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64" r:id="rId2"/>
    <p:sldId id="256" r:id="rId3"/>
    <p:sldId id="268" r:id="rId4"/>
    <p:sldId id="266" r:id="rId5"/>
    <p:sldId id="270" r:id="rId6"/>
    <p:sldId id="265" r:id="rId7"/>
    <p:sldId id="257" r:id="rId8"/>
    <p:sldId id="259" r:id="rId9"/>
    <p:sldId id="260" r:id="rId10"/>
    <p:sldId id="262" r:id="rId11"/>
    <p:sldId id="271" r:id="rId12"/>
    <p:sldId id="272" r:id="rId13"/>
    <p:sldId id="279" r:id="rId14"/>
    <p:sldId id="273" r:id="rId15"/>
    <p:sldId id="274" r:id="rId16"/>
    <p:sldId id="263" r:id="rId17"/>
    <p:sldId id="277" r:id="rId18"/>
    <p:sldId id="278" r:id="rId19"/>
    <p:sldId id="275" r:id="rId20"/>
    <p:sldId id="276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0646" autoAdjust="0"/>
  </p:normalViewPr>
  <p:slideViewPr>
    <p:cSldViewPr snapToGrid="0" snapToObjects="1">
      <p:cViewPr varScale="1">
        <p:scale>
          <a:sx n="114" d="100"/>
          <a:sy n="114" d="100"/>
        </p:scale>
        <p:origin x="4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D7CE87-9499-D644-9D39-658681EEDA03}" type="datetimeFigureOut">
              <a:rPr kumimoji="1" lang="zh-CN" altLang="en-US" smtClean="0"/>
              <a:t>2020/4/14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839265-038A-F64A-AC79-1983EAB8A5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5753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kumimoji="1" lang="zh-CN" altLang="en-US" b="1" smtClean="0"/>
              <a:t>双亲委派模型</a:t>
            </a:r>
            <a:r>
              <a:rPr kumimoji="1" lang="zh-CN" altLang="en-US" smtClean="0"/>
              <a:t>：一个类加载器收到了类加载的请求，它首先把它委派给父类加载器去完成，每一层的类加载器都是如此，这样所有的加载请求都会被传送到顶层的启动类加载器中，只有当父加载器无法完成加载请求，子加载器才会尝试加载类</a:t>
            </a:r>
            <a:endParaRPr kumimoji="1" lang="en-US" altLang="zh-CN" dirty="0" smtClean="0"/>
          </a:p>
          <a:p>
            <a:pPr algn="l"/>
            <a:r>
              <a:rPr kumimoji="1" lang="zh-CN" altLang="en-US" b="1" dirty="0" smtClean="0"/>
              <a:t>优点</a:t>
            </a:r>
            <a:r>
              <a:rPr kumimoji="1" lang="zh-CN" altLang="en-US" dirty="0" smtClean="0"/>
              <a:t>：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避免类的重复加载以及保证安全</a:t>
            </a: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39265-038A-F64A-AC79-1983EAB8A597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2810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1.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局部变量表存放了局部变量，内存在编译期间完成分配，当进入一个方法时，这个方法需要在帧中分配多大的局部变量空间是确定的，在方法运行期间不会改变局部变量表的大小</a:t>
            </a:r>
            <a:endParaRPr kumimoji="1" lang="en-US" altLang="zh-CN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en-US" altLang="zh-CN" sz="1400" b="1" i="0" kern="1200" baseline="0" dirty="0" smtClean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2.</a:t>
            </a:r>
            <a:r>
              <a:rPr kumimoji="1" lang="zh-CN" altLang="en-US" sz="1400" b="1" i="0" kern="1200" baseline="0" dirty="0" smtClean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动态链接：方法在方法区中的动态地址</a:t>
            </a:r>
            <a:r>
              <a:rPr lang="zh-CN" altLang="en-US" sz="900" b="1" dirty="0" smtClean="0">
                <a:solidFill>
                  <a:srgbClr val="FF0000"/>
                </a:solidFill>
              </a:rPr>
              <a:t>（句柄、直接地址，</a:t>
            </a:r>
            <a:r>
              <a:rPr lang="en-US" altLang="zh-CN" sz="900" b="1" dirty="0" smtClean="0">
                <a:solidFill>
                  <a:srgbClr val="FF0000"/>
                </a:solidFill>
              </a:rPr>
              <a:t>hotspot</a:t>
            </a:r>
            <a:r>
              <a:rPr lang="zh-CN" altLang="en-US" sz="900" b="1" dirty="0" smtClean="0">
                <a:solidFill>
                  <a:srgbClr val="FF0000"/>
                </a:solidFill>
              </a:rPr>
              <a:t>以直接地址实现）</a:t>
            </a:r>
            <a:endParaRPr kumimoji="1" lang="en-US" altLang="zh-CN" sz="1400" b="1" i="0" kern="1200" baseline="0" dirty="0" smtClean="0">
              <a:solidFill>
                <a:srgbClr val="FF0000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39265-038A-F64A-AC79-1983EAB8A597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8827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39265-038A-F64A-AC79-1983EAB8A597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3442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b="1" smtClean="0"/>
              <a:t>工作内存、主内存交互操作：</a:t>
            </a:r>
            <a:r>
              <a:rPr kumimoji="1" lang="zh-CN" altLang="en-US" smtClean="0"/>
              <a:t>一个变量如何从主内存</a:t>
            </a:r>
            <a:r>
              <a:rPr kumimoji="1" lang="en-US" altLang="zh-CN" smtClean="0"/>
              <a:t>copy</a:t>
            </a:r>
            <a:r>
              <a:rPr kumimoji="1" lang="zh-CN" altLang="en-US" smtClean="0"/>
              <a:t>到工作内存、如何从工作内存同步回主内存，</a:t>
            </a:r>
            <a:r>
              <a:rPr kumimoji="1" lang="en-US" altLang="zh-CN" smtClean="0"/>
              <a:t>java</a:t>
            </a:r>
            <a:r>
              <a:rPr kumimoji="1" lang="zh-CN" altLang="en-US" smtClean="0"/>
              <a:t>内存模型定义了</a:t>
            </a:r>
            <a:r>
              <a:rPr kumimoji="1" lang="en-US" altLang="zh-CN" smtClean="0"/>
              <a:t>8</a:t>
            </a:r>
            <a:r>
              <a:rPr kumimoji="1" lang="zh-CN" altLang="en-US" smtClean="0"/>
              <a:t>种操作指令来完成</a:t>
            </a:r>
            <a:endParaRPr kumimoji="1" lang="en-US" altLang="zh-CN" smtClean="0"/>
          </a:p>
          <a:p>
            <a:r>
              <a:rPr kumimoji="1" lang="en-US" altLang="zh-CN" smtClean="0"/>
              <a:t>Lock</a:t>
            </a:r>
            <a:r>
              <a:rPr kumimoji="1" lang="zh-CN" altLang="en-US" smtClean="0"/>
              <a:t>：主内存，把变量标识为一条线程独占的状态</a:t>
            </a:r>
            <a:endParaRPr kumimoji="1" lang="en-US" altLang="zh-CN" smtClean="0"/>
          </a:p>
          <a:p>
            <a:r>
              <a:rPr kumimoji="1" lang="en-US" altLang="zh-CN" smtClean="0"/>
              <a:t>Unlock:</a:t>
            </a:r>
            <a:r>
              <a:rPr kumimoji="1" lang="zh-CN" altLang="en-US" smtClean="0"/>
              <a:t>主内存，把一个处于锁定状态的变量释放出来，释放后的变量才可以被其它线程锁定</a:t>
            </a:r>
            <a:endParaRPr kumimoji="1" lang="en-US" altLang="zh-CN" smtClean="0"/>
          </a:p>
          <a:p>
            <a:r>
              <a:rPr kumimoji="1" lang="en-US" altLang="zh-CN" smtClean="0"/>
              <a:t>Read</a:t>
            </a:r>
            <a:r>
              <a:rPr kumimoji="1" lang="zh-CN" altLang="en-US" smtClean="0"/>
              <a:t>：主内存，把一个变量的值从主内存传输到工作内存</a:t>
            </a:r>
            <a:endParaRPr kumimoji="1" lang="en-US" altLang="zh-CN" smtClean="0"/>
          </a:p>
          <a:p>
            <a:r>
              <a:rPr kumimoji="1" lang="en-US" altLang="zh-CN" smtClean="0"/>
              <a:t>Load:</a:t>
            </a:r>
            <a:r>
              <a:rPr kumimoji="1" lang="zh-CN" altLang="en-US" smtClean="0"/>
              <a:t>工作内存，把</a:t>
            </a:r>
            <a:r>
              <a:rPr kumimoji="1" lang="en-US" altLang="zh-CN" smtClean="0"/>
              <a:t>read</a:t>
            </a:r>
            <a:r>
              <a:rPr kumimoji="1" lang="zh-CN" altLang="en-US" smtClean="0"/>
              <a:t>到主内存的值放入工作内存变量副本中</a:t>
            </a:r>
            <a:endParaRPr kumimoji="1" lang="en-US" altLang="zh-CN" smtClean="0"/>
          </a:p>
          <a:p>
            <a:r>
              <a:rPr kumimoji="1" lang="en-US" altLang="zh-CN" smtClean="0"/>
              <a:t>Use</a:t>
            </a:r>
            <a:r>
              <a:rPr kumimoji="1" lang="zh-CN" altLang="en-US" smtClean="0"/>
              <a:t>：工作内存，把变量值传给执行引擎，当</a:t>
            </a:r>
            <a:r>
              <a:rPr kumimoji="1" lang="en-US" altLang="zh-CN" err="1" smtClean="0"/>
              <a:t>jvm</a:t>
            </a:r>
            <a:r>
              <a:rPr kumimoji="1" lang="zh-CN" altLang="en-US" smtClean="0"/>
              <a:t>遇到需要使用到变量的值的字节码指令时执行这个操作</a:t>
            </a:r>
            <a:endParaRPr kumimoji="1" lang="en-US" altLang="zh-CN" smtClean="0"/>
          </a:p>
          <a:p>
            <a:r>
              <a:rPr kumimoji="1" lang="en-US" altLang="zh-CN" smtClean="0"/>
              <a:t>Assign(</a:t>
            </a:r>
            <a:r>
              <a:rPr kumimoji="1" lang="zh-CN" altLang="en-US" smtClean="0"/>
              <a:t>赋值</a:t>
            </a:r>
            <a:r>
              <a:rPr kumimoji="1" lang="en-US" altLang="zh-CN" smtClean="0"/>
              <a:t>)</a:t>
            </a:r>
            <a:r>
              <a:rPr kumimoji="1" lang="zh-CN" altLang="en-US" smtClean="0"/>
              <a:t>：工作内存，把执行引擎接收到的值赋给工作内存的变量</a:t>
            </a:r>
            <a:endParaRPr kumimoji="1" lang="en-US" altLang="zh-CN" smtClean="0"/>
          </a:p>
          <a:p>
            <a:r>
              <a:rPr kumimoji="1" lang="en-US" altLang="zh-CN" smtClean="0"/>
              <a:t>Store</a:t>
            </a:r>
            <a:r>
              <a:rPr kumimoji="1" lang="zh-CN" altLang="en-US" smtClean="0"/>
              <a:t>：工作内存，把工作内存值传给主内存</a:t>
            </a:r>
            <a:endParaRPr kumimoji="1" lang="en-US" altLang="zh-CN" smtClean="0"/>
          </a:p>
          <a:p>
            <a:r>
              <a:rPr kumimoji="1" lang="en-US" altLang="zh-CN" smtClean="0"/>
              <a:t>Write</a:t>
            </a:r>
            <a:r>
              <a:rPr kumimoji="1" lang="zh-CN" altLang="en-US" smtClean="0"/>
              <a:t>：主内存，把工作内存中得到的值放入主内存</a:t>
            </a:r>
            <a:endParaRPr kumimoji="1" lang="en-US" altLang="zh-CN" smtClean="0"/>
          </a:p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39265-038A-F64A-AC79-1983EAB8A597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59537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CMS</a:t>
            </a:r>
            <a:r>
              <a:rPr kumimoji="1" lang="zh-CN" altLang="en-US" dirty="0" smtClean="0"/>
              <a:t>：</a:t>
            </a:r>
            <a:r>
              <a:rPr kumimoji="1" lang="en-US" altLang="zh-CN" dirty="0" err="1" smtClean="0"/>
              <a:t>coucurrent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mark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sweep</a:t>
            </a:r>
            <a:r>
              <a:rPr kumimoji="1" lang="zh-CN" altLang="en-US" dirty="0" smtClean="0"/>
              <a:t>，并发标记清除，采用的标记清除算法</a:t>
            </a:r>
            <a:endParaRPr kumimoji="1" lang="en-US" altLang="zh-CN" dirty="0" smtClean="0"/>
          </a:p>
          <a:p>
            <a:r>
              <a:rPr kumimoji="1" lang="zh-CN" altLang="en-US" dirty="0" smtClean="0"/>
              <a:t>三色标记：黑色、白色、灰色</a:t>
            </a: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39265-038A-F64A-AC79-1983EAB8A597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6117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2020/4/14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1275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2020/4/14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798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2020/4/14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416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2020/4/14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995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2020/4/14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6706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2020/4/14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422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2020/4/14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5477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2020/4/14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5130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2020/4/14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54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2020/4/14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2020/4/14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0491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7BEE9-4014-F74B-8041-D28506CB9C48}" type="datetimeFigureOut">
              <a:rPr kumimoji="1" lang="zh-CN" altLang="en-US" smtClean="0"/>
              <a:t>2020/4/14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5052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400584" y="1758176"/>
            <a:ext cx="1382752" cy="41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>
                <a:solidFill>
                  <a:schemeClr val="tx1"/>
                </a:solidFill>
              </a:rPr>
              <a:t>执行引擎</a:t>
            </a:r>
            <a:endParaRPr kumimoji="1" lang="zh-CN" altLang="en-US" sz="120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16460" y="1737732"/>
            <a:ext cx="1382752" cy="41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>
                <a:solidFill>
                  <a:schemeClr val="tx1"/>
                </a:solidFill>
              </a:rPr>
              <a:t>类加载器子系统</a:t>
            </a:r>
            <a:endParaRPr kumimoji="1" lang="zh-CN" altLang="en-US" sz="120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52948" y="527825"/>
            <a:ext cx="1382752" cy="41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smtClean="0">
                <a:solidFill>
                  <a:schemeClr val="tx1"/>
                </a:solidFill>
              </a:rPr>
              <a:t>JVM</a:t>
            </a:r>
            <a:endParaRPr kumimoji="1" lang="zh-CN" altLang="en-US" sz="140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452948" y="1747025"/>
            <a:ext cx="1382752" cy="41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>
                <a:solidFill>
                  <a:schemeClr val="tx1"/>
                </a:solidFill>
              </a:rPr>
              <a:t>运行时数据区</a:t>
            </a:r>
            <a:endParaRPr kumimoji="1" lang="zh-CN" altLang="en-US" sz="1200">
              <a:solidFill>
                <a:schemeClr val="tx1"/>
              </a:solidFill>
            </a:endParaRPr>
          </a:p>
        </p:txBody>
      </p:sp>
      <p:cxnSp>
        <p:nvCxnSpPr>
          <p:cNvPr id="9" name="直线箭头连接符 8"/>
          <p:cNvCxnSpPr/>
          <p:nvPr/>
        </p:nvCxnSpPr>
        <p:spPr>
          <a:xfrm>
            <a:off x="6144324" y="1048215"/>
            <a:ext cx="0" cy="568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/>
          <p:cNvCxnSpPr/>
          <p:nvPr/>
        </p:nvCxnSpPr>
        <p:spPr>
          <a:xfrm flipH="1">
            <a:off x="4059044" y="1063934"/>
            <a:ext cx="1906863" cy="552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/>
          <p:nvPr/>
        </p:nvCxnSpPr>
        <p:spPr>
          <a:xfrm>
            <a:off x="6322742" y="1062153"/>
            <a:ext cx="1929160" cy="554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641396" y="1345503"/>
            <a:ext cx="9492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class</a:t>
            </a:r>
            <a:r>
              <a:rPr kumimoji="1" lang="zh-CN" altLang="en-US" sz="1200" smtClean="0"/>
              <a:t> </a:t>
            </a:r>
            <a:r>
              <a:rPr kumimoji="1" lang="en-US" altLang="zh-CN" sz="1200" smtClean="0"/>
              <a:t>loader</a:t>
            </a:r>
            <a:endParaRPr kumimoji="1" lang="zh-CN" altLang="en-US" sz="1200"/>
          </a:p>
        </p:txBody>
      </p:sp>
      <p:sp>
        <p:nvSpPr>
          <p:cNvPr id="18" name="矩形 17"/>
          <p:cNvSpPr/>
          <p:nvPr/>
        </p:nvSpPr>
        <p:spPr>
          <a:xfrm>
            <a:off x="1730869" y="3108403"/>
            <a:ext cx="3139789" cy="10779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smtClean="0">
                <a:solidFill>
                  <a:schemeClr val="tx1"/>
                </a:solidFill>
              </a:rPr>
              <a:t>1.Bootstrap</a:t>
            </a:r>
            <a:r>
              <a:rPr kumimoji="1" lang="zh-CN" altLang="en-US" sz="120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smtClean="0">
                <a:solidFill>
                  <a:schemeClr val="tx1"/>
                </a:solidFill>
              </a:rPr>
              <a:t>class</a:t>
            </a:r>
            <a:r>
              <a:rPr kumimoji="1" lang="zh-CN" altLang="en-US" sz="1200" smtClean="0">
                <a:solidFill>
                  <a:schemeClr val="tx1"/>
                </a:solidFill>
              </a:rPr>
              <a:t>  </a:t>
            </a:r>
            <a:r>
              <a:rPr kumimoji="1" lang="en-US" altLang="zh-CN" sz="1200" smtClean="0">
                <a:solidFill>
                  <a:schemeClr val="tx1"/>
                </a:solidFill>
              </a:rPr>
              <a:t>loader</a:t>
            </a:r>
            <a:r>
              <a:rPr kumimoji="1" lang="zh-CN" altLang="en-US" sz="1200" smtClean="0">
                <a:solidFill>
                  <a:schemeClr val="tx1"/>
                </a:solidFill>
              </a:rPr>
              <a:t> 启动类加载器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en-US" altLang="zh-CN" sz="1200" smtClean="0">
                <a:solidFill>
                  <a:schemeClr val="tx1"/>
                </a:solidFill>
              </a:rPr>
              <a:t>2.Extension</a:t>
            </a:r>
            <a:r>
              <a:rPr kumimoji="1" lang="zh-CN" altLang="en-US" sz="120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smtClean="0">
                <a:solidFill>
                  <a:schemeClr val="tx1"/>
                </a:solidFill>
              </a:rPr>
              <a:t>class</a:t>
            </a:r>
            <a:r>
              <a:rPr kumimoji="1" lang="zh-CN" altLang="en-US" sz="120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smtClean="0">
                <a:solidFill>
                  <a:schemeClr val="tx1"/>
                </a:solidFill>
              </a:rPr>
              <a:t>loader</a:t>
            </a:r>
            <a:r>
              <a:rPr kumimoji="1" lang="zh-CN" altLang="en-US" sz="1200" smtClean="0">
                <a:solidFill>
                  <a:schemeClr val="tx1"/>
                </a:solidFill>
              </a:rPr>
              <a:t> 扩展类加载器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en-US" altLang="zh-CN" sz="1200">
                <a:solidFill>
                  <a:schemeClr val="tx1"/>
                </a:solidFill>
              </a:rPr>
              <a:t>3</a:t>
            </a:r>
            <a:r>
              <a:rPr kumimoji="1" lang="en-US" altLang="zh-CN" sz="1200" smtClean="0">
                <a:solidFill>
                  <a:schemeClr val="tx1"/>
                </a:solidFill>
              </a:rPr>
              <a:t>.Application</a:t>
            </a:r>
            <a:r>
              <a:rPr kumimoji="1" lang="zh-CN" altLang="en-US" sz="120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smtClean="0">
                <a:solidFill>
                  <a:schemeClr val="tx1"/>
                </a:solidFill>
              </a:rPr>
              <a:t>class</a:t>
            </a:r>
            <a:r>
              <a:rPr kumimoji="1" lang="zh-CN" altLang="en-US" sz="120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smtClean="0">
                <a:solidFill>
                  <a:schemeClr val="tx1"/>
                </a:solidFill>
              </a:rPr>
              <a:t>loader</a:t>
            </a:r>
            <a:r>
              <a:rPr kumimoji="1" lang="zh-CN" altLang="en-US" sz="1200" smtClean="0">
                <a:solidFill>
                  <a:schemeClr val="tx1"/>
                </a:solidFill>
              </a:rPr>
              <a:t> 应用程序类加载器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en-US" altLang="zh-CN" sz="1200" smtClean="0">
                <a:solidFill>
                  <a:schemeClr val="tx1"/>
                </a:solidFill>
              </a:rPr>
              <a:t>4.Customer</a:t>
            </a:r>
            <a:r>
              <a:rPr kumimoji="1" lang="zh-CN" altLang="en-US" sz="120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smtClean="0">
                <a:solidFill>
                  <a:schemeClr val="tx1"/>
                </a:solidFill>
              </a:rPr>
              <a:t>class</a:t>
            </a:r>
            <a:r>
              <a:rPr kumimoji="1" lang="zh-CN" altLang="en-US" sz="120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smtClean="0">
                <a:solidFill>
                  <a:schemeClr val="tx1"/>
                </a:solidFill>
              </a:rPr>
              <a:t>loader</a:t>
            </a:r>
            <a:r>
              <a:rPr kumimoji="1" lang="zh-CN" altLang="en-US" sz="1200" smtClean="0">
                <a:solidFill>
                  <a:schemeClr val="tx1"/>
                </a:solidFill>
              </a:rPr>
              <a:t> 自定义类加载器</a:t>
            </a:r>
            <a:endParaRPr kumimoji="1" lang="zh-CN" altLang="en-US" sz="1200">
              <a:solidFill>
                <a:schemeClr val="tx1"/>
              </a:solidFill>
            </a:endParaRPr>
          </a:p>
        </p:txBody>
      </p:sp>
      <p:cxnSp>
        <p:nvCxnSpPr>
          <p:cNvPr id="22" name="直线箭头连接符 21"/>
          <p:cNvCxnSpPr/>
          <p:nvPr/>
        </p:nvCxnSpPr>
        <p:spPr>
          <a:xfrm>
            <a:off x="3207836" y="2274849"/>
            <a:ext cx="0" cy="758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/>
          <p:cNvCxnSpPr/>
          <p:nvPr/>
        </p:nvCxnSpPr>
        <p:spPr>
          <a:xfrm>
            <a:off x="9091960" y="2215375"/>
            <a:ext cx="0" cy="804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730869" y="4821300"/>
            <a:ext cx="3123631" cy="12561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smtClean="0">
                <a:solidFill>
                  <a:schemeClr val="tx1"/>
                </a:solidFill>
              </a:rPr>
              <a:t>1.</a:t>
            </a:r>
            <a:r>
              <a:rPr kumimoji="1" lang="zh-CN" altLang="en-US" sz="1200" smtClean="0">
                <a:solidFill>
                  <a:schemeClr val="tx1"/>
                </a:solidFill>
              </a:rPr>
              <a:t> 加载：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en-US" altLang="zh-CN" sz="1200" smtClean="0">
                <a:solidFill>
                  <a:schemeClr val="tx1"/>
                </a:solidFill>
              </a:rPr>
              <a:t>2.</a:t>
            </a:r>
            <a:r>
              <a:rPr kumimoji="1" lang="zh-CN" altLang="en-US" sz="1200" smtClean="0">
                <a:solidFill>
                  <a:schemeClr val="tx1"/>
                </a:solidFill>
              </a:rPr>
              <a:t> 连接：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zh-CN" altLang="en-US" sz="1200" smtClean="0">
                <a:solidFill>
                  <a:schemeClr val="tx1"/>
                </a:solidFill>
              </a:rPr>
              <a:t>        验证：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zh-CN" altLang="en-US" sz="1200" smtClean="0">
                <a:solidFill>
                  <a:schemeClr val="tx1"/>
                </a:solidFill>
              </a:rPr>
              <a:t>        准备：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zh-CN" altLang="en-US" sz="1200">
                <a:solidFill>
                  <a:schemeClr val="tx1"/>
                </a:solidFill>
              </a:rPr>
              <a:t> </a:t>
            </a:r>
            <a:r>
              <a:rPr kumimoji="1" lang="zh-CN" altLang="en-US" sz="1200" smtClean="0">
                <a:solidFill>
                  <a:schemeClr val="tx1"/>
                </a:solidFill>
              </a:rPr>
              <a:t>       解析：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en-US" altLang="zh-CN" sz="1200" smtClean="0">
                <a:solidFill>
                  <a:schemeClr val="tx1"/>
                </a:solidFill>
              </a:rPr>
              <a:t>3.</a:t>
            </a:r>
            <a:r>
              <a:rPr kumimoji="1" lang="zh-CN" altLang="en-US" sz="1200" smtClean="0">
                <a:solidFill>
                  <a:schemeClr val="tx1"/>
                </a:solidFill>
              </a:rPr>
              <a:t> 初始化：</a:t>
            </a:r>
            <a:endParaRPr kumimoji="1" lang="zh-CN" altLang="en-US" sz="1200">
              <a:solidFill>
                <a:schemeClr val="tx1"/>
              </a:solidFill>
            </a:endParaRPr>
          </a:p>
        </p:txBody>
      </p:sp>
      <p:cxnSp>
        <p:nvCxnSpPr>
          <p:cNvPr id="17" name="直线箭头连接符 16"/>
          <p:cNvCxnSpPr/>
          <p:nvPr/>
        </p:nvCxnSpPr>
        <p:spPr>
          <a:xfrm>
            <a:off x="3207836" y="4202153"/>
            <a:ext cx="0" cy="607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312234" y="156117"/>
            <a:ext cx="926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JVM</a:t>
            </a:r>
            <a:r>
              <a:rPr kumimoji="1" lang="zh-CN" altLang="en-US" sz="1200" smtClean="0"/>
              <a:t>系统：</a:t>
            </a:r>
            <a:endParaRPr kumimoji="1" lang="zh-CN" altLang="en-US" sz="1200"/>
          </a:p>
        </p:txBody>
      </p:sp>
      <p:sp>
        <p:nvSpPr>
          <p:cNvPr id="23" name="矩形 22"/>
          <p:cNvSpPr/>
          <p:nvPr/>
        </p:nvSpPr>
        <p:spPr>
          <a:xfrm>
            <a:off x="7496199" y="3124201"/>
            <a:ext cx="3191522" cy="10779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smtClean="0">
                <a:solidFill>
                  <a:schemeClr val="tx1"/>
                </a:solidFill>
              </a:rPr>
              <a:t>1.</a:t>
            </a:r>
            <a:r>
              <a:rPr kumimoji="1" lang="zh-CN" altLang="en-US" sz="1200" smtClean="0">
                <a:solidFill>
                  <a:schemeClr val="tx1"/>
                </a:solidFill>
              </a:rPr>
              <a:t>最多有</a:t>
            </a:r>
            <a:r>
              <a:rPr kumimoji="1" lang="en-US" altLang="zh-CN" sz="1200" smtClean="0">
                <a:solidFill>
                  <a:schemeClr val="tx1"/>
                </a:solidFill>
              </a:rPr>
              <a:t>256</a:t>
            </a:r>
            <a:r>
              <a:rPr kumimoji="1" lang="zh-CN" altLang="en-US" sz="1200" smtClean="0">
                <a:solidFill>
                  <a:schemeClr val="tx1"/>
                </a:solidFill>
              </a:rPr>
              <a:t>条指令，</a:t>
            </a:r>
            <a:r>
              <a:rPr kumimoji="1" lang="en-US" altLang="zh-CN" sz="1200" err="1" smtClean="0">
                <a:solidFill>
                  <a:schemeClr val="tx1"/>
                </a:solidFill>
              </a:rPr>
              <a:t>jvm</a:t>
            </a:r>
            <a:r>
              <a:rPr kumimoji="1" lang="zh-CN" altLang="en-US" sz="1200" smtClean="0">
                <a:solidFill>
                  <a:schemeClr val="tx1"/>
                </a:solidFill>
              </a:rPr>
              <a:t>已经实现</a:t>
            </a:r>
            <a:r>
              <a:rPr kumimoji="1" lang="en-US" altLang="zh-CN" sz="1200" smtClean="0">
                <a:solidFill>
                  <a:schemeClr val="tx1"/>
                </a:solidFill>
              </a:rPr>
              <a:t>205</a:t>
            </a:r>
            <a:r>
              <a:rPr kumimoji="1" lang="zh-CN" altLang="en-US" sz="1200" smtClean="0">
                <a:solidFill>
                  <a:schemeClr val="tx1"/>
                </a:solidFill>
              </a:rPr>
              <a:t>条指令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en-US" altLang="zh-CN" sz="1200" smtClean="0">
                <a:solidFill>
                  <a:schemeClr val="tx1"/>
                </a:solidFill>
              </a:rPr>
              <a:t>2.</a:t>
            </a:r>
            <a:r>
              <a:rPr kumimoji="1" lang="zh-CN" altLang="en-US" sz="1200" smtClean="0">
                <a:solidFill>
                  <a:schemeClr val="tx1"/>
                </a:solidFill>
              </a:rPr>
              <a:t>指令分为</a:t>
            </a:r>
            <a:r>
              <a:rPr kumimoji="1" lang="en-US" altLang="zh-CN" sz="1200" smtClean="0">
                <a:solidFill>
                  <a:schemeClr val="tx1"/>
                </a:solidFill>
              </a:rPr>
              <a:t>11</a:t>
            </a:r>
            <a:r>
              <a:rPr kumimoji="1" lang="zh-CN" altLang="en-US" sz="1200" smtClean="0">
                <a:solidFill>
                  <a:schemeClr val="tx1"/>
                </a:solidFill>
              </a:rPr>
              <a:t>类：常量指令、加载和存储指令、操作数栈指令、运算指令、</a:t>
            </a:r>
            <a:r>
              <a:rPr kumimoji="1" lang="zh-CN" altLang="en-US" sz="1200">
                <a:solidFill>
                  <a:schemeClr val="tx1"/>
                </a:solidFill>
              </a:rPr>
              <a:t>引用指令、</a:t>
            </a:r>
            <a:r>
              <a:rPr kumimoji="1" lang="zh-CN" altLang="en-US" sz="1200" smtClean="0">
                <a:solidFill>
                  <a:schemeClr val="tx1"/>
                </a:solidFill>
              </a:rPr>
              <a:t>转换指令、比较指令、控制指令、扩展指令、保留指令</a:t>
            </a:r>
            <a:endParaRPr kumimoji="1" lang="zh-CN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29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30996" y="3902928"/>
            <a:ext cx="1170878" cy="11931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910038" y="3902928"/>
            <a:ext cx="1170878" cy="11931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45980" y="1267522"/>
            <a:ext cx="1170878" cy="11931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354798" y="432600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提供者</a:t>
            </a:r>
            <a:endParaRPr kumimoji="1" lang="zh-CN" altLang="en-US" sz="1400"/>
          </a:p>
        </p:txBody>
      </p:sp>
      <p:sp>
        <p:nvSpPr>
          <p:cNvPr id="9" name="文本框 8"/>
          <p:cNvSpPr txBox="1"/>
          <p:nvPr/>
        </p:nvSpPr>
        <p:spPr>
          <a:xfrm>
            <a:off x="7133840" y="432310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调用者</a:t>
            </a:r>
            <a:endParaRPr kumimoji="1" lang="zh-CN" altLang="en-US" sz="1400"/>
          </a:p>
        </p:txBody>
      </p:sp>
      <p:sp>
        <p:nvSpPr>
          <p:cNvPr id="10" name="文本框 9"/>
          <p:cNvSpPr txBox="1"/>
          <p:nvPr/>
        </p:nvSpPr>
        <p:spPr>
          <a:xfrm>
            <a:off x="4680013" y="155633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注册中心</a:t>
            </a:r>
            <a:endParaRPr kumimoji="1" lang="zh-CN" altLang="en-US" sz="1400"/>
          </a:p>
        </p:txBody>
      </p:sp>
      <p:sp>
        <p:nvSpPr>
          <p:cNvPr id="11" name="文本框 10"/>
          <p:cNvSpPr txBox="1"/>
          <p:nvPr/>
        </p:nvSpPr>
        <p:spPr>
          <a:xfrm>
            <a:off x="4545980" y="474292"/>
            <a:ext cx="10198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Eureka</a:t>
            </a:r>
          </a:p>
          <a:p>
            <a:r>
              <a:rPr kumimoji="1" lang="en-US" altLang="zh-CN" sz="1400" smtClean="0"/>
              <a:t>Zookeeper</a:t>
            </a:r>
            <a:endParaRPr kumimoji="1" lang="zh-CN" altLang="en-US" sz="1400"/>
          </a:p>
        </p:txBody>
      </p:sp>
      <p:cxnSp>
        <p:nvCxnSpPr>
          <p:cNvPr id="13" name="直线箭头连接符 12"/>
          <p:cNvCxnSpPr/>
          <p:nvPr/>
        </p:nvCxnSpPr>
        <p:spPr>
          <a:xfrm flipH="1">
            <a:off x="3301874" y="4323101"/>
            <a:ext cx="36081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4834086" y="401532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调用</a:t>
            </a:r>
            <a:endParaRPr kumimoji="1" lang="zh-CN" altLang="en-US" sz="1400"/>
          </a:p>
        </p:txBody>
      </p:sp>
      <p:cxnSp>
        <p:nvCxnSpPr>
          <p:cNvPr id="16" name="直线箭头连接符 15"/>
          <p:cNvCxnSpPr/>
          <p:nvPr/>
        </p:nvCxnSpPr>
        <p:spPr>
          <a:xfrm flipV="1">
            <a:off x="2716435" y="2107580"/>
            <a:ext cx="1576785" cy="1627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/>
          <p:nvPr/>
        </p:nvCxnSpPr>
        <p:spPr>
          <a:xfrm flipH="1" flipV="1">
            <a:off x="5843240" y="2085278"/>
            <a:ext cx="1674539" cy="1727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2930572" y="264121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注册</a:t>
            </a:r>
            <a:endParaRPr kumimoji="1" lang="zh-CN" altLang="en-US" sz="1400"/>
          </a:p>
        </p:txBody>
      </p:sp>
      <p:sp>
        <p:nvSpPr>
          <p:cNvPr id="23" name="文本框 22"/>
          <p:cNvSpPr txBox="1"/>
          <p:nvPr/>
        </p:nvSpPr>
        <p:spPr>
          <a:xfrm>
            <a:off x="6600472" y="261333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注册</a:t>
            </a:r>
            <a:endParaRPr kumimoji="1" lang="en-US" altLang="zh-CN" sz="1400" smtClean="0"/>
          </a:p>
        </p:txBody>
      </p:sp>
      <p:sp>
        <p:nvSpPr>
          <p:cNvPr id="24" name="文本框 23"/>
          <p:cNvSpPr txBox="1"/>
          <p:nvPr/>
        </p:nvSpPr>
        <p:spPr>
          <a:xfrm>
            <a:off x="5969530" y="311302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发送心跳</a:t>
            </a:r>
            <a:endParaRPr kumimoji="1" lang="en-US" altLang="zh-CN" sz="1400" smtClean="0"/>
          </a:p>
        </p:txBody>
      </p:sp>
      <p:sp>
        <p:nvSpPr>
          <p:cNvPr id="25" name="文本框 24"/>
          <p:cNvSpPr txBox="1"/>
          <p:nvPr/>
        </p:nvSpPr>
        <p:spPr>
          <a:xfrm>
            <a:off x="3390409" y="306138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发送心跳</a:t>
            </a:r>
            <a:endParaRPr kumimoji="1" lang="en-US" altLang="zh-CN" sz="1400" smtClean="0"/>
          </a:p>
        </p:txBody>
      </p:sp>
    </p:spTree>
    <p:extLst>
      <p:ext uri="{BB962C8B-B14F-4D97-AF65-F5344CB8AC3E}">
        <p14:creationId xmlns:p14="http://schemas.microsoft.com/office/powerpoint/2010/main" val="79731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7168" y="1484239"/>
            <a:ext cx="5824471" cy="331104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391784" y="1371600"/>
            <a:ext cx="17780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smtClean="0"/>
              <a:t>state</a:t>
            </a:r>
            <a:r>
              <a:rPr lang="zh-CN" altLang="en-US" sz="1400" dirty="0" smtClean="0"/>
              <a:t>：</a:t>
            </a:r>
            <a:r>
              <a:rPr lang="en-US" altLang="zh-CN" sz="1400" dirty="0" smtClean="0"/>
              <a:t>1</a:t>
            </a:r>
          </a:p>
          <a:p>
            <a:r>
              <a:rPr lang="en-US" altLang="zh-CN" sz="1400" dirty="0" smtClean="0"/>
              <a:t>state</a:t>
            </a:r>
            <a:r>
              <a:rPr lang="zh-CN" altLang="en-US" sz="1400" dirty="0" smtClean="0"/>
              <a:t>：</a:t>
            </a:r>
            <a:r>
              <a:rPr lang="en-US" altLang="zh-CN" sz="1400" dirty="0" smtClean="0"/>
              <a:t>2 </a:t>
            </a:r>
            <a:r>
              <a:rPr lang="zh-CN" altLang="en-US" sz="1400" dirty="0" smtClean="0"/>
              <a:t>增加状态值</a:t>
            </a:r>
            <a:endParaRPr lang="zh-CN" altLang="en-US" sz="1400" dirty="0"/>
          </a:p>
        </p:txBody>
      </p:sp>
      <p:cxnSp>
        <p:nvCxnSpPr>
          <p:cNvPr id="9" name="曲线连接符 8"/>
          <p:cNvCxnSpPr/>
          <p:nvPr/>
        </p:nvCxnSpPr>
        <p:spPr>
          <a:xfrm rot="5400000" flipH="1" flipV="1">
            <a:off x="2318119" y="2360654"/>
            <a:ext cx="2062718" cy="84611"/>
          </a:xfrm>
          <a:prstGeom prst="curvedConnector3">
            <a:avLst>
              <a:gd name="adj1" fmla="val 1139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513905" y="163033"/>
            <a:ext cx="18678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AQS</a:t>
            </a:r>
            <a:r>
              <a:rPr lang="zh-CN" altLang="en-US" sz="1400" dirty="0" smtClean="0"/>
              <a:t>的原理：</a:t>
            </a:r>
            <a:r>
              <a:rPr lang="zh-CN" altLang="en-US" sz="1200" dirty="0"/>
              <a:t> </a:t>
            </a:r>
            <a:r>
              <a:rPr lang="en-US" altLang="zh-CN" sz="1200" dirty="0" smtClean="0"/>
              <a:t>CAS</a:t>
            </a:r>
            <a:r>
              <a:rPr lang="zh-CN" altLang="en-US" sz="1200" dirty="0" smtClean="0"/>
              <a:t>思想</a:t>
            </a:r>
            <a:endParaRPr lang="en-US" altLang="zh-CN" sz="1400" dirty="0" smtClean="0"/>
          </a:p>
        </p:txBody>
      </p:sp>
      <p:sp>
        <p:nvSpPr>
          <p:cNvPr id="22" name="文本框 21"/>
          <p:cNvSpPr txBox="1"/>
          <p:nvPr/>
        </p:nvSpPr>
        <p:spPr>
          <a:xfrm>
            <a:off x="7003310" y="5153216"/>
            <a:ext cx="4496744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mtClean="0"/>
              <a:t>获取资源伪代码：</a:t>
            </a:r>
            <a:endParaRPr lang="en-US" altLang="zh-CN" sz="1200" smtClean="0"/>
          </a:p>
          <a:p>
            <a:r>
              <a:rPr lang="en-US" altLang="zh-CN" sz="1400" smtClean="0"/>
              <a:t>public </a:t>
            </a:r>
            <a:r>
              <a:rPr lang="en-US" altLang="zh-CN" sz="1400"/>
              <a:t>final void acquire(</a:t>
            </a:r>
            <a:r>
              <a:rPr lang="en-US" altLang="zh-CN" sz="1400" err="1"/>
              <a:t>int</a:t>
            </a:r>
            <a:r>
              <a:rPr lang="en-US" altLang="zh-CN" sz="1400"/>
              <a:t> </a:t>
            </a:r>
            <a:r>
              <a:rPr lang="en-US" altLang="zh-CN" sz="1400" err="1"/>
              <a:t>arg</a:t>
            </a:r>
            <a:r>
              <a:rPr lang="en-US" altLang="zh-CN" sz="1400"/>
              <a:t>) {</a:t>
            </a:r>
          </a:p>
          <a:p>
            <a:r>
              <a:rPr lang="en-US" altLang="zh-CN" sz="1400"/>
              <a:t>    if (!</a:t>
            </a:r>
            <a:r>
              <a:rPr lang="en-US" altLang="zh-CN" sz="1400" err="1"/>
              <a:t>tryAcquire</a:t>
            </a:r>
            <a:r>
              <a:rPr lang="en-US" altLang="zh-CN" sz="1400"/>
              <a:t>(</a:t>
            </a:r>
            <a:r>
              <a:rPr lang="en-US" altLang="zh-CN" sz="1400" err="1"/>
              <a:t>arg</a:t>
            </a:r>
            <a:r>
              <a:rPr lang="en-US" altLang="zh-CN" sz="1400"/>
              <a:t>) &amp;&amp;</a:t>
            </a:r>
          </a:p>
          <a:p>
            <a:r>
              <a:rPr lang="en-US" altLang="zh-CN" sz="1400"/>
              <a:t>        </a:t>
            </a:r>
            <a:r>
              <a:rPr lang="en-US" altLang="zh-CN" sz="1400" err="1"/>
              <a:t>acquireQueued</a:t>
            </a:r>
            <a:r>
              <a:rPr lang="en-US" altLang="zh-CN" sz="1400"/>
              <a:t>(</a:t>
            </a:r>
            <a:r>
              <a:rPr lang="en-US" altLang="zh-CN" sz="1400" err="1"/>
              <a:t>addWaiter</a:t>
            </a:r>
            <a:r>
              <a:rPr lang="en-US" altLang="zh-CN" sz="1400"/>
              <a:t>(</a:t>
            </a:r>
            <a:r>
              <a:rPr lang="en-US" altLang="zh-CN" sz="1400" err="1"/>
              <a:t>Node.EXCLUSIVE</a:t>
            </a:r>
            <a:r>
              <a:rPr lang="en-US" altLang="zh-CN" sz="1400"/>
              <a:t>), </a:t>
            </a:r>
            <a:r>
              <a:rPr lang="en-US" altLang="zh-CN" sz="1400" err="1"/>
              <a:t>arg</a:t>
            </a:r>
            <a:r>
              <a:rPr lang="en-US" altLang="zh-CN" sz="1400"/>
              <a:t>))</a:t>
            </a:r>
          </a:p>
          <a:p>
            <a:r>
              <a:rPr lang="en-US" altLang="zh-CN" sz="1400"/>
              <a:t>         </a:t>
            </a:r>
            <a:r>
              <a:rPr lang="en-US" altLang="zh-CN" sz="1400" err="1"/>
              <a:t>selfInterrupt</a:t>
            </a:r>
            <a:r>
              <a:rPr lang="en-US" altLang="zh-CN" sz="1400"/>
              <a:t>();</a:t>
            </a:r>
          </a:p>
          <a:p>
            <a:r>
              <a:rPr lang="en-US" altLang="zh-CN" sz="1400"/>
              <a:t>}</a:t>
            </a:r>
            <a:endParaRPr lang="zh-CN" altLang="en-US" sz="1400"/>
          </a:p>
        </p:txBody>
      </p:sp>
      <p:sp>
        <p:nvSpPr>
          <p:cNvPr id="23" name="文本框 22"/>
          <p:cNvSpPr txBox="1"/>
          <p:nvPr/>
        </p:nvSpPr>
        <p:spPr>
          <a:xfrm>
            <a:off x="7357729" y="316921"/>
            <a:ext cx="3937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Node</a:t>
            </a:r>
            <a:r>
              <a:rPr lang="zh-CN" altLang="en-US" sz="1200" smtClean="0"/>
              <a:t>：封装了当前线程</a:t>
            </a:r>
            <a:r>
              <a:rPr lang="en-US" altLang="zh-CN" sz="1200" smtClean="0"/>
              <a:t>Thread</a:t>
            </a:r>
            <a:r>
              <a:rPr lang="zh-CN" altLang="en-US" sz="1200" smtClean="0"/>
              <a:t>的信息，共享锁、独占锁</a:t>
            </a:r>
            <a:endParaRPr lang="en-US" altLang="zh-CN" sz="1200" smtClean="0"/>
          </a:p>
          <a:p>
            <a:r>
              <a:rPr lang="en-US" altLang="zh-CN" sz="1200" smtClean="0"/>
              <a:t>state</a:t>
            </a:r>
            <a:r>
              <a:rPr lang="zh-CN" altLang="en-US" sz="1200" smtClean="0"/>
              <a:t>：状态值</a:t>
            </a:r>
            <a:endParaRPr lang="zh-CN" altLang="en-US" sz="1200"/>
          </a:p>
        </p:txBody>
      </p:sp>
      <p:sp>
        <p:nvSpPr>
          <p:cNvPr id="2" name="文本框 1"/>
          <p:cNvSpPr txBox="1"/>
          <p:nvPr/>
        </p:nvSpPr>
        <p:spPr>
          <a:xfrm>
            <a:off x="4280809" y="3894348"/>
            <a:ext cx="4956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smtClean="0"/>
              <a:t>node</a:t>
            </a:r>
            <a:endParaRPr lang="zh-CN" altLang="en-US" sz="1100"/>
          </a:p>
        </p:txBody>
      </p:sp>
      <p:sp>
        <p:nvSpPr>
          <p:cNvPr id="10" name="文本框 9"/>
          <p:cNvSpPr txBox="1"/>
          <p:nvPr/>
        </p:nvSpPr>
        <p:spPr>
          <a:xfrm>
            <a:off x="4776458" y="4344816"/>
            <a:ext cx="4956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smtClean="0"/>
              <a:t>node</a:t>
            </a:r>
            <a:endParaRPr lang="zh-CN" altLang="en-US" sz="1100"/>
          </a:p>
        </p:txBody>
      </p:sp>
      <p:sp>
        <p:nvSpPr>
          <p:cNvPr id="11" name="文本框 10"/>
          <p:cNvSpPr txBox="1"/>
          <p:nvPr/>
        </p:nvSpPr>
        <p:spPr>
          <a:xfrm>
            <a:off x="5971578" y="4475621"/>
            <a:ext cx="4956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smtClean="0"/>
              <a:t>node</a:t>
            </a:r>
            <a:endParaRPr lang="zh-CN" altLang="en-US" sz="1100"/>
          </a:p>
        </p:txBody>
      </p:sp>
      <p:sp>
        <p:nvSpPr>
          <p:cNvPr id="3" name="文本框 2"/>
          <p:cNvSpPr txBox="1"/>
          <p:nvPr/>
        </p:nvSpPr>
        <p:spPr>
          <a:xfrm>
            <a:off x="245326" y="1494710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锁、分布式锁</a:t>
            </a:r>
            <a:endParaRPr kumimoji="1" lang="zh-CN" altLang="en-US" sz="1200" dirty="0"/>
          </a:p>
        </p:txBody>
      </p:sp>
      <p:sp>
        <p:nvSpPr>
          <p:cNvPr id="12" name="文本框 11"/>
          <p:cNvSpPr txBox="1"/>
          <p:nvPr/>
        </p:nvSpPr>
        <p:spPr>
          <a:xfrm>
            <a:off x="245326" y="5153216"/>
            <a:ext cx="30618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err="1" smtClean="0"/>
              <a:t>ReentranLock</a:t>
            </a:r>
            <a:r>
              <a:rPr kumimoji="1" lang="zh-CN" altLang="en-US" sz="1200" dirty="0" smtClean="0"/>
              <a:t>：公平、非公平</a:t>
            </a:r>
            <a:endParaRPr kumimoji="1" lang="en-US" altLang="zh-CN" sz="1200" dirty="0" smtClean="0"/>
          </a:p>
          <a:p>
            <a:r>
              <a:rPr kumimoji="1" lang="en-US" altLang="zh-CN" sz="1200" dirty="0" err="1" smtClean="0"/>
              <a:t>CountDownLatch</a:t>
            </a:r>
            <a:r>
              <a:rPr kumimoji="1" lang="zh-CN" altLang="en-US" sz="1200" dirty="0" smtClean="0"/>
              <a:t>：初始</a:t>
            </a:r>
            <a:r>
              <a:rPr kumimoji="1" lang="en-US" altLang="zh-CN" sz="1200" dirty="0" smtClean="0"/>
              <a:t>state</a:t>
            </a:r>
            <a:r>
              <a:rPr kumimoji="1" lang="zh-CN" altLang="en-US" sz="1200" dirty="0" smtClean="0"/>
              <a:t>值</a:t>
            </a:r>
            <a:endParaRPr kumimoji="1" lang="en-US" altLang="zh-CN" sz="1200" dirty="0" smtClean="0"/>
          </a:p>
          <a:p>
            <a:r>
              <a:rPr lang="en-US" altLang="zh-CN" sz="1200" dirty="0" smtClean="0"/>
              <a:t>Semaphore </a:t>
            </a:r>
            <a:r>
              <a:rPr kumimoji="1" lang="zh-CN" altLang="en-US" sz="1200" dirty="0" smtClean="0"/>
              <a:t>：</a:t>
            </a:r>
            <a:endParaRPr kumimoji="1" lang="en-US" altLang="zh-CN" sz="1200" dirty="0" smtClean="0"/>
          </a:p>
          <a:p>
            <a:r>
              <a:rPr kumimoji="1" lang="en-US" altLang="zh-CN" sz="1200" dirty="0" err="1" smtClean="0"/>
              <a:t>BlockingQueue</a:t>
            </a:r>
            <a:r>
              <a:rPr kumimoji="1" lang="zh-CN" altLang="en-US" sz="1200" dirty="0" smtClean="0"/>
              <a:t>：</a:t>
            </a:r>
            <a:endParaRPr kumimoji="1" lang="en-US" altLang="zh-CN" sz="1200" dirty="0" smtClean="0"/>
          </a:p>
          <a:p>
            <a:endParaRPr kumimoji="1" lang="zh-CN" altLang="en-US" sz="1200" dirty="0"/>
          </a:p>
        </p:txBody>
      </p:sp>
      <p:sp>
        <p:nvSpPr>
          <p:cNvPr id="13" name="文本框 12"/>
          <p:cNvSpPr txBox="1"/>
          <p:nvPr/>
        </p:nvSpPr>
        <p:spPr>
          <a:xfrm>
            <a:off x="3494056" y="547753"/>
            <a:ext cx="13997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volatile</a:t>
            </a:r>
            <a:r>
              <a:rPr lang="zh-CN" altLang="en-US" sz="1400" dirty="0"/>
              <a:t> </a:t>
            </a:r>
            <a:r>
              <a:rPr lang="en-US" altLang="zh-CN" sz="1400" dirty="0" err="1" smtClean="0"/>
              <a:t>int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state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01220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/>
          <p:cNvSpPr txBox="1"/>
          <p:nvPr/>
        </p:nvSpPr>
        <p:spPr>
          <a:xfrm>
            <a:off x="382420" y="5173106"/>
            <a:ext cx="1040060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b="1" dirty="0"/>
              <a:t>标准</a:t>
            </a:r>
            <a:r>
              <a:rPr lang="zh-CN" altLang="en-US" sz="1000" b="1" dirty="0" smtClean="0"/>
              <a:t>访问文件方式：</a:t>
            </a:r>
            <a:r>
              <a:rPr lang="zh-CN" altLang="en-US" sz="1000" dirty="0" smtClean="0"/>
              <a:t>应用调用</a:t>
            </a:r>
            <a:r>
              <a:rPr lang="en-US" altLang="zh-CN" sz="1000" dirty="0" smtClean="0"/>
              <a:t>read()</a:t>
            </a:r>
            <a:r>
              <a:rPr lang="zh-CN" altLang="en-US" sz="1000" dirty="0" smtClean="0"/>
              <a:t>接口，操作系统检查内核的高速缓存中有没有数据，如果有直接返回，否则读取磁盘信息，然后缓存在内核缓存中</a:t>
            </a:r>
            <a:endParaRPr lang="en-US" altLang="zh-CN" sz="1000" dirty="0" smtClean="0"/>
          </a:p>
          <a:p>
            <a:r>
              <a:rPr lang="en-US" altLang="zh-CN" sz="1000" dirty="0" smtClean="0"/>
              <a:t>        (</a:t>
            </a:r>
            <a:r>
              <a:rPr lang="zh-CN" altLang="en-US" sz="1000" dirty="0" smtClean="0"/>
              <a:t>内核缓存：将磁盘读取的文件按照一定的组织方式进行缓存，用户如果访问的是同一段磁盘地址的空间数据，操作系统从内核缓冲中直接读取信息，减少</a:t>
            </a:r>
            <a:r>
              <a:rPr lang="en-US" altLang="zh-CN" sz="1000" dirty="0" smtClean="0"/>
              <a:t>I/O</a:t>
            </a:r>
            <a:r>
              <a:rPr lang="zh-CN" altLang="en-US" sz="1000" dirty="0" smtClean="0"/>
              <a:t>响应时间</a:t>
            </a:r>
            <a:r>
              <a:rPr lang="en-US" altLang="zh-CN" sz="1000" dirty="0" smtClean="0"/>
              <a:t>)</a:t>
            </a:r>
          </a:p>
          <a:p>
            <a:endParaRPr lang="en-US" altLang="zh-CN" sz="1000" dirty="0" smtClean="0"/>
          </a:p>
          <a:p>
            <a:r>
              <a:rPr lang="zh-CN" altLang="en-US" sz="1000" b="1" dirty="0" smtClean="0"/>
              <a:t>写入文件：</a:t>
            </a:r>
            <a:r>
              <a:rPr lang="zh-CN" altLang="en-US" sz="1000" dirty="0" smtClean="0"/>
              <a:t>应用调用</a:t>
            </a:r>
            <a:r>
              <a:rPr lang="en-US" altLang="zh-CN" sz="1000" dirty="0" err="1" smtClean="0"/>
              <a:t>wirte</a:t>
            </a:r>
            <a:r>
              <a:rPr lang="en-US" altLang="zh-CN" sz="1000" dirty="0" smtClean="0"/>
              <a:t>()</a:t>
            </a:r>
            <a:r>
              <a:rPr lang="zh-CN" altLang="en-US" sz="1000" dirty="0" smtClean="0"/>
              <a:t>接口，将数据从用户地址空间复制到内核地址空间的缓存中，这时对用户来说写操作就已经完成，至于什么时候再写到磁盘中，由操作系统决定，除非调用</a:t>
            </a:r>
            <a:endParaRPr lang="en-US" altLang="zh-CN" sz="1000" dirty="0" smtClean="0"/>
          </a:p>
          <a:p>
            <a:r>
              <a:rPr lang="en-US" altLang="zh-CN" sz="1000" dirty="0"/>
              <a:t> </a:t>
            </a:r>
            <a:r>
              <a:rPr lang="en-US" altLang="zh-CN" sz="1000" dirty="0" smtClean="0"/>
              <a:t>   sync</a:t>
            </a:r>
            <a:r>
              <a:rPr lang="zh-CN" altLang="en-US" sz="1000" dirty="0" smtClean="0"/>
              <a:t>同步命令</a:t>
            </a:r>
            <a:endParaRPr lang="zh-CN" altLang="en-US" sz="1000" dirty="0"/>
          </a:p>
        </p:txBody>
      </p:sp>
      <p:sp>
        <p:nvSpPr>
          <p:cNvPr id="28" name="文本框 27"/>
          <p:cNvSpPr txBox="1"/>
          <p:nvPr/>
        </p:nvSpPr>
        <p:spPr>
          <a:xfrm>
            <a:off x="528918" y="305707"/>
            <a:ext cx="1321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I/O</a:t>
            </a:r>
            <a:r>
              <a:rPr lang="zh-CN" altLang="en-US" sz="1200" dirty="0" smtClean="0"/>
              <a:t>访问文件方式</a:t>
            </a:r>
            <a:endParaRPr lang="zh-CN" altLang="en-US" sz="1200" dirty="0"/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892" y="542820"/>
            <a:ext cx="3668842" cy="237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570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528918" y="305707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内核运行原理</a:t>
            </a:r>
            <a:endParaRPr lang="zh-CN" altLang="en-US" sz="1200" dirty="0"/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7630" y="895948"/>
            <a:ext cx="5146989" cy="3421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523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94344" y="925029"/>
            <a:ext cx="1244009" cy="10526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284842" y="521788"/>
            <a:ext cx="18373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smtClean="0"/>
              <a:t>      Socket / SocketChannel</a:t>
            </a:r>
            <a:endParaRPr kumimoji="1" lang="zh-CN" altLang="en-US" sz="1100" dirty="0"/>
          </a:p>
        </p:txBody>
      </p:sp>
      <p:sp>
        <p:nvSpPr>
          <p:cNvPr id="6" name="矩形 5"/>
          <p:cNvSpPr/>
          <p:nvPr/>
        </p:nvSpPr>
        <p:spPr>
          <a:xfrm>
            <a:off x="6755219" y="925029"/>
            <a:ext cx="1244009" cy="10526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677707" y="522705"/>
            <a:ext cx="21675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smtClean="0"/>
              <a:t>ServerSocket</a:t>
            </a:r>
            <a:r>
              <a:rPr kumimoji="1" lang="zh-CN" altLang="en-US" sz="1000"/>
              <a:t> </a:t>
            </a:r>
            <a:r>
              <a:rPr kumimoji="1" lang="en-US" altLang="zh-CN" sz="1000" smtClean="0"/>
              <a:t>/ ServerSocketChannel</a:t>
            </a:r>
          </a:p>
        </p:txBody>
      </p:sp>
      <p:sp>
        <p:nvSpPr>
          <p:cNvPr id="8" name="椭圆 7"/>
          <p:cNvSpPr/>
          <p:nvPr/>
        </p:nvSpPr>
        <p:spPr>
          <a:xfrm>
            <a:off x="2594344" y="2594348"/>
            <a:ext cx="1221780" cy="5847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777448" y="2594348"/>
            <a:ext cx="1221780" cy="5847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0" name="直线箭头连接符 9"/>
          <p:cNvCxnSpPr/>
          <p:nvPr/>
        </p:nvCxnSpPr>
        <p:spPr>
          <a:xfrm>
            <a:off x="2861122" y="1977652"/>
            <a:ext cx="0" cy="616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/>
          <p:cNvCxnSpPr/>
          <p:nvPr/>
        </p:nvCxnSpPr>
        <p:spPr>
          <a:xfrm flipV="1">
            <a:off x="3571573" y="1977651"/>
            <a:ext cx="0" cy="616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3571573" y="2175060"/>
            <a:ext cx="8931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InputStream</a:t>
            </a:r>
            <a:endParaRPr kumimoji="1" lang="en-US" altLang="zh-CN" sz="1050" dirty="0" smtClean="0"/>
          </a:p>
          <a:p>
            <a:r>
              <a:rPr kumimoji="1" lang="zh-CN" altLang="en-US" sz="1050" dirty="0" smtClean="0"/>
              <a:t>     </a:t>
            </a:r>
            <a:r>
              <a:rPr kumimoji="1" lang="en-US" altLang="zh-CN" sz="1050" dirty="0" smtClean="0"/>
              <a:t>read()</a:t>
            </a:r>
            <a:endParaRPr kumimoji="1" lang="en-US" altLang="zh-CN" sz="1050" dirty="0"/>
          </a:p>
        </p:txBody>
      </p:sp>
      <p:sp>
        <p:nvSpPr>
          <p:cNvPr id="13" name="文本框 12"/>
          <p:cNvSpPr txBox="1"/>
          <p:nvPr/>
        </p:nvSpPr>
        <p:spPr>
          <a:xfrm>
            <a:off x="1937703" y="2175060"/>
            <a:ext cx="100540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OutputStream</a:t>
            </a:r>
            <a:endParaRPr kumimoji="1" lang="en-US" altLang="zh-CN" sz="1050" dirty="0" smtClean="0"/>
          </a:p>
          <a:p>
            <a:r>
              <a:rPr kumimoji="1" lang="zh-CN" altLang="en-US" sz="1050" dirty="0" smtClean="0"/>
              <a:t>     </a:t>
            </a:r>
            <a:r>
              <a:rPr kumimoji="1" lang="en-US" altLang="zh-CN" sz="1050" dirty="0" smtClean="0"/>
              <a:t>write()</a:t>
            </a:r>
            <a:endParaRPr kumimoji="1" lang="zh-CN" altLang="en-US" sz="1050" dirty="0"/>
          </a:p>
        </p:txBody>
      </p:sp>
      <p:cxnSp>
        <p:nvCxnSpPr>
          <p:cNvPr id="14" name="直线箭头连接符 13"/>
          <p:cNvCxnSpPr/>
          <p:nvPr/>
        </p:nvCxnSpPr>
        <p:spPr>
          <a:xfrm>
            <a:off x="7761498" y="1983433"/>
            <a:ext cx="0" cy="616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/>
          <p:nvPr/>
        </p:nvCxnSpPr>
        <p:spPr>
          <a:xfrm flipV="1">
            <a:off x="7034289" y="1977652"/>
            <a:ext cx="0" cy="616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5821409" y="2168882"/>
            <a:ext cx="8931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InputStream</a:t>
            </a:r>
            <a:endParaRPr kumimoji="1" lang="en-US" altLang="zh-CN" sz="1050" dirty="0" smtClean="0"/>
          </a:p>
          <a:p>
            <a:r>
              <a:rPr kumimoji="1" lang="zh-CN" altLang="en-US" sz="1050" dirty="0"/>
              <a:t> </a:t>
            </a:r>
            <a:r>
              <a:rPr kumimoji="1" lang="zh-CN" altLang="en-US" sz="1050" dirty="0" smtClean="0"/>
              <a:t>    </a:t>
            </a:r>
            <a:r>
              <a:rPr kumimoji="1" lang="en-US" altLang="zh-CN" sz="1050" dirty="0" smtClean="0"/>
              <a:t>read()</a:t>
            </a:r>
            <a:endParaRPr kumimoji="1" lang="zh-CN" altLang="en-US" sz="1050" dirty="0"/>
          </a:p>
        </p:txBody>
      </p:sp>
      <p:sp>
        <p:nvSpPr>
          <p:cNvPr id="17" name="文本框 16"/>
          <p:cNvSpPr txBox="1"/>
          <p:nvPr/>
        </p:nvSpPr>
        <p:spPr>
          <a:xfrm>
            <a:off x="7860131" y="2242226"/>
            <a:ext cx="100540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OutputStream</a:t>
            </a:r>
            <a:endParaRPr kumimoji="1" lang="en-US" altLang="zh-CN" sz="1050" dirty="0" smtClean="0"/>
          </a:p>
          <a:p>
            <a:r>
              <a:rPr kumimoji="1" lang="zh-CN" altLang="en-US" sz="1050" dirty="0"/>
              <a:t> </a:t>
            </a:r>
            <a:r>
              <a:rPr kumimoji="1" lang="zh-CN" altLang="en-US" sz="1050" dirty="0" smtClean="0"/>
              <a:t>      </a:t>
            </a:r>
            <a:r>
              <a:rPr kumimoji="1" lang="en-US" altLang="zh-CN" sz="1050" dirty="0" smtClean="0"/>
              <a:t>write()</a:t>
            </a:r>
            <a:endParaRPr kumimoji="1" lang="zh-CN" altLang="en-US" sz="1050" dirty="0"/>
          </a:p>
        </p:txBody>
      </p:sp>
      <p:sp>
        <p:nvSpPr>
          <p:cNvPr id="18" name="矩形 17"/>
          <p:cNvSpPr/>
          <p:nvPr/>
        </p:nvSpPr>
        <p:spPr>
          <a:xfrm>
            <a:off x="3838353" y="3700131"/>
            <a:ext cx="2693582" cy="3296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4162267" y="4084080"/>
            <a:ext cx="20457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Socket / SocketChannel</a:t>
            </a:r>
            <a:r>
              <a:rPr kumimoji="1" lang="zh-CN" altLang="en-US" sz="1200" smtClean="0"/>
              <a:t>通道</a:t>
            </a:r>
            <a:endParaRPr kumimoji="1" lang="zh-CN" altLang="en-US" sz="1200" dirty="0"/>
          </a:p>
        </p:txBody>
      </p:sp>
      <p:cxnSp>
        <p:nvCxnSpPr>
          <p:cNvPr id="20" name="肘形连接符 19"/>
          <p:cNvCxnSpPr/>
          <p:nvPr/>
        </p:nvCxnSpPr>
        <p:spPr>
          <a:xfrm rot="16200000" flipH="1">
            <a:off x="3181414" y="3202957"/>
            <a:ext cx="680758" cy="633119"/>
          </a:xfrm>
          <a:prstGeom prst="bentConnector3">
            <a:avLst>
              <a:gd name="adj1" fmla="val 999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/>
          <p:nvPr/>
        </p:nvCxnSpPr>
        <p:spPr>
          <a:xfrm flipV="1">
            <a:off x="6543356" y="3211045"/>
            <a:ext cx="1027814" cy="685798"/>
          </a:xfrm>
          <a:prstGeom prst="bentConnector3">
            <a:avLst>
              <a:gd name="adj1" fmla="val 1006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1918099" y="2868869"/>
            <a:ext cx="5277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smtClean="0"/>
              <a:t>Buffer</a:t>
            </a:r>
            <a:endParaRPr kumimoji="1" lang="zh-CN" altLang="en-US" sz="1050" dirty="0"/>
          </a:p>
        </p:txBody>
      </p:sp>
      <p:sp>
        <p:nvSpPr>
          <p:cNvPr id="23" name="文本框 22"/>
          <p:cNvSpPr txBox="1"/>
          <p:nvPr/>
        </p:nvSpPr>
        <p:spPr>
          <a:xfrm>
            <a:off x="7967243" y="2886743"/>
            <a:ext cx="5277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smtClean="0"/>
              <a:t>Buffer</a:t>
            </a:r>
            <a:endParaRPr kumimoji="1" lang="zh-CN" altLang="en-US" sz="1050" dirty="0"/>
          </a:p>
        </p:txBody>
      </p:sp>
      <p:sp>
        <p:nvSpPr>
          <p:cNvPr id="24" name="矩形 23"/>
          <p:cNvSpPr/>
          <p:nvPr/>
        </p:nvSpPr>
        <p:spPr>
          <a:xfrm>
            <a:off x="2861121" y="2753833"/>
            <a:ext cx="169157" cy="2983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3297055" y="2753833"/>
            <a:ext cx="169157" cy="2983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7592341" y="2753833"/>
            <a:ext cx="169157" cy="2983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7086573" y="2747645"/>
            <a:ext cx="169157" cy="2983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2627724" y="3179136"/>
            <a:ext cx="5757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SendQ</a:t>
            </a:r>
            <a:endParaRPr kumimoji="1" lang="zh-CN" altLang="en-US" sz="1050" dirty="0"/>
          </a:p>
        </p:txBody>
      </p:sp>
      <p:sp>
        <p:nvSpPr>
          <p:cNvPr id="29" name="文本框 28"/>
          <p:cNvSpPr txBox="1"/>
          <p:nvPr/>
        </p:nvSpPr>
        <p:spPr>
          <a:xfrm>
            <a:off x="7576305" y="3183200"/>
            <a:ext cx="7248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ReceiveQ</a:t>
            </a:r>
            <a:endParaRPr kumimoji="1" lang="zh-CN" altLang="en-US" sz="1050" dirty="0"/>
          </a:p>
        </p:txBody>
      </p:sp>
      <p:sp>
        <p:nvSpPr>
          <p:cNvPr id="30" name="文本框 29"/>
          <p:cNvSpPr txBox="1"/>
          <p:nvPr/>
        </p:nvSpPr>
        <p:spPr>
          <a:xfrm>
            <a:off x="6819520" y="3178502"/>
            <a:ext cx="5757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SendQ</a:t>
            </a:r>
            <a:endParaRPr kumimoji="1" lang="zh-CN" altLang="en-US" sz="1050" dirty="0"/>
          </a:p>
        </p:txBody>
      </p:sp>
      <p:sp>
        <p:nvSpPr>
          <p:cNvPr id="31" name="文本框 30"/>
          <p:cNvSpPr txBox="1"/>
          <p:nvPr/>
        </p:nvSpPr>
        <p:spPr>
          <a:xfrm>
            <a:off x="3249979" y="3195429"/>
            <a:ext cx="7248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ReceiveQ</a:t>
            </a:r>
            <a:endParaRPr kumimoji="1" lang="zh-CN" altLang="en-US" sz="1050" dirty="0"/>
          </a:p>
        </p:txBody>
      </p:sp>
      <p:sp>
        <p:nvSpPr>
          <p:cNvPr id="32" name="文本框 31"/>
          <p:cNvSpPr txBox="1"/>
          <p:nvPr/>
        </p:nvSpPr>
        <p:spPr>
          <a:xfrm>
            <a:off x="1824331" y="5614409"/>
            <a:ext cx="6891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传输过程：当</a:t>
            </a:r>
            <a:r>
              <a:rPr kumimoji="1" lang="en-US" altLang="zh-CN" sz="1200" dirty="0" err="1" smtClean="0"/>
              <a:t>SendQ</a:t>
            </a:r>
            <a:r>
              <a:rPr kumimoji="1" lang="zh-CN" altLang="en-US" sz="1200" dirty="0" smtClean="0"/>
              <a:t>填满时，会发送到对端的</a:t>
            </a:r>
            <a:r>
              <a:rPr kumimoji="1" lang="en-US" altLang="zh-CN" sz="1200" dirty="0" err="1" smtClean="0"/>
              <a:t>ReceiveQ</a:t>
            </a:r>
            <a:r>
              <a:rPr kumimoji="1" lang="zh-CN" altLang="en-US" sz="1200" dirty="0" smtClean="0"/>
              <a:t>中，当</a:t>
            </a:r>
            <a:r>
              <a:rPr kumimoji="1" lang="en-US" altLang="zh-CN" sz="1200" dirty="0" err="1" smtClean="0"/>
              <a:t>ReceiveQ</a:t>
            </a:r>
            <a:r>
              <a:rPr kumimoji="1" lang="zh-CN" altLang="en-US" sz="1200" dirty="0" smtClean="0"/>
              <a:t>填满时，</a:t>
            </a:r>
            <a:r>
              <a:rPr kumimoji="1" lang="en-US" altLang="zh-CN" sz="1200" dirty="0" smtClean="0"/>
              <a:t>write()</a:t>
            </a:r>
            <a:r>
              <a:rPr kumimoji="1" lang="zh-CN" altLang="en-US" sz="1200" dirty="0" smtClean="0"/>
              <a:t>方法会阻塞，</a:t>
            </a:r>
            <a:endParaRPr kumimoji="1" lang="en-US" altLang="zh-CN" sz="1200" dirty="0" smtClean="0"/>
          </a:p>
          <a:p>
            <a:r>
              <a:rPr kumimoji="1" lang="zh-CN" altLang="en-US" sz="1200" dirty="0" smtClean="0"/>
              <a:t>                   直到</a:t>
            </a:r>
            <a:r>
              <a:rPr kumimoji="1" lang="en-US" altLang="zh-CN" sz="1200" dirty="0" err="1" smtClean="0"/>
              <a:t>ReceiveQ</a:t>
            </a:r>
            <a:r>
              <a:rPr kumimoji="1" lang="zh-CN" altLang="en-US" sz="1200" dirty="0" smtClean="0"/>
              <a:t>能够容纳</a:t>
            </a:r>
            <a:r>
              <a:rPr kumimoji="1" lang="en-US" altLang="zh-CN" sz="1200" dirty="0" err="1" smtClean="0"/>
              <a:t>SendQ</a:t>
            </a:r>
            <a:r>
              <a:rPr kumimoji="1" lang="zh-CN" altLang="en-US" sz="1200" dirty="0" smtClean="0"/>
              <a:t>中的数据</a:t>
            </a:r>
            <a:endParaRPr kumimoji="1" lang="zh-CN" altLang="en-US" sz="1200" dirty="0"/>
          </a:p>
        </p:txBody>
      </p:sp>
      <p:sp>
        <p:nvSpPr>
          <p:cNvPr id="33" name="文本框 32"/>
          <p:cNvSpPr txBox="1"/>
          <p:nvPr/>
        </p:nvSpPr>
        <p:spPr>
          <a:xfrm>
            <a:off x="501805" y="323385"/>
            <a:ext cx="19271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BIO Socket</a:t>
            </a:r>
            <a:r>
              <a:rPr kumimoji="1" lang="zh-CN" altLang="en-US" sz="1400" dirty="0" smtClean="0"/>
              <a:t>传输过程：</a:t>
            </a:r>
            <a:endParaRPr kumimoji="1" lang="zh-CN" altLang="en-US" sz="1400" dirty="0"/>
          </a:p>
        </p:txBody>
      </p:sp>
      <p:sp>
        <p:nvSpPr>
          <p:cNvPr id="35" name="文本框 34"/>
          <p:cNvSpPr txBox="1"/>
          <p:nvPr/>
        </p:nvSpPr>
        <p:spPr>
          <a:xfrm>
            <a:off x="9088675" y="926638"/>
            <a:ext cx="21178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/>
              <a:t>s</a:t>
            </a:r>
            <a:r>
              <a:rPr kumimoji="1" lang="en-US" altLang="zh-CN" sz="1000" smtClean="0"/>
              <a:t>erverScoket = new ServerSocket();</a:t>
            </a:r>
          </a:p>
          <a:p>
            <a:r>
              <a:rPr kumimoji="1" lang="en-US" altLang="zh-CN" sz="1000"/>
              <a:t>s</a:t>
            </a:r>
            <a:r>
              <a:rPr kumimoji="1" lang="en-US" altLang="zh-CN" sz="1000" smtClean="0"/>
              <a:t>ocket = serverSocket.accpent;</a:t>
            </a:r>
          </a:p>
        </p:txBody>
      </p:sp>
    </p:spTree>
    <p:extLst>
      <p:ext uri="{BB962C8B-B14F-4D97-AF65-F5344CB8AC3E}">
        <p14:creationId xmlns:p14="http://schemas.microsoft.com/office/powerpoint/2010/main" val="8129923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94344" y="925029"/>
            <a:ext cx="1244009" cy="10526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861122" y="126667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client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755219" y="925029"/>
            <a:ext cx="1244009" cy="10526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986731" y="1266674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server</a:t>
            </a:r>
            <a:endParaRPr kumimoji="1"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2594344" y="2594348"/>
            <a:ext cx="1221780" cy="5847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777448" y="2594348"/>
            <a:ext cx="1221780" cy="5847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0" name="直线箭头连接符 9"/>
          <p:cNvCxnSpPr/>
          <p:nvPr/>
        </p:nvCxnSpPr>
        <p:spPr>
          <a:xfrm>
            <a:off x="2861122" y="1977652"/>
            <a:ext cx="0" cy="616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/>
          <p:cNvCxnSpPr/>
          <p:nvPr/>
        </p:nvCxnSpPr>
        <p:spPr>
          <a:xfrm flipV="1">
            <a:off x="3571573" y="1977651"/>
            <a:ext cx="0" cy="616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3571573" y="2175060"/>
            <a:ext cx="8931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InputStream</a:t>
            </a:r>
            <a:endParaRPr kumimoji="1" lang="en-US" altLang="zh-CN" sz="1050" dirty="0" smtClean="0"/>
          </a:p>
          <a:p>
            <a:r>
              <a:rPr kumimoji="1" lang="zh-CN" altLang="en-US" sz="1050" dirty="0" smtClean="0"/>
              <a:t>     </a:t>
            </a:r>
            <a:r>
              <a:rPr kumimoji="1" lang="en-US" altLang="zh-CN" sz="1050" dirty="0" smtClean="0"/>
              <a:t>read()</a:t>
            </a:r>
            <a:endParaRPr kumimoji="1" lang="en-US" altLang="zh-CN" sz="1050" dirty="0"/>
          </a:p>
        </p:txBody>
      </p:sp>
      <p:sp>
        <p:nvSpPr>
          <p:cNvPr id="13" name="文本框 12"/>
          <p:cNvSpPr txBox="1"/>
          <p:nvPr/>
        </p:nvSpPr>
        <p:spPr>
          <a:xfrm>
            <a:off x="1937703" y="2175060"/>
            <a:ext cx="100540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OutputStream</a:t>
            </a:r>
            <a:endParaRPr kumimoji="1" lang="en-US" altLang="zh-CN" sz="1050" dirty="0" smtClean="0"/>
          </a:p>
          <a:p>
            <a:r>
              <a:rPr kumimoji="1" lang="zh-CN" altLang="en-US" sz="1050" dirty="0" smtClean="0"/>
              <a:t>     </a:t>
            </a:r>
            <a:r>
              <a:rPr kumimoji="1" lang="en-US" altLang="zh-CN" sz="1050" dirty="0" smtClean="0"/>
              <a:t>write()</a:t>
            </a:r>
            <a:endParaRPr kumimoji="1" lang="zh-CN" altLang="en-US" sz="1050" dirty="0"/>
          </a:p>
        </p:txBody>
      </p:sp>
      <p:cxnSp>
        <p:nvCxnSpPr>
          <p:cNvPr id="14" name="直线箭头连接符 13"/>
          <p:cNvCxnSpPr/>
          <p:nvPr/>
        </p:nvCxnSpPr>
        <p:spPr>
          <a:xfrm>
            <a:off x="7057263" y="1991084"/>
            <a:ext cx="0" cy="616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/>
          <p:nvPr/>
        </p:nvCxnSpPr>
        <p:spPr>
          <a:xfrm flipV="1">
            <a:off x="7767714" y="1991083"/>
            <a:ext cx="0" cy="616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7767714" y="2188492"/>
            <a:ext cx="8931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InputStream</a:t>
            </a:r>
            <a:endParaRPr kumimoji="1" lang="en-US" altLang="zh-CN" sz="1050" dirty="0" smtClean="0"/>
          </a:p>
          <a:p>
            <a:r>
              <a:rPr kumimoji="1" lang="zh-CN" altLang="en-US" sz="1050" dirty="0"/>
              <a:t> </a:t>
            </a:r>
            <a:r>
              <a:rPr kumimoji="1" lang="zh-CN" altLang="en-US" sz="1050" dirty="0" smtClean="0"/>
              <a:t>    </a:t>
            </a:r>
            <a:r>
              <a:rPr kumimoji="1" lang="en-US" altLang="zh-CN" sz="1050" dirty="0" smtClean="0"/>
              <a:t>read()</a:t>
            </a:r>
            <a:endParaRPr kumimoji="1" lang="zh-CN" altLang="en-US" sz="1050" dirty="0"/>
          </a:p>
        </p:txBody>
      </p:sp>
      <p:sp>
        <p:nvSpPr>
          <p:cNvPr id="17" name="文本框 16"/>
          <p:cNvSpPr txBox="1"/>
          <p:nvPr/>
        </p:nvSpPr>
        <p:spPr>
          <a:xfrm>
            <a:off x="6133844" y="2188492"/>
            <a:ext cx="100540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OutputStream</a:t>
            </a:r>
            <a:endParaRPr kumimoji="1" lang="en-US" altLang="zh-CN" sz="1050" dirty="0" smtClean="0"/>
          </a:p>
          <a:p>
            <a:r>
              <a:rPr kumimoji="1" lang="zh-CN" altLang="en-US" sz="1050" dirty="0"/>
              <a:t> </a:t>
            </a:r>
            <a:r>
              <a:rPr kumimoji="1" lang="zh-CN" altLang="en-US" sz="1050" dirty="0" smtClean="0"/>
              <a:t>      </a:t>
            </a:r>
            <a:r>
              <a:rPr kumimoji="1" lang="en-US" altLang="zh-CN" sz="1050" dirty="0" smtClean="0"/>
              <a:t>write()</a:t>
            </a:r>
            <a:endParaRPr kumimoji="1" lang="zh-CN" altLang="en-US" sz="1050" dirty="0"/>
          </a:p>
        </p:txBody>
      </p:sp>
      <p:sp>
        <p:nvSpPr>
          <p:cNvPr id="18" name="矩形 17"/>
          <p:cNvSpPr/>
          <p:nvPr/>
        </p:nvSpPr>
        <p:spPr>
          <a:xfrm>
            <a:off x="3503250" y="3711104"/>
            <a:ext cx="3458164" cy="10142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6950986" y="4491505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/>
              <a:t>Socket</a:t>
            </a:r>
            <a:r>
              <a:rPr kumimoji="1" lang="zh-CN" altLang="en-US" sz="1200" dirty="0" smtClean="0"/>
              <a:t>通道</a:t>
            </a:r>
            <a:endParaRPr kumimoji="1" lang="zh-CN" altLang="en-US" sz="1200" dirty="0"/>
          </a:p>
        </p:txBody>
      </p:sp>
      <p:sp>
        <p:nvSpPr>
          <p:cNvPr id="22" name="文本框 21"/>
          <p:cNvSpPr txBox="1"/>
          <p:nvPr/>
        </p:nvSpPr>
        <p:spPr>
          <a:xfrm>
            <a:off x="2016854" y="2925221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dirty="0" smtClean="0"/>
              <a:t>缓存区</a:t>
            </a:r>
            <a:endParaRPr kumimoji="1" lang="zh-CN" altLang="en-US" sz="1050" dirty="0"/>
          </a:p>
        </p:txBody>
      </p:sp>
      <p:sp>
        <p:nvSpPr>
          <p:cNvPr id="23" name="文本框 22"/>
          <p:cNvSpPr txBox="1"/>
          <p:nvPr/>
        </p:nvSpPr>
        <p:spPr>
          <a:xfrm>
            <a:off x="7967243" y="2886743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smtClean="0"/>
              <a:t>缓存区</a:t>
            </a:r>
            <a:endParaRPr kumimoji="1" lang="zh-CN" altLang="en-US" sz="1050" dirty="0"/>
          </a:p>
        </p:txBody>
      </p:sp>
      <p:sp>
        <p:nvSpPr>
          <p:cNvPr id="24" name="矩形 23"/>
          <p:cNvSpPr/>
          <p:nvPr/>
        </p:nvSpPr>
        <p:spPr>
          <a:xfrm>
            <a:off x="2861121" y="2753833"/>
            <a:ext cx="169157" cy="2983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3297055" y="2753833"/>
            <a:ext cx="169157" cy="2983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7592341" y="2753833"/>
            <a:ext cx="169157" cy="2983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7086573" y="2747645"/>
            <a:ext cx="169157" cy="2983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2627724" y="3179136"/>
            <a:ext cx="5757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SendQ</a:t>
            </a:r>
            <a:endParaRPr kumimoji="1" lang="zh-CN" altLang="en-US" sz="1050" dirty="0"/>
          </a:p>
        </p:txBody>
      </p:sp>
      <p:sp>
        <p:nvSpPr>
          <p:cNvPr id="29" name="文本框 28"/>
          <p:cNvSpPr txBox="1"/>
          <p:nvPr/>
        </p:nvSpPr>
        <p:spPr>
          <a:xfrm>
            <a:off x="7576305" y="3183200"/>
            <a:ext cx="7248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ReceiveQ</a:t>
            </a:r>
            <a:endParaRPr kumimoji="1" lang="zh-CN" altLang="en-US" sz="1050" dirty="0"/>
          </a:p>
        </p:txBody>
      </p:sp>
      <p:sp>
        <p:nvSpPr>
          <p:cNvPr id="30" name="文本框 29"/>
          <p:cNvSpPr txBox="1"/>
          <p:nvPr/>
        </p:nvSpPr>
        <p:spPr>
          <a:xfrm>
            <a:off x="6819520" y="3178502"/>
            <a:ext cx="5757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SendQ</a:t>
            </a:r>
            <a:endParaRPr kumimoji="1" lang="zh-CN" altLang="en-US" sz="1050" dirty="0"/>
          </a:p>
        </p:txBody>
      </p:sp>
      <p:sp>
        <p:nvSpPr>
          <p:cNvPr id="31" name="文本框 30"/>
          <p:cNvSpPr txBox="1"/>
          <p:nvPr/>
        </p:nvSpPr>
        <p:spPr>
          <a:xfrm>
            <a:off x="3249979" y="3195429"/>
            <a:ext cx="7248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ReceiveQ</a:t>
            </a:r>
            <a:endParaRPr kumimoji="1" lang="zh-CN" altLang="en-US" sz="1050" dirty="0"/>
          </a:p>
        </p:txBody>
      </p:sp>
      <p:sp>
        <p:nvSpPr>
          <p:cNvPr id="32" name="文本框 31"/>
          <p:cNvSpPr txBox="1"/>
          <p:nvPr/>
        </p:nvSpPr>
        <p:spPr>
          <a:xfrm>
            <a:off x="392538" y="6125659"/>
            <a:ext cx="4851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Channel</a:t>
            </a:r>
            <a:r>
              <a:rPr kumimoji="1" lang="zh-CN" altLang="en-US" sz="1200" smtClean="0"/>
              <a:t>是车，</a:t>
            </a:r>
            <a:r>
              <a:rPr kumimoji="1" lang="en-US" altLang="zh-CN" sz="1200" smtClean="0"/>
              <a:t>Buffer</a:t>
            </a:r>
            <a:r>
              <a:rPr kumimoji="1" lang="zh-CN" altLang="en-US" sz="1200" smtClean="0"/>
              <a:t>是座位</a:t>
            </a:r>
            <a:r>
              <a:rPr kumimoji="1" lang="en-US" altLang="zh-CN" sz="1200" smtClean="0"/>
              <a:t>(</a:t>
            </a:r>
            <a:r>
              <a:rPr kumimoji="1" lang="zh-CN" altLang="en-US" sz="1200" smtClean="0"/>
              <a:t>传输的数据</a:t>
            </a:r>
            <a:r>
              <a:rPr kumimoji="1" lang="en-US" altLang="zh-CN" sz="1200" smtClean="0"/>
              <a:t>)</a:t>
            </a:r>
            <a:r>
              <a:rPr kumimoji="1" lang="zh-CN" altLang="en-US" sz="1200" smtClean="0"/>
              <a:t>，</a:t>
            </a:r>
            <a:r>
              <a:rPr kumimoji="1" lang="en-US" altLang="zh-CN" sz="1200" smtClean="0"/>
              <a:t>Selector</a:t>
            </a:r>
            <a:r>
              <a:rPr kumimoji="1" lang="zh-CN" altLang="en-US" sz="1200" smtClean="0"/>
              <a:t>是</a:t>
            </a:r>
            <a:r>
              <a:rPr kumimoji="1" lang="en-US" altLang="zh-CN" sz="1200" smtClean="0"/>
              <a:t>channel</a:t>
            </a:r>
            <a:r>
              <a:rPr kumimoji="1" lang="zh-CN" altLang="en-US" sz="1200" smtClean="0"/>
              <a:t>的监听器</a:t>
            </a:r>
            <a:endParaRPr kumimoji="1" lang="zh-CN" altLang="en-US" sz="1200" dirty="0"/>
          </a:p>
        </p:txBody>
      </p:sp>
      <p:sp>
        <p:nvSpPr>
          <p:cNvPr id="33" name="文本框 32"/>
          <p:cNvSpPr txBox="1"/>
          <p:nvPr/>
        </p:nvSpPr>
        <p:spPr>
          <a:xfrm>
            <a:off x="501805" y="323385"/>
            <a:ext cx="1957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NIO Socket</a:t>
            </a:r>
            <a:r>
              <a:rPr kumimoji="1" lang="zh-CN" altLang="en-US" sz="1400" dirty="0" smtClean="0"/>
              <a:t>传输过程：</a:t>
            </a:r>
            <a:endParaRPr kumimoji="1" lang="zh-CN" altLang="en-US" sz="1400" dirty="0"/>
          </a:p>
        </p:txBody>
      </p:sp>
      <p:sp>
        <p:nvSpPr>
          <p:cNvPr id="35" name="圆角矩形 34"/>
          <p:cNvSpPr/>
          <p:nvPr/>
        </p:nvSpPr>
        <p:spPr>
          <a:xfrm>
            <a:off x="3818613" y="3784009"/>
            <a:ext cx="2895958" cy="317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4392713" y="3784009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5961446" y="3784009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5547165" y="3781783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5199357" y="3781784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4778195" y="3781785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4387589" y="4024741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4784276" y="4022055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5199357" y="4024741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5547165" y="4025201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5965838" y="4018898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4312062" y="3187735"/>
            <a:ext cx="6543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smtClean="0"/>
              <a:t>channel</a:t>
            </a:r>
            <a:endParaRPr lang="zh-CN" altLang="en-US" sz="1100"/>
          </a:p>
        </p:txBody>
      </p:sp>
      <p:cxnSp>
        <p:nvCxnSpPr>
          <p:cNvPr id="51" name="直接箭头连接符 50"/>
          <p:cNvCxnSpPr/>
          <p:nvPr/>
        </p:nvCxnSpPr>
        <p:spPr>
          <a:xfrm flipH="1">
            <a:off x="4016930" y="3433052"/>
            <a:ext cx="447836" cy="350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5372902" y="3332399"/>
            <a:ext cx="5453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smtClean="0"/>
              <a:t>buffer</a:t>
            </a:r>
            <a:endParaRPr lang="zh-CN" altLang="en-US" sz="1100"/>
          </a:p>
        </p:txBody>
      </p:sp>
      <p:cxnSp>
        <p:nvCxnSpPr>
          <p:cNvPr id="55" name="直接箭头连接符 54"/>
          <p:cNvCxnSpPr>
            <a:endCxn id="40" idx="0"/>
          </p:cNvCxnSpPr>
          <p:nvPr/>
        </p:nvCxnSpPr>
        <p:spPr>
          <a:xfrm>
            <a:off x="5779500" y="3543847"/>
            <a:ext cx="249181" cy="240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endCxn id="41" idx="0"/>
          </p:cNvCxnSpPr>
          <p:nvPr/>
        </p:nvCxnSpPr>
        <p:spPr>
          <a:xfrm flipH="1">
            <a:off x="5614400" y="3541441"/>
            <a:ext cx="174469" cy="240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圆角矩形 59"/>
          <p:cNvSpPr/>
          <p:nvPr/>
        </p:nvSpPr>
        <p:spPr>
          <a:xfrm>
            <a:off x="3818613" y="4332593"/>
            <a:ext cx="2895958" cy="317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4392713" y="4332593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5961446" y="4332593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5547165" y="4330367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5199357" y="4330368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4778195" y="4330369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4387589" y="4573325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4784276" y="4570639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5199357" y="4573325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5547165" y="4573785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>
            <a:off x="5965838" y="4567482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/>
          <p:cNvSpPr/>
          <p:nvPr/>
        </p:nvSpPr>
        <p:spPr>
          <a:xfrm>
            <a:off x="4779348" y="5055325"/>
            <a:ext cx="1117908" cy="502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Selector</a:t>
            </a:r>
            <a:endParaRPr lang="zh-CN" altLang="en-US"/>
          </a:p>
        </p:txBody>
      </p:sp>
      <p:cxnSp>
        <p:nvCxnSpPr>
          <p:cNvPr id="73" name="直接箭头连接符 72"/>
          <p:cNvCxnSpPr/>
          <p:nvPr/>
        </p:nvCxnSpPr>
        <p:spPr>
          <a:xfrm flipV="1">
            <a:off x="5047136" y="4104980"/>
            <a:ext cx="8965" cy="950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/>
          <p:nvPr/>
        </p:nvCxnSpPr>
        <p:spPr>
          <a:xfrm flipV="1">
            <a:off x="5481641" y="4653564"/>
            <a:ext cx="0" cy="401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5020233" y="4771524"/>
            <a:ext cx="6543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/>
              <a:t>L</a:t>
            </a:r>
            <a:r>
              <a:rPr lang="en-US" altLang="zh-CN" sz="1100" smtClean="0"/>
              <a:t>istener</a:t>
            </a:r>
            <a:endParaRPr lang="zh-CN" altLang="en-US" sz="1100"/>
          </a:p>
        </p:txBody>
      </p:sp>
      <p:cxnSp>
        <p:nvCxnSpPr>
          <p:cNvPr id="78" name="肘形连接符 77"/>
          <p:cNvCxnSpPr>
            <a:endCxn id="18" idx="1"/>
          </p:cNvCxnSpPr>
          <p:nvPr/>
        </p:nvCxnSpPr>
        <p:spPr>
          <a:xfrm rot="16200000" flipH="1">
            <a:off x="2718746" y="3433732"/>
            <a:ext cx="1048961" cy="5200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肘形连接符 82"/>
          <p:cNvCxnSpPr/>
          <p:nvPr/>
        </p:nvCxnSpPr>
        <p:spPr>
          <a:xfrm rot="5400000" flipH="1" flipV="1">
            <a:off x="6690204" y="3478784"/>
            <a:ext cx="1059324" cy="486156"/>
          </a:xfrm>
          <a:prstGeom prst="bentConnector3">
            <a:avLst>
              <a:gd name="adj1" fmla="val 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文本框 88"/>
          <p:cNvSpPr txBox="1"/>
          <p:nvPr/>
        </p:nvSpPr>
        <p:spPr>
          <a:xfrm>
            <a:off x="5897256" y="5178167"/>
            <a:ext cx="51395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当</a:t>
            </a:r>
            <a:r>
              <a:rPr kumimoji="1" lang="en-US" altLang="zh-CN" sz="1100" smtClean="0"/>
              <a:t>Selector</a:t>
            </a:r>
            <a:r>
              <a:rPr kumimoji="1" lang="zh-CN" altLang="en-US" sz="1100" smtClean="0"/>
              <a:t>监听</a:t>
            </a:r>
            <a:r>
              <a:rPr kumimoji="1" lang="en-US" altLang="zh-CN" sz="1100" smtClean="0"/>
              <a:t>channel</a:t>
            </a:r>
            <a:r>
              <a:rPr kumimoji="1" lang="zh-CN" altLang="en-US" sz="1100" smtClean="0"/>
              <a:t>通道有数据传输时，通过</a:t>
            </a:r>
            <a:r>
              <a:rPr kumimoji="1" lang="en-US" altLang="zh-CN" sz="1100" smtClean="0"/>
              <a:t>select()</a:t>
            </a:r>
            <a:r>
              <a:rPr kumimoji="1" lang="zh-CN" altLang="en-US" sz="1100" smtClean="0"/>
              <a:t>方法获取</a:t>
            </a:r>
            <a:r>
              <a:rPr kumimoji="1" lang="en-US" altLang="zh-CN" sz="1100" smtClean="0"/>
              <a:t>SocketChannel</a:t>
            </a:r>
            <a:r>
              <a:rPr kumimoji="1" lang="zh-CN" altLang="en-US" sz="1100" smtClean="0"/>
              <a:t>，</a:t>
            </a:r>
            <a:endParaRPr kumimoji="1" lang="en-US" altLang="zh-CN" sz="1100" smtClean="0"/>
          </a:p>
          <a:p>
            <a:r>
              <a:rPr kumimoji="1" lang="zh-CN" altLang="en-US" sz="1100" smtClean="0"/>
              <a:t>将数据读取或写入</a:t>
            </a:r>
            <a:r>
              <a:rPr kumimoji="1" lang="en-US" altLang="zh-CN" sz="1100" smtClean="0"/>
              <a:t>Buffer</a:t>
            </a:r>
            <a:endParaRPr kumimoji="1" lang="zh-CN" altLang="en-US" sz="1100" dirty="0"/>
          </a:p>
        </p:txBody>
      </p:sp>
      <p:sp>
        <p:nvSpPr>
          <p:cNvPr id="2" name="文本框 1"/>
          <p:cNvSpPr txBox="1"/>
          <p:nvPr/>
        </p:nvSpPr>
        <p:spPr>
          <a:xfrm>
            <a:off x="4797521" y="5579540"/>
            <a:ext cx="1172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dirty="0" smtClean="0"/>
              <a:t>多路复用选择器</a:t>
            </a:r>
            <a:endParaRPr kumimoji="1"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0363211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624149" y="192916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/>
              <a:t> </a:t>
            </a:r>
            <a:r>
              <a:rPr kumimoji="1" lang="zh-CN" altLang="en-US" sz="1400" smtClean="0"/>
              <a:t> </a:t>
            </a:r>
            <a:r>
              <a:rPr kumimoji="1" lang="en-US" altLang="zh-CN" sz="1400" smtClean="0"/>
              <a:t>Servlet</a:t>
            </a:r>
          </a:p>
          <a:p>
            <a:r>
              <a:rPr kumimoji="1" lang="zh-CN" altLang="en-US" sz="1400" smtClean="0"/>
              <a:t>顶级接口</a:t>
            </a:r>
            <a:endParaRPr kumimoji="1" lang="zh-CN" altLang="en-US" sz="1400"/>
          </a:p>
        </p:txBody>
      </p:sp>
      <p:sp>
        <p:nvSpPr>
          <p:cNvPr id="12" name="文本框 11"/>
          <p:cNvSpPr txBox="1"/>
          <p:nvPr/>
        </p:nvSpPr>
        <p:spPr>
          <a:xfrm>
            <a:off x="3561592" y="2989416"/>
            <a:ext cx="12955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GenericServlet</a:t>
            </a:r>
            <a:endParaRPr kumimoji="1" lang="zh-CN" altLang="en-US" sz="1400"/>
          </a:p>
        </p:txBody>
      </p:sp>
      <p:sp>
        <p:nvSpPr>
          <p:cNvPr id="13" name="文本框 12"/>
          <p:cNvSpPr txBox="1"/>
          <p:nvPr/>
        </p:nvSpPr>
        <p:spPr>
          <a:xfrm>
            <a:off x="3612087" y="3843585"/>
            <a:ext cx="10486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HttpServlet</a:t>
            </a:r>
            <a:endParaRPr kumimoji="1" lang="zh-CN" altLang="en-US" sz="1400"/>
          </a:p>
        </p:txBody>
      </p:sp>
      <p:sp>
        <p:nvSpPr>
          <p:cNvPr id="15" name="文本框 14"/>
          <p:cNvSpPr txBox="1"/>
          <p:nvPr/>
        </p:nvSpPr>
        <p:spPr>
          <a:xfrm>
            <a:off x="1639865" y="3408703"/>
            <a:ext cx="12314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Abstract</a:t>
            </a:r>
            <a:r>
              <a:rPr kumimoji="1" lang="zh-CN" altLang="en-US" sz="1400" smtClean="0"/>
              <a:t> </a:t>
            </a:r>
            <a:r>
              <a:rPr kumimoji="1" lang="en-US" altLang="zh-CN" sz="1400" smtClean="0"/>
              <a:t>class</a:t>
            </a:r>
            <a:endParaRPr kumimoji="1" lang="zh-CN" altLang="en-US" sz="1400"/>
          </a:p>
        </p:txBody>
      </p:sp>
      <p:cxnSp>
        <p:nvCxnSpPr>
          <p:cNvPr id="17" name="直线箭头连接符 16"/>
          <p:cNvCxnSpPr>
            <a:stCxn id="15" idx="3"/>
            <a:endCxn id="12" idx="1"/>
          </p:cNvCxnSpPr>
          <p:nvPr/>
        </p:nvCxnSpPr>
        <p:spPr>
          <a:xfrm flipV="1">
            <a:off x="2871292" y="3143305"/>
            <a:ext cx="690300" cy="419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>
            <a:stCxn id="15" idx="3"/>
          </p:cNvCxnSpPr>
          <p:nvPr/>
        </p:nvCxnSpPr>
        <p:spPr>
          <a:xfrm>
            <a:off x="2871292" y="3562592"/>
            <a:ext cx="690300" cy="392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/>
          <p:cNvCxnSpPr>
            <a:stCxn id="10" idx="2"/>
          </p:cNvCxnSpPr>
          <p:nvPr/>
        </p:nvCxnSpPr>
        <p:spPr>
          <a:xfrm flipH="1">
            <a:off x="4070195" y="2452382"/>
            <a:ext cx="5360" cy="546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/>
          <p:nvPr/>
        </p:nvCxnSpPr>
        <p:spPr>
          <a:xfrm>
            <a:off x="4070195" y="3297193"/>
            <a:ext cx="0" cy="419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5572845" y="1929163"/>
            <a:ext cx="137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/>
              <a:t> </a:t>
            </a:r>
            <a:r>
              <a:rPr kumimoji="1" lang="en-US" altLang="zh-CN" sz="1400" err="1" smtClean="0"/>
              <a:t>ServletRequest</a:t>
            </a:r>
            <a:endParaRPr kumimoji="1" lang="en-US" altLang="zh-CN" sz="1400" smtClean="0"/>
          </a:p>
        </p:txBody>
      </p:sp>
      <p:sp>
        <p:nvSpPr>
          <p:cNvPr id="28" name="文本框 27"/>
          <p:cNvSpPr txBox="1"/>
          <p:nvPr/>
        </p:nvSpPr>
        <p:spPr>
          <a:xfrm>
            <a:off x="7670353" y="1929162"/>
            <a:ext cx="1547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/>
              <a:t> </a:t>
            </a:r>
            <a:r>
              <a:rPr kumimoji="1" lang="zh-CN" altLang="en-US" sz="1400" smtClean="0"/>
              <a:t> </a:t>
            </a:r>
            <a:r>
              <a:rPr kumimoji="1" lang="en-US" altLang="zh-CN" sz="1400" err="1" smtClean="0"/>
              <a:t>ServletResponse</a:t>
            </a:r>
            <a:endParaRPr kumimoji="1" lang="en-US" altLang="zh-CN" sz="1400" smtClean="0"/>
          </a:p>
        </p:txBody>
      </p:sp>
      <p:sp>
        <p:nvSpPr>
          <p:cNvPr id="29" name="文本框 28"/>
          <p:cNvSpPr txBox="1"/>
          <p:nvPr/>
        </p:nvSpPr>
        <p:spPr>
          <a:xfrm>
            <a:off x="9768907" y="1929162"/>
            <a:ext cx="13131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/>
              <a:t> </a:t>
            </a:r>
            <a:r>
              <a:rPr kumimoji="1" lang="zh-CN" altLang="en-US" sz="1400" smtClean="0"/>
              <a:t> </a:t>
            </a:r>
            <a:r>
              <a:rPr kumimoji="1" lang="en-US" altLang="zh-CN" sz="1400" err="1" smtClean="0"/>
              <a:t>ServletConfig</a:t>
            </a:r>
            <a:endParaRPr kumimoji="1" lang="en-US" altLang="zh-CN" sz="1400" smtClean="0"/>
          </a:p>
        </p:txBody>
      </p:sp>
      <p:sp>
        <p:nvSpPr>
          <p:cNvPr id="30" name="文本框 29"/>
          <p:cNvSpPr txBox="1"/>
          <p:nvPr/>
        </p:nvSpPr>
        <p:spPr>
          <a:xfrm>
            <a:off x="5370281" y="2866752"/>
            <a:ext cx="17219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/>
              <a:t> </a:t>
            </a:r>
            <a:r>
              <a:rPr kumimoji="1" lang="en-US" altLang="zh-CN" sz="1400" err="1" smtClean="0"/>
              <a:t>HttpServletRequest</a:t>
            </a:r>
            <a:endParaRPr kumimoji="1" lang="en-US" altLang="zh-CN" sz="1400" smtClean="0"/>
          </a:p>
        </p:txBody>
      </p:sp>
      <p:sp>
        <p:nvSpPr>
          <p:cNvPr id="31" name="文本框 30"/>
          <p:cNvSpPr txBox="1"/>
          <p:nvPr/>
        </p:nvSpPr>
        <p:spPr>
          <a:xfrm>
            <a:off x="7670353" y="2835527"/>
            <a:ext cx="1840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/>
              <a:t> </a:t>
            </a:r>
            <a:r>
              <a:rPr kumimoji="1" lang="en-US" altLang="zh-CN" sz="1400" err="1" smtClean="0"/>
              <a:t>HttpServletResponse</a:t>
            </a:r>
            <a:endParaRPr kumimoji="1" lang="en-US" altLang="zh-CN" sz="1400" smtClean="0"/>
          </a:p>
        </p:txBody>
      </p:sp>
      <p:cxnSp>
        <p:nvCxnSpPr>
          <p:cNvPr id="33" name="直线箭头连接符 32"/>
          <p:cNvCxnSpPr/>
          <p:nvPr/>
        </p:nvCxnSpPr>
        <p:spPr>
          <a:xfrm>
            <a:off x="6262297" y="2330605"/>
            <a:ext cx="0" cy="394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/>
          <p:cNvCxnSpPr>
            <a:stCxn id="28" idx="2"/>
          </p:cNvCxnSpPr>
          <p:nvPr/>
        </p:nvCxnSpPr>
        <p:spPr>
          <a:xfrm>
            <a:off x="8443962" y="2236939"/>
            <a:ext cx="0" cy="488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144749" y="111283"/>
            <a:ext cx="349807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1.init(</a:t>
            </a:r>
            <a:r>
              <a:rPr kumimoji="1" lang="en-US" altLang="zh-CN" sz="1400" err="1" smtClean="0"/>
              <a:t>ServletConfig</a:t>
            </a:r>
            <a:r>
              <a:rPr kumimoji="1" lang="en-US" altLang="zh-CN" sz="1400" smtClean="0"/>
              <a:t>)</a:t>
            </a:r>
          </a:p>
          <a:p>
            <a:r>
              <a:rPr kumimoji="1" lang="en-US" altLang="zh-CN" sz="1400" smtClean="0"/>
              <a:t>2.destroy()</a:t>
            </a:r>
          </a:p>
          <a:p>
            <a:r>
              <a:rPr kumimoji="1" lang="en-US" altLang="zh-CN" sz="1400" smtClean="0"/>
              <a:t>3.service(</a:t>
            </a:r>
            <a:r>
              <a:rPr kumimoji="1" lang="en-US" altLang="zh-CN" sz="1400" err="1" smtClean="0"/>
              <a:t>ServletRequest</a:t>
            </a:r>
            <a:r>
              <a:rPr kumimoji="1" lang="zh-CN" altLang="en-US" sz="1400" smtClean="0"/>
              <a:t> </a:t>
            </a:r>
            <a:r>
              <a:rPr kumimoji="1" lang="en-US" altLang="zh-CN" sz="1400" smtClean="0"/>
              <a:t>,</a:t>
            </a:r>
            <a:r>
              <a:rPr kumimoji="1" lang="zh-CN" altLang="en-US" sz="1400"/>
              <a:t> </a:t>
            </a:r>
            <a:r>
              <a:rPr kumimoji="1" lang="en-US" altLang="zh-CN" sz="1400" err="1" smtClean="0"/>
              <a:t>SerlvetResponse</a:t>
            </a:r>
            <a:r>
              <a:rPr kumimoji="1" lang="en-US" altLang="zh-CN" sz="1400" smtClean="0"/>
              <a:t>)</a:t>
            </a:r>
          </a:p>
          <a:p>
            <a:r>
              <a:rPr kumimoji="1" lang="en-US" altLang="zh-CN" sz="1400" smtClean="0"/>
              <a:t>4.getServletConfig()</a:t>
            </a:r>
          </a:p>
          <a:p>
            <a:r>
              <a:rPr kumimoji="1" lang="en-US" altLang="zh-CN" sz="1400" smtClean="0"/>
              <a:t>5.getServletInfo()</a:t>
            </a:r>
            <a:endParaRPr kumimoji="1" lang="zh-CN" altLang="en-US" sz="1400"/>
          </a:p>
        </p:txBody>
      </p:sp>
      <p:cxnSp>
        <p:nvCxnSpPr>
          <p:cNvPr id="39" name="直线箭头连接符 38"/>
          <p:cNvCxnSpPr/>
          <p:nvPr/>
        </p:nvCxnSpPr>
        <p:spPr>
          <a:xfrm>
            <a:off x="1895707" y="1405054"/>
            <a:ext cx="1460810" cy="677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6501161" y="1028606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客户端请求接口</a:t>
            </a:r>
            <a:endParaRPr kumimoji="1" lang="zh-CN" altLang="en-US" sz="1400"/>
          </a:p>
        </p:txBody>
      </p:sp>
      <p:cxnSp>
        <p:nvCxnSpPr>
          <p:cNvPr id="42" name="直线箭头连接符 41"/>
          <p:cNvCxnSpPr>
            <a:stCxn id="40" idx="2"/>
          </p:cNvCxnSpPr>
          <p:nvPr/>
        </p:nvCxnSpPr>
        <p:spPr>
          <a:xfrm flipH="1">
            <a:off x="6701907" y="1336383"/>
            <a:ext cx="519964" cy="492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箭头连接符 43"/>
          <p:cNvCxnSpPr>
            <a:stCxn id="40" idx="2"/>
          </p:cNvCxnSpPr>
          <p:nvPr/>
        </p:nvCxnSpPr>
        <p:spPr>
          <a:xfrm>
            <a:off x="7221871" y="1336383"/>
            <a:ext cx="684344" cy="499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2255578" y="4197522"/>
            <a:ext cx="3033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提供了与</a:t>
            </a:r>
            <a:r>
              <a:rPr kumimoji="1" lang="en-US" altLang="zh-CN" sz="1200" smtClean="0"/>
              <a:t>http</a:t>
            </a:r>
            <a:r>
              <a:rPr kumimoji="1" lang="zh-CN" altLang="en-US" sz="1200" smtClean="0"/>
              <a:t>协议相关实现，所有</a:t>
            </a:r>
            <a:r>
              <a:rPr kumimoji="1" lang="en-US" altLang="zh-CN" sz="1200" smtClean="0"/>
              <a:t>java</a:t>
            </a:r>
            <a:r>
              <a:rPr kumimoji="1" lang="zh-CN" altLang="en-US" sz="1200" smtClean="0"/>
              <a:t> </a:t>
            </a:r>
            <a:r>
              <a:rPr kumimoji="1" lang="en-US" altLang="zh-CN" sz="1200" smtClean="0"/>
              <a:t>web</a:t>
            </a:r>
          </a:p>
          <a:p>
            <a:r>
              <a:rPr kumimoji="1" lang="zh-CN" altLang="en-US" sz="1200" smtClean="0"/>
              <a:t>自定义开发，都实现</a:t>
            </a:r>
            <a:r>
              <a:rPr kumimoji="1" lang="en-US" altLang="zh-CN" sz="1200" err="1" smtClean="0"/>
              <a:t>HttpServlet</a:t>
            </a:r>
            <a:endParaRPr kumimoji="1" lang="zh-CN" altLang="en-US" sz="1200"/>
          </a:p>
        </p:txBody>
      </p:sp>
      <p:sp>
        <p:nvSpPr>
          <p:cNvPr id="46" name="文本框 45"/>
          <p:cNvSpPr txBox="1"/>
          <p:nvPr/>
        </p:nvSpPr>
        <p:spPr>
          <a:xfrm>
            <a:off x="6501161" y="3517507"/>
            <a:ext cx="16049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Http</a:t>
            </a:r>
            <a:r>
              <a:rPr kumimoji="1" lang="zh-CN" altLang="en-US" sz="1400" smtClean="0"/>
              <a:t>协议相关接口</a:t>
            </a:r>
            <a:endParaRPr kumimoji="1" lang="zh-CN" altLang="en-US" sz="1400"/>
          </a:p>
        </p:txBody>
      </p:sp>
      <p:cxnSp>
        <p:nvCxnSpPr>
          <p:cNvPr id="48" name="直线箭头连接符 47"/>
          <p:cNvCxnSpPr/>
          <p:nvPr/>
        </p:nvCxnSpPr>
        <p:spPr>
          <a:xfrm flipH="1" flipV="1">
            <a:off x="6813395" y="3297193"/>
            <a:ext cx="278832" cy="111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箭头连接符 49"/>
          <p:cNvCxnSpPr/>
          <p:nvPr/>
        </p:nvCxnSpPr>
        <p:spPr>
          <a:xfrm flipV="1">
            <a:off x="7221871" y="3315703"/>
            <a:ext cx="260597" cy="93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197691" y="5405627"/>
            <a:ext cx="97786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 err="1" smtClean="0">
                <a:solidFill>
                  <a:srgbClr val="FF0000"/>
                </a:solidFill>
              </a:rPr>
              <a:t>ServletContext</a:t>
            </a:r>
            <a:r>
              <a:rPr kumimoji="1" lang="zh-CN" altLang="en-US" sz="1200" smtClean="0"/>
              <a:t>：是</a:t>
            </a:r>
            <a:r>
              <a:rPr kumimoji="1" lang="en-US" altLang="zh-CN" sz="1200" smtClean="0"/>
              <a:t>servlet</a:t>
            </a:r>
            <a:r>
              <a:rPr kumimoji="1" lang="zh-CN" altLang="en-US" sz="1200" smtClean="0"/>
              <a:t>和</a:t>
            </a:r>
            <a:r>
              <a:rPr kumimoji="1" lang="en-US" altLang="zh-CN" sz="1200" smtClean="0"/>
              <a:t>servlet</a:t>
            </a:r>
            <a:r>
              <a:rPr kumimoji="1" lang="zh-CN" altLang="en-US" sz="1200" smtClean="0"/>
              <a:t>容器之间通信的接口。</a:t>
            </a:r>
            <a:r>
              <a:rPr kumimoji="1" lang="en-US" altLang="zh-CN" sz="1200"/>
              <a:t>Servlet</a:t>
            </a:r>
            <a:r>
              <a:rPr kumimoji="1" lang="zh-CN" altLang="en-US" sz="1200"/>
              <a:t>容器在启动一个</a:t>
            </a:r>
            <a:r>
              <a:rPr kumimoji="1" lang="en-US" altLang="zh-CN" sz="1200"/>
              <a:t>Web</a:t>
            </a:r>
            <a:r>
              <a:rPr kumimoji="1" lang="zh-CN" altLang="en-US" sz="1200"/>
              <a:t>应用时，会为它创建一个</a:t>
            </a:r>
            <a:r>
              <a:rPr kumimoji="1" lang="en-US" altLang="zh-CN" sz="1200" err="1"/>
              <a:t>ServletContext</a:t>
            </a:r>
            <a:r>
              <a:rPr kumimoji="1" lang="zh-CN" altLang="en-US" sz="1200"/>
              <a:t>对象</a:t>
            </a:r>
            <a:r>
              <a:rPr kumimoji="1" lang="zh-CN" altLang="en-US" sz="1200" smtClean="0"/>
              <a:t>。</a:t>
            </a:r>
            <a:endParaRPr kumimoji="1" lang="en-US" altLang="zh-CN" sz="1200" smtClean="0"/>
          </a:p>
          <a:p>
            <a:r>
              <a:rPr kumimoji="1" lang="zh-CN" altLang="en-US" sz="1200" smtClean="0"/>
              <a:t>每个</a:t>
            </a:r>
            <a:r>
              <a:rPr kumimoji="1" lang="en-US" altLang="zh-CN" sz="1200"/>
              <a:t>Web</a:t>
            </a:r>
            <a:r>
              <a:rPr kumimoji="1" lang="zh-CN" altLang="en-US" sz="1200"/>
              <a:t>应用都有唯一的</a:t>
            </a:r>
            <a:r>
              <a:rPr kumimoji="1" lang="en-US" altLang="zh-CN" sz="1200" err="1"/>
              <a:t>ServletContext</a:t>
            </a:r>
            <a:r>
              <a:rPr kumimoji="1" lang="zh-CN" altLang="en-US" sz="1200"/>
              <a:t>对象，可以把</a:t>
            </a:r>
            <a:r>
              <a:rPr kumimoji="1" lang="en-US" altLang="zh-CN" sz="1200" err="1"/>
              <a:t>ServletContext</a:t>
            </a:r>
            <a:r>
              <a:rPr kumimoji="1" lang="zh-CN" altLang="en-US" sz="1200"/>
              <a:t>对象形象地理解为</a:t>
            </a:r>
            <a:r>
              <a:rPr kumimoji="1" lang="en-US" altLang="zh-CN" sz="1200"/>
              <a:t>Web</a:t>
            </a:r>
            <a:r>
              <a:rPr kumimoji="1" lang="zh-CN" altLang="en-US" sz="1200"/>
              <a:t>应用的总管家，同一个</a:t>
            </a:r>
            <a:r>
              <a:rPr kumimoji="1" lang="en-US" altLang="zh-CN" sz="1200"/>
              <a:t>Web</a:t>
            </a:r>
            <a:r>
              <a:rPr kumimoji="1" lang="zh-CN" altLang="en-US" sz="1200"/>
              <a:t>应用中的所有</a:t>
            </a:r>
            <a:r>
              <a:rPr kumimoji="1" lang="en-US" altLang="zh-CN" sz="1200"/>
              <a:t>Servlet</a:t>
            </a:r>
            <a:r>
              <a:rPr kumimoji="1" lang="zh-CN" altLang="en-US" sz="1200" smtClean="0"/>
              <a:t>对象</a:t>
            </a:r>
            <a:endParaRPr kumimoji="1" lang="en-US" altLang="zh-CN" sz="1200" smtClean="0"/>
          </a:p>
          <a:p>
            <a:r>
              <a:rPr kumimoji="1" lang="zh-CN" altLang="en-US" sz="1200" smtClean="0"/>
              <a:t>都</a:t>
            </a:r>
            <a:r>
              <a:rPr kumimoji="1" lang="zh-CN" altLang="en-US" sz="1200"/>
              <a:t>共享一个</a:t>
            </a:r>
            <a:r>
              <a:rPr kumimoji="1" lang="en-US" altLang="zh-CN" sz="1200" err="1"/>
              <a:t>ServletContext</a:t>
            </a:r>
            <a:r>
              <a:rPr kumimoji="1" lang="zh-CN" altLang="en-US" sz="1200"/>
              <a:t>，</a:t>
            </a:r>
            <a:r>
              <a:rPr kumimoji="1" lang="en-US" altLang="zh-CN" sz="1200"/>
              <a:t>Servlet</a:t>
            </a:r>
            <a:r>
              <a:rPr kumimoji="1" lang="zh-CN" altLang="en-US" sz="1200"/>
              <a:t>对象可以通过其访问容器中的各种资源。</a:t>
            </a:r>
          </a:p>
          <a:p>
            <a:endParaRPr kumimoji="1" lang="zh-CN" altLang="en-US" sz="1200"/>
          </a:p>
        </p:txBody>
      </p:sp>
      <p:sp>
        <p:nvSpPr>
          <p:cNvPr id="32" name="文本框 31"/>
          <p:cNvSpPr txBox="1"/>
          <p:nvPr/>
        </p:nvSpPr>
        <p:spPr>
          <a:xfrm>
            <a:off x="190589" y="2207270"/>
            <a:ext cx="22701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/>
              <a:t> </a:t>
            </a:r>
            <a:r>
              <a:rPr kumimoji="1" lang="zh-CN" altLang="en-US" sz="1100" smtClean="0"/>
              <a:t> </a:t>
            </a:r>
            <a:r>
              <a:rPr kumimoji="1" lang="en-US" altLang="zh-CN" sz="1100" smtClean="0"/>
              <a:t>tomcat</a:t>
            </a:r>
            <a:r>
              <a:rPr kumimoji="1" lang="zh-CN" altLang="en-US" sz="1100" smtClean="0"/>
              <a:t>：</a:t>
            </a:r>
            <a:r>
              <a:rPr kumimoji="1" lang="en-US" altLang="zh-CN" sz="1100" smtClean="0"/>
              <a:t>web</a:t>
            </a:r>
            <a:r>
              <a:rPr kumimoji="1" lang="zh-CN" altLang="en-US" sz="1100" smtClean="0"/>
              <a:t>服务器</a:t>
            </a:r>
            <a:r>
              <a:rPr kumimoji="1" lang="en-US" altLang="zh-CN" sz="1100" smtClean="0"/>
              <a:t>+servlet</a:t>
            </a:r>
            <a:r>
              <a:rPr kumimoji="1" lang="zh-CN" altLang="en-US" sz="1100" smtClean="0"/>
              <a:t>容器</a:t>
            </a:r>
            <a:endParaRPr kumimoji="1" lang="en-US" altLang="zh-CN" sz="1100" smtClean="0"/>
          </a:p>
        </p:txBody>
      </p:sp>
    </p:spTree>
    <p:extLst>
      <p:ext uri="{BB962C8B-B14F-4D97-AF65-F5344CB8AC3E}">
        <p14:creationId xmlns:p14="http://schemas.microsoft.com/office/powerpoint/2010/main" val="164652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4901184" y="1865376"/>
            <a:ext cx="4956048" cy="1225296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46357" y="169496"/>
            <a:ext cx="939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Tomcat</a:t>
            </a:r>
            <a:r>
              <a:rPr kumimoji="1" lang="zh-CN" altLang="en-US" sz="1400" smtClean="0"/>
              <a:t>：</a:t>
            </a:r>
            <a:endParaRPr kumimoji="1" lang="zh-CN" altLang="en-US" sz="1400" dirty="0"/>
          </a:p>
        </p:txBody>
      </p:sp>
      <p:sp>
        <p:nvSpPr>
          <p:cNvPr id="5" name="等腰三角形 4"/>
          <p:cNvSpPr/>
          <p:nvPr/>
        </p:nvSpPr>
        <p:spPr>
          <a:xfrm>
            <a:off x="1167166" y="2276856"/>
            <a:ext cx="389926" cy="34747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328416" y="2135124"/>
            <a:ext cx="850392" cy="6309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145024" y="2135124"/>
            <a:ext cx="850392" cy="6309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Engine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326124" y="2135124"/>
            <a:ext cx="850392" cy="6309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Host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507224" y="2139696"/>
            <a:ext cx="850392" cy="6309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Context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688324" y="2139696"/>
            <a:ext cx="850392" cy="6309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Wrapper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292729" y="1290178"/>
            <a:ext cx="992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Connector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6910169" y="1239316"/>
            <a:ext cx="9380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Container</a:t>
            </a:r>
            <a:endParaRPr kumimoji="1" lang="zh-CN" altLang="en-US" sz="1400" dirty="0"/>
          </a:p>
        </p:txBody>
      </p:sp>
      <p:sp>
        <p:nvSpPr>
          <p:cNvPr id="16" name="文本框 15"/>
          <p:cNvSpPr txBox="1"/>
          <p:nvPr/>
        </p:nvSpPr>
        <p:spPr>
          <a:xfrm>
            <a:off x="1063810" y="1252333"/>
            <a:ext cx="596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client</a:t>
            </a:r>
            <a:endParaRPr kumimoji="1" lang="zh-CN" altLang="en-US" sz="1400" dirty="0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1660448" y="2450592"/>
            <a:ext cx="15257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4242816" y="2478024"/>
            <a:ext cx="6035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9" idx="3"/>
            <a:endCxn id="10" idx="1"/>
          </p:cNvCxnSpPr>
          <p:nvPr/>
        </p:nvCxnSpPr>
        <p:spPr>
          <a:xfrm>
            <a:off x="5995416" y="2450592"/>
            <a:ext cx="3307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0" idx="3"/>
            <a:endCxn id="11" idx="1"/>
          </p:cNvCxnSpPr>
          <p:nvPr/>
        </p:nvCxnSpPr>
        <p:spPr>
          <a:xfrm>
            <a:off x="7176516" y="2450592"/>
            <a:ext cx="330708" cy="4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1" idx="3"/>
            <a:endCxn id="12" idx="1"/>
          </p:cNvCxnSpPr>
          <p:nvPr/>
        </p:nvCxnSpPr>
        <p:spPr>
          <a:xfrm>
            <a:off x="8357616" y="2455164"/>
            <a:ext cx="3307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5002837" y="526909"/>
            <a:ext cx="8627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LifeCycle</a:t>
            </a:r>
            <a:endParaRPr kumimoji="1" lang="zh-CN" altLang="en-US" sz="1400" dirty="0"/>
          </a:p>
        </p:txBody>
      </p:sp>
      <p:cxnSp>
        <p:nvCxnSpPr>
          <p:cNvPr id="31" name="直接箭头连接符 30"/>
          <p:cNvCxnSpPr>
            <a:endCxn id="29" idx="2"/>
          </p:cNvCxnSpPr>
          <p:nvPr/>
        </p:nvCxnSpPr>
        <p:spPr>
          <a:xfrm flipV="1">
            <a:off x="3849624" y="834686"/>
            <a:ext cx="1584582" cy="455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endCxn id="29" idx="2"/>
          </p:cNvCxnSpPr>
          <p:nvPr/>
        </p:nvCxnSpPr>
        <p:spPr>
          <a:xfrm flipH="1" flipV="1">
            <a:off x="5434206" y="834686"/>
            <a:ext cx="1742311" cy="451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3077849" y="3954350"/>
            <a:ext cx="1342034" cy="577081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zh-CN" altLang="en-US" sz="1050"/>
              <a:t>监听</a:t>
            </a:r>
            <a:r>
              <a:rPr lang="en-US" altLang="zh-CN" sz="1050" smtClean="0"/>
              <a:t>socket</a:t>
            </a:r>
            <a:r>
              <a:rPr lang="zh-CN" altLang="en-US" sz="1050" smtClean="0"/>
              <a:t>连接，</a:t>
            </a:r>
            <a:endParaRPr lang="en-US" altLang="zh-CN" sz="1050" smtClean="0"/>
          </a:p>
          <a:p>
            <a:r>
              <a:rPr lang="zh-CN" altLang="en-US" sz="1050" smtClean="0"/>
              <a:t>封装</a:t>
            </a:r>
            <a:r>
              <a:rPr lang="en-US" altLang="zh-CN" sz="1050" smtClean="0"/>
              <a:t>servletRequest/</a:t>
            </a:r>
          </a:p>
          <a:p>
            <a:r>
              <a:rPr lang="en-US" altLang="zh-CN" sz="1050" smtClean="0"/>
              <a:t>ServetletResponse</a:t>
            </a:r>
            <a:endParaRPr lang="zh-CN" altLang="en-US" sz="1600"/>
          </a:p>
        </p:txBody>
      </p:sp>
      <p:cxnSp>
        <p:nvCxnSpPr>
          <p:cNvPr id="7" name="直接箭头连接符 6"/>
          <p:cNvCxnSpPr>
            <a:stCxn id="6" idx="2"/>
            <a:endCxn id="2" idx="0"/>
          </p:cNvCxnSpPr>
          <p:nvPr/>
        </p:nvCxnSpPr>
        <p:spPr>
          <a:xfrm flipH="1">
            <a:off x="3748866" y="2766060"/>
            <a:ext cx="4746" cy="1188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9113520" y="476462"/>
            <a:ext cx="24336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smtClean="0"/>
              <a:t>ServletContainerInitializer</a:t>
            </a:r>
            <a:r>
              <a:rPr kumimoji="1" lang="zh-CN" altLang="en-US" sz="1050" smtClean="0"/>
              <a:t>：</a:t>
            </a:r>
            <a:r>
              <a:rPr kumimoji="1" lang="en-US" altLang="zh-CN" sz="1050" smtClean="0"/>
              <a:t>onStartup()</a:t>
            </a:r>
            <a:endParaRPr kumimoji="1" lang="zh-CN" altLang="en-US" sz="1050" dirty="0"/>
          </a:p>
        </p:txBody>
      </p:sp>
      <p:sp>
        <p:nvSpPr>
          <p:cNvPr id="25" name="文本框 24"/>
          <p:cNvSpPr txBox="1"/>
          <p:nvPr/>
        </p:nvSpPr>
        <p:spPr>
          <a:xfrm>
            <a:off x="7341870" y="3097699"/>
            <a:ext cx="792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Pipeline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891348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612995" y="1271241"/>
            <a:ext cx="1137425" cy="7248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728010" y="1271241"/>
            <a:ext cx="1137425" cy="7248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612994" y="3029419"/>
            <a:ext cx="1137425" cy="7248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728009" y="3029419"/>
            <a:ext cx="1137425" cy="7248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843024" y="3029419"/>
            <a:ext cx="1137425" cy="7248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792817" y="791736"/>
            <a:ext cx="7777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/>
              <a:t>Acceptor</a:t>
            </a:r>
            <a:endParaRPr kumimoji="1" lang="zh-CN" altLang="en-US" sz="1200" dirty="0"/>
          </a:p>
        </p:txBody>
      </p:sp>
      <p:sp>
        <p:nvSpPr>
          <p:cNvPr id="10" name="文本框 9"/>
          <p:cNvSpPr txBox="1"/>
          <p:nvPr/>
        </p:nvSpPr>
        <p:spPr>
          <a:xfrm>
            <a:off x="6018439" y="4010723"/>
            <a:ext cx="556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err="1" smtClean="0"/>
              <a:t>Poller</a:t>
            </a:r>
            <a:endParaRPr kumimoji="1" lang="zh-CN" altLang="en-US" sz="1200" dirty="0"/>
          </a:p>
        </p:txBody>
      </p:sp>
      <p:sp>
        <p:nvSpPr>
          <p:cNvPr id="11" name="文本框 10"/>
          <p:cNvSpPr txBox="1"/>
          <p:nvPr/>
        </p:nvSpPr>
        <p:spPr>
          <a:xfrm>
            <a:off x="3780260" y="4010723"/>
            <a:ext cx="7777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/>
              <a:t>Acceptor</a:t>
            </a:r>
            <a:endParaRPr kumimoji="1" lang="zh-CN" altLang="en-US" sz="1200" dirty="0"/>
          </a:p>
        </p:txBody>
      </p:sp>
      <p:sp>
        <p:nvSpPr>
          <p:cNvPr id="12" name="文本框 11"/>
          <p:cNvSpPr txBox="1"/>
          <p:nvPr/>
        </p:nvSpPr>
        <p:spPr>
          <a:xfrm>
            <a:off x="8133454" y="4010723"/>
            <a:ext cx="5389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W</a:t>
            </a:r>
            <a:r>
              <a:rPr kumimoji="1" lang="en-US" altLang="zh-CN" sz="1200" dirty="0" smtClean="0"/>
              <a:t>ork</a:t>
            </a:r>
            <a:endParaRPr kumimoji="1" lang="zh-CN" altLang="en-US" sz="1200" dirty="0"/>
          </a:p>
        </p:txBody>
      </p:sp>
      <p:sp>
        <p:nvSpPr>
          <p:cNvPr id="13" name="文本框 12"/>
          <p:cNvSpPr txBox="1"/>
          <p:nvPr/>
        </p:nvSpPr>
        <p:spPr>
          <a:xfrm>
            <a:off x="6036072" y="802887"/>
            <a:ext cx="5389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W</a:t>
            </a:r>
            <a:r>
              <a:rPr kumimoji="1" lang="en-US" altLang="zh-CN" sz="1200" dirty="0" smtClean="0"/>
              <a:t>ork</a:t>
            </a:r>
            <a:endParaRPr kumimoji="1" lang="zh-CN" altLang="en-US" sz="1200" dirty="0"/>
          </a:p>
        </p:txBody>
      </p:sp>
      <p:sp>
        <p:nvSpPr>
          <p:cNvPr id="14" name="文本框 13"/>
          <p:cNvSpPr txBox="1"/>
          <p:nvPr/>
        </p:nvSpPr>
        <p:spPr>
          <a:xfrm>
            <a:off x="457200" y="267628"/>
            <a:ext cx="1447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/>
              <a:t>Tomcat</a:t>
            </a:r>
            <a:r>
              <a:rPr kumimoji="1" lang="zh-CN" altLang="en-US" sz="1200" dirty="0" smtClean="0"/>
              <a:t>三种线程：</a:t>
            </a:r>
            <a:endParaRPr kumimoji="1" lang="zh-CN" altLang="en-US" sz="1200" dirty="0"/>
          </a:p>
        </p:txBody>
      </p:sp>
      <p:sp>
        <p:nvSpPr>
          <p:cNvPr id="15" name="文本框 14"/>
          <p:cNvSpPr txBox="1"/>
          <p:nvPr/>
        </p:nvSpPr>
        <p:spPr>
          <a:xfrm>
            <a:off x="445337" y="4832202"/>
            <a:ext cx="46842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err="1" smtClean="0"/>
              <a:t>acceptorThreadCouont</a:t>
            </a:r>
            <a:r>
              <a:rPr kumimoji="1" lang="zh-CN" altLang="en-US" sz="1200" dirty="0" smtClean="0"/>
              <a:t>：</a:t>
            </a:r>
            <a:r>
              <a:rPr kumimoji="1" lang="en-US" altLang="zh-CN" sz="1200" dirty="0" smtClean="0"/>
              <a:t>1</a:t>
            </a:r>
            <a:r>
              <a:rPr kumimoji="1" lang="en-US" altLang="zh-CN" sz="1200" dirty="0"/>
              <a:t>	</a:t>
            </a:r>
            <a:r>
              <a:rPr kumimoji="1" lang="en-US" altLang="zh-CN" sz="1200" dirty="0" err="1" smtClean="0"/>
              <a:t>defalut</a:t>
            </a:r>
            <a:r>
              <a:rPr kumimoji="1" lang="en-US" altLang="zh-CN" sz="1200" dirty="0" smtClean="0"/>
              <a:t>	</a:t>
            </a:r>
            <a:r>
              <a:rPr kumimoji="1" lang="zh-CN" altLang="en-US" sz="1200" dirty="0" smtClean="0"/>
              <a:t>    </a:t>
            </a:r>
            <a:r>
              <a:rPr kumimoji="1" lang="en-US" altLang="zh-CN" sz="1200" dirty="0" smtClean="0"/>
              <a:t>Acceptor</a:t>
            </a:r>
            <a:r>
              <a:rPr kumimoji="1" lang="zh-CN" altLang="en-US" sz="1200" dirty="0" smtClean="0"/>
              <a:t>线程数</a:t>
            </a:r>
            <a:endParaRPr kumimoji="1" lang="en-US" altLang="zh-CN" sz="1200" dirty="0" smtClean="0"/>
          </a:p>
          <a:p>
            <a:r>
              <a:rPr kumimoji="1" lang="en-US" altLang="zh-CN" sz="1200" dirty="0" err="1" smtClean="0"/>
              <a:t>maxThreadCount</a:t>
            </a:r>
            <a:r>
              <a:rPr kumimoji="1" lang="zh-CN" altLang="en-US" sz="1200" dirty="0" smtClean="0"/>
              <a:t>： </a:t>
            </a:r>
            <a:r>
              <a:rPr kumimoji="1" lang="en-US" altLang="zh-CN" sz="1200" dirty="0" smtClean="0"/>
              <a:t>10</a:t>
            </a:r>
            <a:r>
              <a:rPr kumimoji="1" lang="zh-CN" altLang="en-US" sz="1200" dirty="0" smtClean="0"/>
              <a:t> </a:t>
            </a:r>
            <a:r>
              <a:rPr kumimoji="1" lang="en-US" altLang="zh-CN" sz="1200" dirty="0" err="1" smtClean="0"/>
              <a:t>defalut</a:t>
            </a:r>
            <a:r>
              <a:rPr kumimoji="1" lang="zh-CN" altLang="en-US" sz="1200" dirty="0" smtClean="0"/>
              <a:t>，最大</a:t>
            </a:r>
            <a:r>
              <a:rPr kumimoji="1" lang="en-US" altLang="zh-CN" sz="1200" dirty="0" smtClean="0"/>
              <a:t>200</a:t>
            </a:r>
            <a:r>
              <a:rPr kumimoji="1" lang="en-US" altLang="zh-CN" sz="1200" dirty="0"/>
              <a:t>	</a:t>
            </a:r>
            <a:r>
              <a:rPr kumimoji="1" lang="zh-CN" altLang="en-US" sz="1200" dirty="0" smtClean="0"/>
              <a:t>    线程池里的</a:t>
            </a:r>
            <a:r>
              <a:rPr kumimoji="1" lang="en-US" altLang="zh-CN" sz="1200" dirty="0" smtClean="0"/>
              <a:t>Work</a:t>
            </a:r>
            <a:r>
              <a:rPr kumimoji="1" lang="zh-CN" altLang="en-US" sz="1200" dirty="0" smtClean="0"/>
              <a:t>线程数</a:t>
            </a:r>
            <a:endParaRPr kumimoji="1" lang="en-US" altLang="zh-CN" sz="1200" dirty="0" smtClean="0"/>
          </a:p>
          <a:p>
            <a:r>
              <a:rPr kumimoji="1" lang="en-US" altLang="zh-CN" sz="1200" dirty="0" err="1" smtClean="0"/>
              <a:t>PollerThreadCount</a:t>
            </a:r>
            <a:r>
              <a:rPr kumimoji="1" lang="zh-CN" altLang="en-US" sz="1200" dirty="0" smtClean="0"/>
              <a:t>：</a:t>
            </a:r>
            <a:r>
              <a:rPr kumimoji="1" lang="en-US" altLang="zh-CN" sz="1200" dirty="0" smtClean="0"/>
              <a:t>2</a:t>
            </a:r>
            <a:r>
              <a:rPr kumimoji="1" lang="zh-CN" altLang="en-US" sz="1200" dirty="0" smtClean="0"/>
              <a:t> </a:t>
            </a:r>
            <a:r>
              <a:rPr kumimoji="1" lang="en-US" altLang="zh-CN" sz="1200" dirty="0" err="1" smtClean="0"/>
              <a:t>defalut</a:t>
            </a:r>
            <a:r>
              <a:rPr kumimoji="1" lang="en-US" altLang="zh-CN" sz="1200" dirty="0" smtClean="0"/>
              <a:t>	</a:t>
            </a:r>
            <a:r>
              <a:rPr kumimoji="1" lang="zh-CN" altLang="en-US" sz="1200" dirty="0" smtClean="0"/>
              <a:t>    </a:t>
            </a:r>
            <a:r>
              <a:rPr kumimoji="1" lang="en-US" altLang="zh-CN" sz="1200" dirty="0" err="1" smtClean="0"/>
              <a:t>Poller</a:t>
            </a:r>
            <a:r>
              <a:rPr kumimoji="1" lang="zh-CN" altLang="en-US" sz="1200" dirty="0" smtClean="0"/>
              <a:t>线程数，</a:t>
            </a:r>
            <a:r>
              <a:rPr kumimoji="1" lang="en-US" altLang="zh-CN" sz="1200" dirty="0" smtClean="0"/>
              <a:t>NIO</a:t>
            </a:r>
            <a:r>
              <a:rPr kumimoji="1" lang="zh-CN" altLang="en-US" sz="1200" dirty="0" smtClean="0"/>
              <a:t>独有</a:t>
            </a:r>
            <a:endParaRPr kumimoji="1" lang="en-US" altLang="zh-CN" sz="1200" dirty="0" smtClean="0"/>
          </a:p>
          <a:p>
            <a:r>
              <a:rPr kumimoji="1" lang="en-US" altLang="zh-CN" sz="1200" dirty="0" err="1" smtClean="0"/>
              <a:t>maxConnections</a:t>
            </a:r>
            <a:r>
              <a:rPr kumimoji="1" lang="zh-CN" altLang="en-US" sz="1200" dirty="0" smtClean="0"/>
              <a:t>：最大连接数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124299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01805" y="323385"/>
            <a:ext cx="28729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如何处理跨域名共享</a:t>
            </a:r>
            <a:r>
              <a:rPr kumimoji="1" lang="en-US" altLang="zh-CN" sz="1400" dirty="0" smtClean="0"/>
              <a:t>Cookie</a:t>
            </a:r>
            <a:r>
              <a:rPr kumimoji="1" lang="zh-CN" altLang="en-US" sz="1400" dirty="0" smtClean="0"/>
              <a:t>问题：</a:t>
            </a:r>
            <a:endParaRPr kumimoji="1" lang="zh-CN" altLang="en-US" sz="1400" dirty="0"/>
          </a:p>
        </p:txBody>
      </p:sp>
      <p:sp>
        <p:nvSpPr>
          <p:cNvPr id="5" name="椭圆 4"/>
          <p:cNvSpPr/>
          <p:nvPr/>
        </p:nvSpPr>
        <p:spPr>
          <a:xfrm>
            <a:off x="849086" y="2789853"/>
            <a:ext cx="774440" cy="4758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2649894" y="4049485"/>
            <a:ext cx="942391" cy="4198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2649894" y="1491237"/>
            <a:ext cx="942391" cy="4198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/>
          <p:cNvCxnSpPr>
            <a:stCxn id="5" idx="6"/>
            <a:endCxn id="7" idx="2"/>
          </p:cNvCxnSpPr>
          <p:nvPr/>
        </p:nvCxnSpPr>
        <p:spPr>
          <a:xfrm flipV="1">
            <a:off x="1623526" y="1911115"/>
            <a:ext cx="1497564" cy="1116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5" idx="6"/>
            <a:endCxn id="6" idx="0"/>
          </p:cNvCxnSpPr>
          <p:nvPr/>
        </p:nvCxnSpPr>
        <p:spPr>
          <a:xfrm>
            <a:off x="1623526" y="3027784"/>
            <a:ext cx="1497564" cy="1021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2761861" y="120364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mtClean="0"/>
              <a:t>淘宝</a:t>
            </a:r>
            <a:endParaRPr lang="zh-CN" altLang="en-US" sz="1200"/>
          </a:p>
        </p:txBody>
      </p:sp>
      <p:sp>
        <p:nvSpPr>
          <p:cNvPr id="15" name="文本框 14"/>
          <p:cNvSpPr txBox="1"/>
          <p:nvPr/>
        </p:nvSpPr>
        <p:spPr>
          <a:xfrm>
            <a:off x="2761861" y="453778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mtClean="0"/>
              <a:t>天猫</a:t>
            </a:r>
            <a:endParaRPr lang="zh-CN" altLang="en-US" sz="1200"/>
          </a:p>
        </p:txBody>
      </p:sp>
      <p:sp>
        <p:nvSpPr>
          <p:cNvPr id="16" name="文本框 15"/>
          <p:cNvSpPr txBox="1"/>
          <p:nvPr/>
        </p:nvSpPr>
        <p:spPr>
          <a:xfrm rot="19382220">
            <a:off x="1941815" y="2209252"/>
            <a:ext cx="9733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t</a:t>
            </a:r>
            <a:r>
              <a:rPr lang="en-US" altLang="zh-CN" sz="1200" smtClean="0"/>
              <a:t>aobao.com</a:t>
            </a:r>
            <a:endParaRPr lang="zh-CN" altLang="en-US" sz="1200"/>
          </a:p>
        </p:txBody>
      </p:sp>
      <p:sp>
        <p:nvSpPr>
          <p:cNvPr id="17" name="文本框 16"/>
          <p:cNvSpPr txBox="1"/>
          <p:nvPr/>
        </p:nvSpPr>
        <p:spPr>
          <a:xfrm rot="2119116">
            <a:off x="1910777" y="3325197"/>
            <a:ext cx="10454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tianmao.com</a:t>
            </a:r>
            <a:endParaRPr lang="zh-CN" altLang="en-US" sz="1200"/>
          </a:p>
        </p:txBody>
      </p:sp>
      <p:sp>
        <p:nvSpPr>
          <p:cNvPr id="18" name="文本框 17"/>
          <p:cNvSpPr txBox="1"/>
          <p:nvPr/>
        </p:nvSpPr>
        <p:spPr>
          <a:xfrm>
            <a:off x="926782" y="338060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/>
              <a:t>用户</a:t>
            </a:r>
          </a:p>
        </p:txBody>
      </p:sp>
      <p:sp>
        <p:nvSpPr>
          <p:cNvPr id="19" name="圆角矩形 18"/>
          <p:cNvSpPr/>
          <p:nvPr/>
        </p:nvSpPr>
        <p:spPr>
          <a:xfrm>
            <a:off x="4892351" y="2713010"/>
            <a:ext cx="1499118" cy="6295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4780384" y="2209251"/>
            <a:ext cx="1877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mtClean="0"/>
              <a:t>允许登录多个域名的中间</a:t>
            </a:r>
            <a:endParaRPr lang="en-US" altLang="zh-CN" sz="1200" smtClean="0"/>
          </a:p>
          <a:p>
            <a:r>
              <a:rPr lang="zh-CN" altLang="en-US" sz="1200" smtClean="0"/>
              <a:t>跳转应用</a:t>
            </a:r>
            <a:endParaRPr lang="zh-CN" altLang="en-US" sz="1200"/>
          </a:p>
        </p:txBody>
      </p:sp>
      <p:cxnSp>
        <p:nvCxnSpPr>
          <p:cNvPr id="22" name="直接箭头连接符 21"/>
          <p:cNvCxnSpPr>
            <a:stCxn id="5" idx="6"/>
          </p:cNvCxnSpPr>
          <p:nvPr/>
        </p:nvCxnSpPr>
        <p:spPr>
          <a:xfrm flipV="1">
            <a:off x="1623526" y="2789853"/>
            <a:ext cx="3268825" cy="237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endCxn id="5" idx="6"/>
          </p:cNvCxnSpPr>
          <p:nvPr/>
        </p:nvCxnSpPr>
        <p:spPr>
          <a:xfrm flipH="1">
            <a:off x="1623526" y="2895304"/>
            <a:ext cx="3268825" cy="132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5" idx="6"/>
          </p:cNvCxnSpPr>
          <p:nvPr/>
        </p:nvCxnSpPr>
        <p:spPr>
          <a:xfrm>
            <a:off x="1623526" y="3027784"/>
            <a:ext cx="3268825" cy="118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endCxn id="5" idx="6"/>
          </p:cNvCxnSpPr>
          <p:nvPr/>
        </p:nvCxnSpPr>
        <p:spPr>
          <a:xfrm flipH="1" flipV="1">
            <a:off x="1623526" y="3027784"/>
            <a:ext cx="3268825" cy="237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4892351" y="3434509"/>
            <a:ext cx="22878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smtClean="0"/>
              <a:t>目的通过一个域名后去</a:t>
            </a:r>
            <a:r>
              <a:rPr lang="en-US" altLang="zh-CN" sz="1100" smtClean="0"/>
              <a:t>sessionId</a:t>
            </a:r>
            <a:r>
              <a:rPr lang="zh-CN" altLang="en-US" sz="1100" smtClean="0"/>
              <a:t>，</a:t>
            </a:r>
            <a:endParaRPr lang="en-US" altLang="zh-CN" sz="1100" smtClean="0"/>
          </a:p>
          <a:p>
            <a:r>
              <a:rPr lang="zh-CN" altLang="en-US" sz="1100" smtClean="0"/>
              <a:t>将</a:t>
            </a:r>
            <a:r>
              <a:rPr lang="en-US" altLang="zh-CN" sz="1100" smtClean="0"/>
              <a:t>sessionId</a:t>
            </a:r>
            <a:r>
              <a:rPr lang="zh-CN" altLang="en-US" sz="1100" smtClean="0"/>
              <a:t>同步到另</a:t>
            </a:r>
            <a:r>
              <a:rPr lang="zh-CN" altLang="en-US" sz="1100"/>
              <a:t>一</a:t>
            </a:r>
            <a:r>
              <a:rPr lang="zh-CN" altLang="en-US" sz="1100" smtClean="0"/>
              <a:t>个域名下</a:t>
            </a:r>
            <a:endParaRPr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1524821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987750" y="1095154"/>
            <a:ext cx="2977116" cy="27113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bg1"/>
                </a:solidFill>
              </a:rPr>
              <a:t>m</a:t>
            </a:r>
            <a:endParaRPr kumimoji="1" lang="zh-CN" altLang="en-US">
              <a:solidFill>
                <a:schemeClr val="bg1"/>
              </a:solidFill>
            </a:endParaRPr>
          </a:p>
        </p:txBody>
      </p:sp>
      <p:cxnSp>
        <p:nvCxnSpPr>
          <p:cNvPr id="6" name="直线连接符 5"/>
          <p:cNvCxnSpPr/>
          <p:nvPr/>
        </p:nvCxnSpPr>
        <p:spPr>
          <a:xfrm>
            <a:off x="3561907" y="1095154"/>
            <a:ext cx="10634" cy="27113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/>
          <p:cNvCxnSpPr/>
          <p:nvPr/>
        </p:nvCxnSpPr>
        <p:spPr>
          <a:xfrm>
            <a:off x="3561907" y="3009014"/>
            <a:ext cx="240295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/>
          <p:nvPr/>
        </p:nvCxnSpPr>
        <p:spPr>
          <a:xfrm flipV="1">
            <a:off x="3572541" y="3402419"/>
            <a:ext cx="2392325" cy="10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/>
          <p:cNvCxnSpPr/>
          <p:nvPr/>
        </p:nvCxnSpPr>
        <p:spPr>
          <a:xfrm>
            <a:off x="5337544" y="1095154"/>
            <a:ext cx="10633" cy="1913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2967137" y="1368070"/>
            <a:ext cx="369332" cy="5539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zh-CN" altLang="en-US" sz="1200" smtClean="0"/>
              <a:t>方法区</a:t>
            </a:r>
            <a:endParaRPr kumimoji="1" lang="zh-CN" altLang="en-US" sz="1200"/>
          </a:p>
        </p:txBody>
      </p:sp>
      <p:sp>
        <p:nvSpPr>
          <p:cNvPr id="23" name="文本框 22"/>
          <p:cNvSpPr txBox="1"/>
          <p:nvPr/>
        </p:nvSpPr>
        <p:spPr>
          <a:xfrm>
            <a:off x="3656937" y="1205037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堆</a:t>
            </a:r>
            <a:r>
              <a:rPr kumimoji="1" lang="en-US" altLang="zh-CN" sz="1200" smtClean="0"/>
              <a:t>(Heap)</a:t>
            </a:r>
            <a:endParaRPr kumimoji="1" lang="zh-CN" altLang="en-US" sz="1200"/>
          </a:p>
        </p:txBody>
      </p:sp>
      <p:sp>
        <p:nvSpPr>
          <p:cNvPr id="2" name="文本框 1"/>
          <p:cNvSpPr txBox="1"/>
          <p:nvPr/>
        </p:nvSpPr>
        <p:spPr>
          <a:xfrm>
            <a:off x="5317015" y="2009743"/>
            <a:ext cx="7264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栈 </a:t>
            </a:r>
            <a:r>
              <a:rPr kumimoji="1" lang="en-US" altLang="zh-CN" sz="1200" dirty="0" smtClean="0"/>
              <a:t>Stack</a:t>
            </a:r>
            <a:endParaRPr kumimoji="1" lang="zh-CN" altLang="en-US" sz="1200" dirty="0"/>
          </a:p>
        </p:txBody>
      </p:sp>
      <p:sp>
        <p:nvSpPr>
          <p:cNvPr id="3" name="文本框 2"/>
          <p:cNvSpPr txBox="1"/>
          <p:nvPr/>
        </p:nvSpPr>
        <p:spPr>
          <a:xfrm>
            <a:off x="451189" y="2921849"/>
            <a:ext cx="16442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000" dirty="0" smtClean="0"/>
              <a:t>运行时常量池：</a:t>
            </a:r>
            <a:endParaRPr kumimoji="1" lang="en-US" altLang="zh-CN" sz="1000" dirty="0" smtClean="0"/>
          </a:p>
          <a:p>
            <a:r>
              <a:rPr kumimoji="1" lang="en-US" altLang="zh-CN" sz="1000" dirty="0" err="1" smtClean="0"/>
              <a:t>Inter.cache</a:t>
            </a:r>
            <a:r>
              <a:rPr kumimoji="1" lang="en-US" altLang="zh-CN" sz="1000" dirty="0" smtClean="0">
                <a:sym typeface="Wingdings"/>
              </a:rPr>
              <a:t>()</a:t>
            </a:r>
            <a:r>
              <a:rPr kumimoji="1" lang="zh-CN" altLang="en-US" sz="1000" dirty="0" smtClean="0">
                <a:sym typeface="Wingdings"/>
              </a:rPr>
              <a:t>等基本包装类型，</a:t>
            </a:r>
            <a:r>
              <a:rPr kumimoji="1" lang="en-US" altLang="zh-CN" sz="1000" dirty="0" err="1" smtClean="0">
                <a:sym typeface="Wingdings"/>
              </a:rPr>
              <a:t>String.intern</a:t>
            </a:r>
            <a:r>
              <a:rPr kumimoji="1" lang="zh-CN" altLang="en-US" sz="1000" dirty="0" smtClean="0">
                <a:sym typeface="Wingdings"/>
              </a:rPr>
              <a:t>常量池</a:t>
            </a:r>
            <a:endParaRPr kumimoji="1" lang="en-US" altLang="zh-CN" sz="1000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3663576" y="3068349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程序计数器</a:t>
            </a:r>
            <a:endParaRPr kumimoji="1" lang="zh-CN" altLang="en-US" sz="1200"/>
          </a:p>
        </p:txBody>
      </p:sp>
      <p:sp>
        <p:nvSpPr>
          <p:cNvPr id="15" name="文本框 14"/>
          <p:cNvSpPr txBox="1"/>
          <p:nvPr/>
        </p:nvSpPr>
        <p:spPr>
          <a:xfrm>
            <a:off x="3664321" y="3461753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本地方法区</a:t>
            </a:r>
            <a:endParaRPr kumimoji="1" lang="zh-CN" altLang="en-US" sz="1200"/>
          </a:p>
        </p:txBody>
      </p:sp>
      <p:sp>
        <p:nvSpPr>
          <p:cNvPr id="7" name="文本框 6"/>
          <p:cNvSpPr txBox="1"/>
          <p:nvPr/>
        </p:nvSpPr>
        <p:spPr>
          <a:xfrm>
            <a:off x="3782047" y="729726"/>
            <a:ext cx="1388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JVM</a:t>
            </a:r>
            <a:r>
              <a:rPr kumimoji="1" lang="zh-CN" altLang="en-US" sz="1200" smtClean="0"/>
              <a:t>运行时数据区</a:t>
            </a:r>
            <a:endParaRPr kumimoji="1" lang="zh-CN" altLang="en-US" sz="1200"/>
          </a:p>
        </p:txBody>
      </p:sp>
      <p:sp>
        <p:nvSpPr>
          <p:cNvPr id="9" name="矩形 8"/>
          <p:cNvSpPr/>
          <p:nvPr/>
        </p:nvSpPr>
        <p:spPr>
          <a:xfrm>
            <a:off x="10339997" y="299432"/>
            <a:ext cx="1396853" cy="10577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900" dirty="0" smtClean="0">
                <a:solidFill>
                  <a:schemeClr val="tx1"/>
                </a:solidFill>
              </a:rPr>
              <a:t>堆</a:t>
            </a:r>
            <a:r>
              <a:rPr kumimoji="1" lang="en-US" altLang="zh-CN" sz="900" dirty="0" smtClean="0">
                <a:solidFill>
                  <a:schemeClr val="tx1"/>
                </a:solidFill>
              </a:rPr>
              <a:t>:</a:t>
            </a:r>
            <a:r>
              <a:rPr kumimoji="1" lang="zh-CN" altLang="en-US" sz="900" dirty="0" smtClean="0">
                <a:solidFill>
                  <a:schemeClr val="tx1"/>
                </a:solidFill>
              </a:rPr>
              <a:t>最小</a:t>
            </a:r>
            <a:r>
              <a:rPr kumimoji="1" lang="en-US" altLang="zh-CN" sz="900" dirty="0" smtClean="0">
                <a:solidFill>
                  <a:schemeClr val="tx1"/>
                </a:solidFill>
              </a:rPr>
              <a:t>1/64</a:t>
            </a:r>
            <a:r>
              <a:rPr kumimoji="1" lang="zh-CN" altLang="en-US" sz="900" dirty="0" smtClean="0">
                <a:solidFill>
                  <a:schemeClr val="tx1"/>
                </a:solidFill>
              </a:rPr>
              <a:t>，最大</a:t>
            </a:r>
            <a:r>
              <a:rPr kumimoji="1" lang="en-US" altLang="zh-CN" sz="900" dirty="0" smtClean="0">
                <a:solidFill>
                  <a:schemeClr val="tx1"/>
                </a:solidFill>
              </a:rPr>
              <a:t>1/4(</a:t>
            </a:r>
            <a:r>
              <a:rPr kumimoji="1" lang="zh-CN" altLang="en-US" sz="900" dirty="0" smtClean="0">
                <a:solidFill>
                  <a:schemeClr val="tx1"/>
                </a:solidFill>
              </a:rPr>
              <a:t>物理内存</a:t>
            </a:r>
            <a:r>
              <a:rPr kumimoji="1" lang="en-US" altLang="zh-CN" sz="900" dirty="0" smtClean="0">
                <a:solidFill>
                  <a:schemeClr val="tx1"/>
                </a:solidFill>
              </a:rPr>
              <a:t>)</a:t>
            </a:r>
          </a:p>
          <a:p>
            <a:r>
              <a:rPr kumimoji="1" lang="zh-CN" altLang="en-US" sz="900" dirty="0" smtClean="0">
                <a:solidFill>
                  <a:schemeClr val="tx1"/>
                </a:solidFill>
              </a:rPr>
              <a:t>新生代：老年代 </a:t>
            </a:r>
            <a:r>
              <a:rPr kumimoji="1" lang="en-US" altLang="zh-CN" sz="900" dirty="0" smtClean="0">
                <a:solidFill>
                  <a:schemeClr val="tx1"/>
                </a:solidFill>
              </a:rPr>
              <a:t>=</a:t>
            </a:r>
            <a:r>
              <a:rPr kumimoji="1" lang="zh-CN" altLang="en-US" sz="900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900" dirty="0" smtClean="0">
                <a:solidFill>
                  <a:schemeClr val="tx1"/>
                </a:solidFill>
              </a:rPr>
              <a:t>1</a:t>
            </a:r>
            <a:r>
              <a:rPr kumimoji="1" lang="zh-CN" altLang="en-US" sz="900" dirty="0" smtClean="0">
                <a:solidFill>
                  <a:schemeClr val="tx1"/>
                </a:solidFill>
              </a:rPr>
              <a:t>：</a:t>
            </a:r>
            <a:r>
              <a:rPr kumimoji="1" lang="en-US" altLang="zh-CN" sz="900" dirty="0" smtClean="0">
                <a:solidFill>
                  <a:schemeClr val="tx1"/>
                </a:solidFill>
              </a:rPr>
              <a:t>2</a:t>
            </a:r>
          </a:p>
          <a:p>
            <a:r>
              <a:rPr kumimoji="1" lang="en-US" altLang="zh-CN" sz="900" dirty="0" smtClean="0">
                <a:solidFill>
                  <a:schemeClr val="tx1"/>
                </a:solidFill>
              </a:rPr>
              <a:t>8:1:1</a:t>
            </a:r>
            <a:r>
              <a:rPr kumimoji="1" lang="zh-CN" altLang="en-US" sz="900" dirty="0" smtClean="0">
                <a:solidFill>
                  <a:schemeClr val="tx1"/>
                </a:solidFill>
              </a:rPr>
              <a:t>原因：</a:t>
            </a:r>
            <a:r>
              <a:rPr kumimoji="1" lang="en-US" altLang="zh-CN" sz="900" dirty="0" smtClean="0">
                <a:solidFill>
                  <a:schemeClr val="tx1"/>
                </a:solidFill>
              </a:rPr>
              <a:t>90%</a:t>
            </a:r>
            <a:r>
              <a:rPr kumimoji="1" lang="zh-CN" altLang="en-US" sz="900" dirty="0" smtClean="0">
                <a:solidFill>
                  <a:schemeClr val="tx1"/>
                </a:solidFill>
              </a:rPr>
              <a:t>的</a:t>
            </a:r>
            <a:r>
              <a:rPr kumimoji="1" lang="en-US" altLang="zh-CN" sz="900" dirty="0" smtClean="0">
                <a:solidFill>
                  <a:schemeClr val="tx1"/>
                </a:solidFill>
              </a:rPr>
              <a:t>Eden</a:t>
            </a:r>
            <a:r>
              <a:rPr kumimoji="1" lang="zh-CN" altLang="en-US" sz="900" dirty="0" smtClean="0">
                <a:solidFill>
                  <a:schemeClr val="tx1"/>
                </a:solidFill>
              </a:rPr>
              <a:t>区第一次被回收</a:t>
            </a:r>
            <a:endParaRPr kumimoji="1" lang="en-US" altLang="zh-CN" sz="9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711121" y="1546615"/>
            <a:ext cx="1467293" cy="13862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783308" y="1742382"/>
            <a:ext cx="1317481" cy="745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10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782047" y="2646259"/>
            <a:ext cx="1318742" cy="2102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4140629" y="262671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老年代</a:t>
            </a:r>
            <a:endParaRPr kumimoji="1" lang="zh-CN" altLang="en-US" sz="1100"/>
          </a:p>
        </p:txBody>
      </p:sp>
      <p:sp>
        <p:nvSpPr>
          <p:cNvPr id="18" name="文本框 17"/>
          <p:cNvSpPr txBox="1"/>
          <p:nvPr/>
        </p:nvSpPr>
        <p:spPr>
          <a:xfrm>
            <a:off x="4533536" y="1310179"/>
            <a:ext cx="417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GC</a:t>
            </a:r>
            <a:endParaRPr kumimoji="1" lang="zh-CN" altLang="en-US" sz="1400"/>
          </a:p>
        </p:txBody>
      </p:sp>
      <p:sp>
        <p:nvSpPr>
          <p:cNvPr id="19" name="文本框 18"/>
          <p:cNvSpPr txBox="1"/>
          <p:nvPr/>
        </p:nvSpPr>
        <p:spPr>
          <a:xfrm>
            <a:off x="2523971" y="898329"/>
            <a:ext cx="353943" cy="51552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zh-CN" altLang="en-US" sz="1100" smtClean="0"/>
              <a:t>永久代</a:t>
            </a:r>
            <a:endParaRPr kumimoji="1" lang="zh-CN" altLang="en-US" sz="1100"/>
          </a:p>
        </p:txBody>
      </p:sp>
      <p:sp>
        <p:nvSpPr>
          <p:cNvPr id="20" name="矩形 19"/>
          <p:cNvSpPr/>
          <p:nvPr/>
        </p:nvSpPr>
        <p:spPr>
          <a:xfrm>
            <a:off x="2508582" y="848941"/>
            <a:ext cx="421136" cy="7214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2349795" y="685616"/>
            <a:ext cx="417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GC</a:t>
            </a:r>
            <a:endParaRPr kumimoji="1" lang="zh-CN" altLang="en-US" sz="1400"/>
          </a:p>
        </p:txBody>
      </p:sp>
      <p:cxnSp>
        <p:nvCxnSpPr>
          <p:cNvPr id="30" name="直线连接符 29"/>
          <p:cNvCxnSpPr>
            <a:stCxn id="10" idx="0"/>
            <a:endCxn id="10" idx="2"/>
          </p:cNvCxnSpPr>
          <p:nvPr/>
        </p:nvCxnSpPr>
        <p:spPr>
          <a:xfrm>
            <a:off x="4442049" y="1742382"/>
            <a:ext cx="0" cy="745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4130709" y="1619763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smtClean="0"/>
              <a:t>新生代</a:t>
            </a:r>
            <a:endParaRPr kumimoji="1" lang="zh-CN" altLang="en-US" sz="1000"/>
          </a:p>
        </p:txBody>
      </p:sp>
      <p:sp>
        <p:nvSpPr>
          <p:cNvPr id="32" name="文本框 31"/>
          <p:cNvSpPr txBox="1"/>
          <p:nvPr/>
        </p:nvSpPr>
        <p:spPr>
          <a:xfrm>
            <a:off x="3891516" y="2052084"/>
            <a:ext cx="5132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Eden</a:t>
            </a:r>
            <a:endParaRPr kumimoji="1" lang="zh-CN" altLang="en-US" sz="1200"/>
          </a:p>
        </p:txBody>
      </p:sp>
      <p:sp>
        <p:nvSpPr>
          <p:cNvPr id="33" name="文本框 32"/>
          <p:cNvSpPr txBox="1"/>
          <p:nvPr/>
        </p:nvSpPr>
        <p:spPr>
          <a:xfrm>
            <a:off x="4425020" y="1738521"/>
            <a:ext cx="7200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Survivor</a:t>
            </a:r>
            <a:endParaRPr kumimoji="1" lang="zh-CN" altLang="en-US" sz="1200"/>
          </a:p>
        </p:txBody>
      </p:sp>
      <p:sp>
        <p:nvSpPr>
          <p:cNvPr id="27" name="椭圆 26"/>
          <p:cNvSpPr/>
          <p:nvPr/>
        </p:nvSpPr>
        <p:spPr>
          <a:xfrm>
            <a:off x="3041438" y="2763921"/>
            <a:ext cx="386584" cy="9517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smtClean="0">
                <a:solidFill>
                  <a:schemeClr val="tx1"/>
                </a:solidFill>
              </a:rPr>
              <a:t>常量池</a:t>
            </a:r>
            <a:endParaRPr kumimoji="1" lang="zh-CN" altLang="en-US" sz="1100">
              <a:solidFill>
                <a:schemeClr val="tx1"/>
              </a:solidFill>
            </a:endParaRPr>
          </a:p>
        </p:txBody>
      </p:sp>
      <p:cxnSp>
        <p:nvCxnSpPr>
          <p:cNvPr id="34" name="直接箭头连接符 33"/>
          <p:cNvCxnSpPr>
            <a:stCxn id="3" idx="3"/>
            <a:endCxn id="27" idx="2"/>
          </p:cNvCxnSpPr>
          <p:nvPr/>
        </p:nvCxnSpPr>
        <p:spPr>
          <a:xfrm>
            <a:off x="2095393" y="3198848"/>
            <a:ext cx="946045" cy="40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4526897" y="2069417"/>
            <a:ext cx="152715" cy="3813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4836872" y="2068948"/>
            <a:ext cx="152715" cy="3813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411707" y="5383571"/>
            <a:ext cx="402065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b="1" dirty="0" smtClean="0"/>
              <a:t>分代回收原理：</a:t>
            </a:r>
            <a:endParaRPr kumimoji="1" lang="en-US" altLang="zh-CN" sz="1100" b="1" dirty="0" smtClean="0"/>
          </a:p>
          <a:p>
            <a:r>
              <a:rPr kumimoji="1" lang="zh-CN" altLang="en-US" sz="1100" dirty="0" smtClean="0"/>
              <a:t>    </a:t>
            </a:r>
            <a:r>
              <a:rPr kumimoji="1" lang="en-US" altLang="zh-CN" sz="1100" dirty="0" smtClean="0"/>
              <a:t>1.</a:t>
            </a:r>
            <a:r>
              <a:rPr kumimoji="1" lang="zh-CN" altLang="en-US" sz="1100" b="1" dirty="0" smtClean="0"/>
              <a:t>新生代采用复制算法</a:t>
            </a:r>
            <a:r>
              <a:rPr kumimoji="1" lang="zh-CN" altLang="en-US" sz="1100" dirty="0" smtClean="0"/>
              <a:t>，新生代里有</a:t>
            </a:r>
            <a:r>
              <a:rPr kumimoji="1" lang="en-US" altLang="zh-CN" sz="1100" dirty="0" smtClean="0"/>
              <a:t>3</a:t>
            </a:r>
            <a:r>
              <a:rPr kumimoji="1" lang="zh-CN" altLang="en-US" sz="1100" dirty="0" smtClean="0"/>
              <a:t>个分区：不同收集器</a:t>
            </a:r>
            <a:endParaRPr kumimoji="1" lang="en-US" altLang="zh-CN" sz="1100" dirty="0" smtClean="0"/>
          </a:p>
          <a:p>
            <a:r>
              <a:rPr kumimoji="1" lang="en-US" altLang="zh-CN" sz="1100" dirty="0" smtClean="0"/>
              <a:t>PS+PO</a:t>
            </a:r>
            <a:r>
              <a:rPr kumimoji="1" lang="zh-CN" altLang="en-US" sz="1100" dirty="0" smtClean="0"/>
              <a:t> 、</a:t>
            </a:r>
            <a:r>
              <a:rPr kumimoji="1" lang="en-US" altLang="zh-CN" sz="1100" dirty="0" smtClean="0"/>
              <a:t>G1</a:t>
            </a:r>
            <a:r>
              <a:rPr kumimoji="1" lang="zh-CN" altLang="en-US" sz="1100" dirty="0" smtClean="0"/>
              <a:t>：</a:t>
            </a:r>
            <a:r>
              <a:rPr kumimoji="1" lang="en-US" altLang="zh-CN" sz="1100" dirty="0" smtClean="0"/>
              <a:t>15</a:t>
            </a:r>
            <a:endParaRPr kumimoji="1" lang="en-US" altLang="zh-CN" sz="1100" dirty="0"/>
          </a:p>
          <a:p>
            <a:r>
              <a:rPr kumimoji="1" lang="en-US" altLang="zh-CN" sz="1100" dirty="0" smtClean="0"/>
              <a:t>CMS</a:t>
            </a:r>
            <a:r>
              <a:rPr kumimoji="1" lang="zh-CN" altLang="en-US" sz="1100" dirty="0" smtClean="0"/>
              <a:t>：</a:t>
            </a:r>
            <a:r>
              <a:rPr kumimoji="1" lang="en-US" altLang="zh-CN" sz="1100" dirty="0" smtClean="0"/>
              <a:t>5</a:t>
            </a:r>
            <a:r>
              <a:rPr kumimoji="1" lang="zh-CN" altLang="en-US" sz="1100" dirty="0" smtClean="0"/>
              <a:t>次</a:t>
            </a:r>
            <a:endParaRPr kumimoji="1" lang="en-US" altLang="zh-CN" sz="1100" dirty="0" smtClean="0"/>
          </a:p>
          <a:p>
            <a:r>
              <a:rPr kumimoji="1" lang="zh-CN" altLang="en-US" sz="1100" dirty="0" smtClean="0"/>
              <a:t>     </a:t>
            </a:r>
            <a:r>
              <a:rPr kumimoji="1" lang="en-US" altLang="zh-CN" sz="1100" dirty="0" smtClean="0"/>
              <a:t>2.</a:t>
            </a:r>
            <a:r>
              <a:rPr kumimoji="1" lang="zh-CN" altLang="en-US" sz="1100" b="1" dirty="0" smtClean="0"/>
              <a:t>老年代采用</a:t>
            </a:r>
            <a:r>
              <a:rPr kumimoji="1" lang="en-US" altLang="zh-CN" sz="1100" b="1" dirty="0" smtClean="0"/>
              <a:t>CMS</a:t>
            </a:r>
            <a:r>
              <a:rPr kumimoji="1" lang="zh-CN" altLang="en-US" sz="1100" b="1" dirty="0" smtClean="0"/>
              <a:t>收集</a:t>
            </a:r>
            <a:r>
              <a:rPr kumimoji="1" lang="zh-CN" altLang="en-US" sz="1100" dirty="0" smtClean="0"/>
              <a:t>：当空间占用到达某个值之后就会触</a:t>
            </a:r>
            <a:endParaRPr kumimoji="1" lang="en-US" altLang="zh-CN" sz="1100" dirty="0" smtClean="0"/>
          </a:p>
          <a:p>
            <a:r>
              <a:rPr kumimoji="1" lang="zh-CN" altLang="en-US" sz="1100" dirty="0" smtClean="0"/>
              <a:t>发全局垃圾回收，一般使用标记整理的算法。</a:t>
            </a:r>
            <a:endParaRPr kumimoji="1" lang="en-US" altLang="zh-CN" sz="1100" dirty="0" smtClean="0"/>
          </a:p>
        </p:txBody>
      </p:sp>
      <p:sp>
        <p:nvSpPr>
          <p:cNvPr id="35" name="文本框 34"/>
          <p:cNvSpPr txBox="1"/>
          <p:nvPr/>
        </p:nvSpPr>
        <p:spPr>
          <a:xfrm>
            <a:off x="7291346" y="4430972"/>
            <a:ext cx="2945176" cy="1869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050" b="1" smtClean="0"/>
              <a:t>新生代</a:t>
            </a:r>
            <a:r>
              <a:rPr kumimoji="1" lang="en-US" altLang="zh-CN" sz="1050" b="1" smtClean="0"/>
              <a:t>GC</a:t>
            </a:r>
            <a:r>
              <a:rPr kumimoji="1" lang="zh-CN" altLang="en-US" sz="1050" b="1" smtClean="0"/>
              <a:t>：</a:t>
            </a:r>
            <a:r>
              <a:rPr kumimoji="1" lang="en-US" altLang="zh-CN" sz="1050" smtClean="0"/>
              <a:t>minor</a:t>
            </a:r>
            <a:r>
              <a:rPr kumimoji="1" lang="zh-CN" altLang="en-US" sz="1050" smtClean="0"/>
              <a:t> </a:t>
            </a:r>
            <a:r>
              <a:rPr kumimoji="1" lang="en-US" altLang="zh-CN" sz="1050" smtClean="0"/>
              <a:t>gc / Youong gc</a:t>
            </a:r>
            <a:r>
              <a:rPr kumimoji="1" lang="zh-CN" altLang="en-US" sz="1050" smtClean="0"/>
              <a:t> ，</a:t>
            </a:r>
            <a:r>
              <a:rPr kumimoji="1" lang="en-US" altLang="zh-CN" sz="1050" smtClean="0"/>
              <a:t>Eden</a:t>
            </a:r>
            <a:r>
              <a:rPr kumimoji="1" lang="zh-CN" altLang="en-US" sz="1050"/>
              <a:t>区已满，就触发一次</a:t>
            </a:r>
            <a:r>
              <a:rPr kumimoji="1" lang="en-US" altLang="zh-CN" sz="1050"/>
              <a:t>Young GC</a:t>
            </a:r>
            <a:r>
              <a:rPr kumimoji="1" lang="zh-CN" altLang="en-US" sz="1050"/>
              <a:t>，然后转移到</a:t>
            </a:r>
            <a:r>
              <a:rPr kumimoji="1" lang="en-US" altLang="zh-CN" sz="1050"/>
              <a:t>From</a:t>
            </a:r>
            <a:r>
              <a:rPr kumimoji="1" lang="zh-CN" altLang="en-US" sz="1050"/>
              <a:t>或</a:t>
            </a:r>
            <a:r>
              <a:rPr kumimoji="1" lang="en-US" altLang="zh-CN" sz="1050"/>
              <a:t>To</a:t>
            </a:r>
            <a:r>
              <a:rPr kumimoji="1" lang="zh-CN" altLang="en-US" sz="1050"/>
              <a:t>区，同时年龄</a:t>
            </a:r>
            <a:r>
              <a:rPr kumimoji="1" lang="en-US" altLang="zh-CN" sz="1050"/>
              <a:t>+1</a:t>
            </a:r>
          </a:p>
          <a:p>
            <a:r>
              <a:rPr kumimoji="1" lang="zh-CN" altLang="en-US" sz="1050" b="1" smtClean="0"/>
              <a:t>老年代</a:t>
            </a:r>
            <a:r>
              <a:rPr kumimoji="1" lang="en-US" altLang="zh-CN" sz="1050" b="1" smtClean="0"/>
              <a:t>GC</a:t>
            </a:r>
            <a:r>
              <a:rPr kumimoji="1" lang="zh-CN" altLang="en-US" sz="1050" b="1" smtClean="0"/>
              <a:t>：</a:t>
            </a:r>
            <a:r>
              <a:rPr kumimoji="1" lang="en-US" altLang="zh-CN" sz="1050" smtClean="0"/>
              <a:t>magir</a:t>
            </a:r>
            <a:r>
              <a:rPr kumimoji="1" lang="zh-CN" altLang="en-US" sz="1050" smtClean="0"/>
              <a:t> </a:t>
            </a:r>
            <a:r>
              <a:rPr kumimoji="1" lang="en-US" altLang="zh-CN" sz="1050" smtClean="0"/>
              <a:t>gc / old gc</a:t>
            </a:r>
            <a:r>
              <a:rPr kumimoji="1" lang="zh-CN" altLang="en-US" sz="1050" smtClean="0"/>
              <a:t>，</a:t>
            </a:r>
            <a:r>
              <a:rPr kumimoji="1" lang="zh-CN" altLang="en-US" sz="1050"/>
              <a:t>老</a:t>
            </a:r>
            <a:r>
              <a:rPr kumimoji="1" lang="zh-CN" altLang="en-US" sz="1050" smtClean="0"/>
              <a:t>年代不够用</a:t>
            </a:r>
            <a:endParaRPr kumimoji="1" lang="en-US" altLang="zh-CN" sz="1050" smtClean="0"/>
          </a:p>
          <a:p>
            <a:r>
              <a:rPr kumimoji="1" lang="en-US" altLang="zh-CN" sz="1050" b="1"/>
              <a:t>Full</a:t>
            </a:r>
            <a:r>
              <a:rPr kumimoji="1" lang="zh-CN" altLang="en-US" sz="1050" b="1"/>
              <a:t> </a:t>
            </a:r>
            <a:r>
              <a:rPr kumimoji="1" lang="en-US" altLang="zh-CN" sz="1050" b="1" smtClean="0"/>
              <a:t>GC</a:t>
            </a:r>
            <a:r>
              <a:rPr kumimoji="1" lang="zh-CN" altLang="en-US" sz="1050" smtClean="0"/>
              <a:t>：</a:t>
            </a:r>
            <a:r>
              <a:rPr kumimoji="1" lang="zh-CN" altLang="en-US" sz="1050"/>
              <a:t>收集整个堆</a:t>
            </a:r>
            <a:endParaRPr kumimoji="1" lang="en-US" altLang="zh-CN" sz="1050"/>
          </a:p>
          <a:p>
            <a:r>
              <a:rPr kumimoji="1" lang="en-US" altLang="zh-CN" sz="1050" smtClean="0"/>
              <a:t>    </a:t>
            </a:r>
            <a:r>
              <a:rPr kumimoji="1" lang="zh-CN" altLang="en-US" sz="1050" smtClean="0"/>
              <a:t>当准备触发</a:t>
            </a:r>
            <a:r>
              <a:rPr kumimoji="1" lang="en-US" altLang="zh-CN" sz="1050" smtClean="0"/>
              <a:t>young</a:t>
            </a:r>
            <a:r>
              <a:rPr kumimoji="1" lang="zh-CN" altLang="en-US" sz="1050" smtClean="0"/>
              <a:t> </a:t>
            </a:r>
            <a:r>
              <a:rPr kumimoji="1" lang="en-US" altLang="zh-CN" sz="1050" err="1" smtClean="0"/>
              <a:t>gc</a:t>
            </a:r>
            <a:r>
              <a:rPr kumimoji="1" lang="zh-CN" altLang="en-US" sz="1050" smtClean="0"/>
              <a:t>时，如果</a:t>
            </a:r>
            <a:r>
              <a:rPr kumimoji="1" lang="en-US" altLang="zh-CN" sz="1050" smtClean="0"/>
              <a:t>young</a:t>
            </a:r>
            <a:r>
              <a:rPr kumimoji="1" lang="zh-CN" altLang="en-US" sz="1050" smtClean="0"/>
              <a:t> </a:t>
            </a:r>
            <a:r>
              <a:rPr kumimoji="1" lang="en-US" altLang="zh-CN" sz="1050" err="1" smtClean="0"/>
              <a:t>gc</a:t>
            </a:r>
            <a:r>
              <a:rPr kumimoji="1" lang="zh-CN" altLang="en-US" sz="1050" smtClean="0"/>
              <a:t>晋升的大小超过老年代剩余的空间，则不会触发</a:t>
            </a:r>
            <a:r>
              <a:rPr kumimoji="1" lang="en-US" altLang="zh-CN" sz="1050" smtClean="0"/>
              <a:t>young</a:t>
            </a:r>
            <a:r>
              <a:rPr kumimoji="1" lang="zh-CN" altLang="en-US" sz="1050" smtClean="0"/>
              <a:t> </a:t>
            </a:r>
            <a:r>
              <a:rPr kumimoji="1" lang="en-US" altLang="zh-CN" sz="1050" err="1" smtClean="0"/>
              <a:t>gc</a:t>
            </a:r>
            <a:r>
              <a:rPr kumimoji="1" lang="zh-CN" altLang="en-US" sz="1050" smtClean="0"/>
              <a:t>，转而触发</a:t>
            </a:r>
            <a:r>
              <a:rPr kumimoji="1" lang="en-US" altLang="zh-CN" sz="1050" smtClean="0"/>
              <a:t>Full</a:t>
            </a:r>
            <a:r>
              <a:rPr kumimoji="1" lang="zh-CN" altLang="en-US" sz="1050" smtClean="0"/>
              <a:t> </a:t>
            </a:r>
            <a:r>
              <a:rPr kumimoji="1" lang="en-US" altLang="zh-CN" sz="1050" err="1" smtClean="0"/>
              <a:t>gc</a:t>
            </a:r>
            <a:r>
              <a:rPr kumimoji="1" lang="zh-CN" altLang="en-US" sz="1050" smtClean="0"/>
              <a:t>，或者</a:t>
            </a:r>
            <a:r>
              <a:rPr kumimoji="1" lang="en-US" altLang="zh-CN" sz="1050" b="1" err="1" smtClean="0"/>
              <a:t>system.gc</a:t>
            </a:r>
            <a:r>
              <a:rPr kumimoji="1" lang="en-US" altLang="zh-CN" sz="1050" b="1" smtClean="0"/>
              <a:t>()</a:t>
            </a:r>
            <a:r>
              <a:rPr kumimoji="1" lang="zh-CN" altLang="en-US" sz="1050" smtClean="0"/>
              <a:t>触发的也是</a:t>
            </a:r>
            <a:r>
              <a:rPr kumimoji="1" lang="en-US" altLang="zh-CN" sz="1050" smtClean="0"/>
              <a:t>full</a:t>
            </a:r>
            <a:r>
              <a:rPr kumimoji="1" lang="zh-CN" altLang="en-US" sz="1050" smtClean="0"/>
              <a:t> </a:t>
            </a:r>
            <a:r>
              <a:rPr kumimoji="1" lang="en-US" altLang="zh-CN" sz="1050" smtClean="0"/>
              <a:t>gc</a:t>
            </a:r>
            <a:endParaRPr kumimoji="1" lang="en-US" altLang="zh-CN" sz="1050"/>
          </a:p>
          <a:p>
            <a:endParaRPr kumimoji="1" lang="en-US" altLang="zh-CN" sz="1050"/>
          </a:p>
          <a:p>
            <a:r>
              <a:rPr kumimoji="1" lang="zh-CN" altLang="en-US" sz="1050" b="1" smtClean="0">
                <a:solidFill>
                  <a:srgbClr val="FF0000"/>
                </a:solidFill>
              </a:rPr>
              <a:t>某些</a:t>
            </a:r>
            <a:r>
              <a:rPr kumimoji="1" lang="en-US" altLang="zh-CN" sz="1050" b="1" smtClean="0">
                <a:solidFill>
                  <a:srgbClr val="FF0000"/>
                </a:solidFill>
              </a:rPr>
              <a:t>Web</a:t>
            </a:r>
            <a:r>
              <a:rPr kumimoji="1" lang="zh-CN" altLang="en-US" sz="1050" b="1" smtClean="0">
                <a:solidFill>
                  <a:srgbClr val="FF0000"/>
                </a:solidFill>
              </a:rPr>
              <a:t>应用在整个运行期间做到从不</a:t>
            </a:r>
            <a:r>
              <a:rPr kumimoji="1" lang="en-US" altLang="zh-CN" sz="1050" b="1" smtClean="0">
                <a:solidFill>
                  <a:srgbClr val="FF0000"/>
                </a:solidFill>
              </a:rPr>
              <a:t>Full GC</a:t>
            </a:r>
            <a:endParaRPr kumimoji="1" lang="zh-CN" altLang="en-US" sz="1050" b="1">
              <a:solidFill>
                <a:srgbClr val="FF000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770812" y="816765"/>
            <a:ext cx="769435" cy="19882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7770812" y="1894906"/>
            <a:ext cx="769435" cy="751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5" name="文本框 44"/>
          <p:cNvSpPr txBox="1"/>
          <p:nvPr/>
        </p:nvSpPr>
        <p:spPr>
          <a:xfrm>
            <a:off x="7407409" y="606615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入栈</a:t>
            </a:r>
            <a:endParaRPr kumimoji="1" lang="zh-CN" altLang="en-US" sz="1100"/>
          </a:p>
        </p:txBody>
      </p:sp>
      <p:cxnSp>
        <p:nvCxnSpPr>
          <p:cNvPr id="49" name="曲线连接符 48"/>
          <p:cNvCxnSpPr/>
          <p:nvPr/>
        </p:nvCxnSpPr>
        <p:spPr>
          <a:xfrm rot="16200000" flipH="1">
            <a:off x="7406527" y="702628"/>
            <a:ext cx="841829" cy="373271"/>
          </a:xfrm>
          <a:prstGeom prst="curvedConnector3">
            <a:avLst>
              <a:gd name="adj1" fmla="val 23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曲线连接符 61"/>
          <p:cNvCxnSpPr/>
          <p:nvPr/>
        </p:nvCxnSpPr>
        <p:spPr>
          <a:xfrm rot="5400000" flipH="1" flipV="1">
            <a:off x="7974763" y="736993"/>
            <a:ext cx="863847" cy="376473"/>
          </a:xfrm>
          <a:prstGeom prst="curvedConnector3">
            <a:avLst>
              <a:gd name="adj1" fmla="val 964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8530537" y="41113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出栈</a:t>
            </a:r>
            <a:endParaRPr kumimoji="1" lang="zh-CN" altLang="en-US" sz="1100"/>
          </a:p>
        </p:txBody>
      </p:sp>
      <p:cxnSp>
        <p:nvCxnSpPr>
          <p:cNvPr id="68" name="直线箭头连接符 67"/>
          <p:cNvCxnSpPr/>
          <p:nvPr/>
        </p:nvCxnSpPr>
        <p:spPr>
          <a:xfrm>
            <a:off x="8122077" y="1894906"/>
            <a:ext cx="0" cy="285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线箭头连接符 69"/>
          <p:cNvCxnSpPr/>
          <p:nvPr/>
        </p:nvCxnSpPr>
        <p:spPr>
          <a:xfrm flipH="1" flipV="1">
            <a:off x="8167568" y="1670150"/>
            <a:ext cx="1" cy="243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5878488" y="3198848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900" smtClean="0"/>
              <a:t>记录</a:t>
            </a:r>
            <a:r>
              <a:rPr kumimoji="1" lang="zh-CN" altLang="en-US" sz="900"/>
              <a:t>当前线程执行字节</a:t>
            </a:r>
            <a:r>
              <a:rPr kumimoji="1" lang="zh-CN" altLang="en-US" sz="900" smtClean="0"/>
              <a:t>码</a:t>
            </a:r>
            <a:endParaRPr kumimoji="1" lang="en-US" altLang="zh-CN" sz="900" smtClean="0"/>
          </a:p>
          <a:p>
            <a:r>
              <a:rPr kumimoji="1" lang="zh-CN" altLang="en-US" sz="900" smtClean="0"/>
              <a:t>的</a:t>
            </a:r>
            <a:r>
              <a:rPr kumimoji="1" lang="zh-CN" altLang="en-US" sz="900"/>
              <a:t>行</a:t>
            </a:r>
            <a:r>
              <a:rPr kumimoji="1" lang="zh-CN" altLang="en-US" sz="900" smtClean="0"/>
              <a:t>号</a:t>
            </a:r>
            <a:r>
              <a:rPr kumimoji="1" lang="zh-CN" altLang="en-US" sz="900"/>
              <a:t>指示器</a:t>
            </a:r>
            <a:endParaRPr kumimoji="1" lang="zh-CN" altLang="en-US" sz="1400"/>
          </a:p>
        </p:txBody>
      </p:sp>
      <p:sp>
        <p:nvSpPr>
          <p:cNvPr id="43" name="文本框 42"/>
          <p:cNvSpPr txBox="1"/>
          <p:nvPr/>
        </p:nvSpPr>
        <p:spPr>
          <a:xfrm>
            <a:off x="6984360" y="279440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>
                <a:solidFill>
                  <a:srgbClr val="FF0000"/>
                </a:solidFill>
              </a:rPr>
              <a:t>栈帧</a:t>
            </a:r>
            <a:endParaRPr kumimoji="1" lang="zh-CN" altLang="en-US" sz="1200">
              <a:solidFill>
                <a:srgbClr val="FF0000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4454006" y="2203887"/>
            <a:ext cx="36740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700" smtClean="0"/>
              <a:t>from</a:t>
            </a:r>
            <a:endParaRPr kumimoji="1" lang="zh-CN" altLang="en-US" sz="700"/>
          </a:p>
        </p:txBody>
      </p:sp>
      <p:sp>
        <p:nvSpPr>
          <p:cNvPr id="51" name="文本框 50"/>
          <p:cNvSpPr txBox="1"/>
          <p:nvPr/>
        </p:nvSpPr>
        <p:spPr>
          <a:xfrm>
            <a:off x="4807124" y="2189020"/>
            <a:ext cx="26481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700" smtClean="0"/>
              <a:t>to</a:t>
            </a:r>
            <a:endParaRPr kumimoji="1" lang="zh-CN" altLang="en-US" sz="700"/>
          </a:p>
        </p:txBody>
      </p:sp>
      <p:sp>
        <p:nvSpPr>
          <p:cNvPr id="52" name="矩形 51"/>
          <p:cNvSpPr/>
          <p:nvPr/>
        </p:nvSpPr>
        <p:spPr>
          <a:xfrm>
            <a:off x="3293761" y="20930"/>
            <a:ext cx="1628254" cy="6027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050" dirty="0">
                <a:solidFill>
                  <a:schemeClr val="tx1"/>
                </a:solidFill>
              </a:rPr>
              <a:t>为对象实例分配内存：</a:t>
            </a:r>
            <a:endParaRPr kumimoji="1" lang="en-US" altLang="zh-CN" sz="1050" dirty="0">
              <a:solidFill>
                <a:schemeClr val="tx1"/>
              </a:solidFill>
            </a:endParaRPr>
          </a:p>
          <a:p>
            <a:r>
              <a:rPr kumimoji="1" lang="en-US" altLang="zh-CN" sz="1050" dirty="0" smtClean="0">
                <a:solidFill>
                  <a:schemeClr val="tx1"/>
                </a:solidFill>
              </a:rPr>
              <a:t>A</a:t>
            </a:r>
            <a:r>
              <a:rPr kumimoji="1" lang="en-US" altLang="zh-CN" sz="1050" dirty="0">
                <a:solidFill>
                  <a:schemeClr val="tx1"/>
                </a:solidFill>
              </a:rPr>
              <a:t>.</a:t>
            </a:r>
            <a:r>
              <a:rPr kumimoji="1" lang="zh-CN" altLang="en-US" sz="1050" dirty="0">
                <a:solidFill>
                  <a:schemeClr val="tx1"/>
                </a:solidFill>
              </a:rPr>
              <a:t> 指针碰撞</a:t>
            </a:r>
            <a:endParaRPr kumimoji="1" lang="en-US" altLang="zh-CN" sz="1050" dirty="0">
              <a:solidFill>
                <a:schemeClr val="tx1"/>
              </a:solidFill>
            </a:endParaRPr>
          </a:p>
          <a:p>
            <a:r>
              <a:rPr kumimoji="1" lang="en-US" altLang="zh-CN" sz="1050" dirty="0" smtClean="0">
                <a:solidFill>
                  <a:schemeClr val="tx1"/>
                </a:solidFill>
              </a:rPr>
              <a:t>B</a:t>
            </a:r>
            <a:r>
              <a:rPr kumimoji="1" lang="en-US" altLang="zh-CN" sz="1050" dirty="0">
                <a:solidFill>
                  <a:schemeClr val="tx1"/>
                </a:solidFill>
              </a:rPr>
              <a:t>.</a:t>
            </a:r>
            <a:r>
              <a:rPr kumimoji="1" lang="zh-CN" altLang="en-US" sz="1050" dirty="0">
                <a:solidFill>
                  <a:schemeClr val="tx1"/>
                </a:solidFill>
              </a:rPr>
              <a:t> 空闲</a:t>
            </a:r>
            <a:r>
              <a:rPr kumimoji="1" lang="zh-CN" altLang="en-US" sz="1050" dirty="0" smtClean="0">
                <a:solidFill>
                  <a:schemeClr val="tx1"/>
                </a:solidFill>
              </a:rPr>
              <a:t>列表（</a:t>
            </a:r>
            <a:r>
              <a:rPr kumimoji="1" lang="en-US" altLang="zh-CN" sz="1050" dirty="0" smtClean="0">
                <a:solidFill>
                  <a:schemeClr val="tx1"/>
                </a:solidFill>
              </a:rPr>
              <a:t>CMS</a:t>
            </a:r>
            <a:r>
              <a:rPr kumimoji="1" lang="zh-CN" altLang="en-US" sz="1050" dirty="0" smtClean="0">
                <a:solidFill>
                  <a:schemeClr val="tx1"/>
                </a:solidFill>
              </a:rPr>
              <a:t>）</a:t>
            </a:r>
            <a:endParaRPr kumimoji="1" lang="zh-CN" altLang="en-US" sz="1050" dirty="0">
              <a:solidFill>
                <a:schemeClr val="tx1"/>
              </a:solidFill>
            </a:endParaRPr>
          </a:p>
        </p:txBody>
      </p:sp>
      <p:sp>
        <p:nvSpPr>
          <p:cNvPr id="54" name="椭圆 53"/>
          <p:cNvSpPr/>
          <p:nvPr/>
        </p:nvSpPr>
        <p:spPr>
          <a:xfrm rot="16200000">
            <a:off x="4275349" y="3597183"/>
            <a:ext cx="386584" cy="9819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100">
              <a:solidFill>
                <a:schemeClr val="tx1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4137006" y="3976666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smtClean="0">
                <a:solidFill>
                  <a:srgbClr val="FF0000"/>
                </a:solidFill>
              </a:rPr>
              <a:t>直接内存</a:t>
            </a:r>
            <a:endParaRPr kumimoji="1" lang="zh-CN" altLang="en-US" sz="1050">
              <a:solidFill>
                <a:srgbClr val="FF0000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5004610" y="3964561"/>
            <a:ext cx="39100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smtClean="0"/>
              <a:t>Unsafe.allocate()</a:t>
            </a:r>
            <a:r>
              <a:rPr kumimoji="1" lang="zh-CN" altLang="en-US" sz="1000" smtClean="0"/>
              <a:t>申请内存（</a:t>
            </a:r>
            <a:r>
              <a:rPr kumimoji="1" lang="en-US" altLang="zh-CN" sz="1000" smtClean="0"/>
              <a:t> NIO</a:t>
            </a:r>
            <a:r>
              <a:rPr kumimoji="1" lang="zh-CN" altLang="en-US" sz="1000" smtClean="0"/>
              <a:t>直接申请到的内存，不在堆里边）</a:t>
            </a:r>
            <a:endParaRPr kumimoji="1" lang="zh-CN" altLang="en-US" sz="1000"/>
          </a:p>
        </p:txBody>
      </p:sp>
      <p:sp>
        <p:nvSpPr>
          <p:cNvPr id="57" name="文本框 56"/>
          <p:cNvSpPr txBox="1"/>
          <p:nvPr/>
        </p:nvSpPr>
        <p:spPr>
          <a:xfrm>
            <a:off x="312234" y="156117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运行时数据区： </a:t>
            </a:r>
            <a:r>
              <a:rPr kumimoji="1" lang="en-US" altLang="zh-CN" sz="1200" dirty="0" smtClean="0"/>
              <a:t>5+1</a:t>
            </a:r>
            <a:endParaRPr kumimoji="1" lang="zh-CN" altLang="en-US" sz="1200" dirty="0"/>
          </a:p>
        </p:txBody>
      </p:sp>
      <p:sp>
        <p:nvSpPr>
          <p:cNvPr id="60" name="文本框 59"/>
          <p:cNvSpPr txBox="1"/>
          <p:nvPr/>
        </p:nvSpPr>
        <p:spPr>
          <a:xfrm>
            <a:off x="7757722" y="11371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>
                <a:solidFill>
                  <a:srgbClr val="FF0000"/>
                </a:solidFill>
              </a:rPr>
              <a:t>当前线程</a:t>
            </a:r>
            <a:endParaRPr kumimoji="1" lang="zh-CN" altLang="en-US" sz="1200">
              <a:solidFill>
                <a:srgbClr val="FF0000"/>
              </a:solidFill>
            </a:endParaRPr>
          </a:p>
        </p:txBody>
      </p:sp>
      <p:cxnSp>
        <p:nvCxnSpPr>
          <p:cNvPr id="67" name="直线箭头连接符 66"/>
          <p:cNvCxnSpPr>
            <a:stCxn id="43" idx="3"/>
          </p:cNvCxnSpPr>
          <p:nvPr/>
        </p:nvCxnSpPr>
        <p:spPr>
          <a:xfrm flipV="1">
            <a:off x="7476803" y="2588515"/>
            <a:ext cx="315714" cy="344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/>
          <p:cNvSpPr txBox="1"/>
          <p:nvPr/>
        </p:nvSpPr>
        <p:spPr>
          <a:xfrm>
            <a:off x="403315" y="4599218"/>
            <a:ext cx="64331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smtClean="0"/>
              <a:t>直接内存</a:t>
            </a:r>
            <a:r>
              <a:rPr lang="en-US" altLang="zh-CN" sz="1200" b="1" smtClean="0"/>
              <a:t>(</a:t>
            </a:r>
            <a:r>
              <a:rPr lang="zh-CN" altLang="en-US" sz="1200" b="1" smtClean="0"/>
              <a:t>堆外内存</a:t>
            </a:r>
            <a:r>
              <a:rPr lang="en-US" altLang="zh-CN" sz="1200" b="1" smtClean="0"/>
              <a:t>)</a:t>
            </a:r>
            <a:r>
              <a:rPr lang="zh-CN" altLang="en-US" sz="1200" b="1" smtClean="0"/>
              <a:t>：</a:t>
            </a:r>
            <a:r>
              <a:rPr lang="zh-CN" altLang="en-US" sz="1200" smtClean="0"/>
              <a:t>不</a:t>
            </a:r>
            <a:r>
              <a:rPr lang="zh-CN" altLang="en-US" sz="1200"/>
              <a:t>是运行时数据区的一部分，</a:t>
            </a:r>
            <a:r>
              <a:rPr lang="en-US" altLang="zh-CN" sz="1200"/>
              <a:t>NIO</a:t>
            </a:r>
            <a:r>
              <a:rPr lang="zh-CN" altLang="en-US" sz="1200"/>
              <a:t>通过</a:t>
            </a:r>
            <a:r>
              <a:rPr lang="en-US" altLang="zh-CN" sz="1200"/>
              <a:t>Native</a:t>
            </a:r>
            <a:r>
              <a:rPr lang="zh-CN" altLang="en-US" sz="1200"/>
              <a:t>函数直接分配堆外内存</a:t>
            </a:r>
            <a:r>
              <a:rPr lang="zh-CN" altLang="en-US" sz="1200" smtClean="0"/>
              <a:t>，</a:t>
            </a:r>
            <a:endParaRPr lang="en-US" altLang="zh-CN" sz="1200" smtClean="0"/>
          </a:p>
          <a:p>
            <a:r>
              <a:rPr lang="zh-CN" altLang="en-US" sz="1200" smtClean="0"/>
              <a:t>然后</a:t>
            </a:r>
            <a:r>
              <a:rPr lang="zh-CN" altLang="en-US" sz="1200"/>
              <a:t>通过</a:t>
            </a:r>
            <a:r>
              <a:rPr lang="en-US" altLang="zh-CN" sz="1200" err="1"/>
              <a:t>DirectByteBuffer</a:t>
            </a:r>
            <a:r>
              <a:rPr lang="zh-CN" altLang="en-US" sz="1200"/>
              <a:t>对象作为这块内存的引用进行操作，避免</a:t>
            </a:r>
            <a:r>
              <a:rPr lang="zh-CN" altLang="en-US" sz="1200" smtClean="0"/>
              <a:t>了在</a:t>
            </a:r>
            <a:r>
              <a:rPr lang="en-US" altLang="zh-CN" sz="1200"/>
              <a:t>java</a:t>
            </a:r>
            <a:r>
              <a:rPr lang="zh-CN" altLang="en-US" sz="1200"/>
              <a:t>堆</a:t>
            </a:r>
            <a:r>
              <a:rPr lang="zh-CN" altLang="en-US" sz="1200" smtClean="0"/>
              <a:t>和</a:t>
            </a:r>
            <a:endParaRPr lang="en-US" altLang="zh-CN" sz="1200" smtClean="0"/>
          </a:p>
          <a:p>
            <a:r>
              <a:rPr lang="en-US" altLang="zh-CN" sz="1200" smtClean="0"/>
              <a:t>Native</a:t>
            </a:r>
            <a:r>
              <a:rPr lang="zh-CN" altLang="en-US" sz="1200"/>
              <a:t>堆中来回复制数据，提高性能。</a:t>
            </a:r>
            <a:endParaRPr kumimoji="1" lang="zh-CN" altLang="en-US" sz="1200"/>
          </a:p>
        </p:txBody>
      </p:sp>
      <p:cxnSp>
        <p:nvCxnSpPr>
          <p:cNvPr id="73" name="直线箭头连接符 72"/>
          <p:cNvCxnSpPr/>
          <p:nvPr/>
        </p:nvCxnSpPr>
        <p:spPr>
          <a:xfrm flipH="1">
            <a:off x="3782048" y="4277918"/>
            <a:ext cx="622750" cy="312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7854136" y="1977615"/>
            <a:ext cx="577768" cy="9831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6261875" y="1097289"/>
            <a:ext cx="841473" cy="313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700" dirty="0">
                <a:solidFill>
                  <a:schemeClr val="tx1"/>
                </a:solidFill>
              </a:rPr>
              <a:t>局部变量表：保</a:t>
            </a:r>
            <a:endParaRPr lang="en-US" altLang="zh-CN" sz="700" dirty="0">
              <a:solidFill>
                <a:schemeClr val="tx1"/>
              </a:solidFill>
            </a:endParaRPr>
          </a:p>
          <a:p>
            <a:r>
              <a:rPr lang="zh-CN" altLang="en-US" sz="700" dirty="0">
                <a:solidFill>
                  <a:schemeClr val="tx1"/>
                </a:solidFill>
              </a:rPr>
              <a:t>存局部变量</a:t>
            </a:r>
            <a:endParaRPr lang="en-US" altLang="zh-CN" sz="700" dirty="0">
              <a:solidFill>
                <a:schemeClr val="tx1"/>
              </a:solidFill>
            </a:endParaRPr>
          </a:p>
        </p:txBody>
      </p:sp>
      <p:cxnSp>
        <p:nvCxnSpPr>
          <p:cNvPr id="58" name="直接箭头连接符 57"/>
          <p:cNvCxnSpPr>
            <a:stCxn id="76" idx="3"/>
            <a:endCxn id="116" idx="1"/>
          </p:cNvCxnSpPr>
          <p:nvPr/>
        </p:nvCxnSpPr>
        <p:spPr>
          <a:xfrm flipV="1">
            <a:off x="7078281" y="1204826"/>
            <a:ext cx="789258" cy="473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/>
          <p:cNvSpPr/>
          <p:nvPr/>
        </p:nvSpPr>
        <p:spPr>
          <a:xfrm>
            <a:off x="6265733" y="1565741"/>
            <a:ext cx="812548" cy="2254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700" dirty="0" smtClean="0">
                <a:solidFill>
                  <a:schemeClr val="tx1"/>
                </a:solidFill>
              </a:rPr>
              <a:t>操作数栈：</a:t>
            </a:r>
            <a:r>
              <a:rPr lang="en-US" altLang="zh-CN" sz="700" dirty="0" smtClean="0">
                <a:solidFill>
                  <a:schemeClr val="tx1"/>
                </a:solidFill>
              </a:rPr>
              <a:t>load</a:t>
            </a:r>
            <a:r>
              <a:rPr lang="zh-CN" altLang="en-US" sz="700" dirty="0" smtClean="0">
                <a:solidFill>
                  <a:schemeClr val="tx1"/>
                </a:solidFill>
              </a:rPr>
              <a:t>、</a:t>
            </a:r>
            <a:r>
              <a:rPr lang="en-US" altLang="zh-CN" sz="700" dirty="0" smtClean="0">
                <a:solidFill>
                  <a:schemeClr val="tx1"/>
                </a:solidFill>
              </a:rPr>
              <a:t>store</a:t>
            </a:r>
            <a:r>
              <a:rPr lang="zh-CN" altLang="en-US" sz="700" dirty="0" smtClean="0">
                <a:solidFill>
                  <a:schemeClr val="tx1"/>
                </a:solidFill>
              </a:rPr>
              <a:t>执行指令</a:t>
            </a:r>
            <a:endParaRPr lang="zh-CN" altLang="en-US" sz="700" dirty="0">
              <a:solidFill>
                <a:schemeClr val="tx1"/>
              </a:solidFill>
            </a:endParaRPr>
          </a:p>
        </p:txBody>
      </p:sp>
      <p:cxnSp>
        <p:nvCxnSpPr>
          <p:cNvPr id="77" name="直接箭头连接符 76"/>
          <p:cNvCxnSpPr>
            <a:stCxn id="50" idx="3"/>
          </p:cNvCxnSpPr>
          <p:nvPr/>
        </p:nvCxnSpPr>
        <p:spPr>
          <a:xfrm flipV="1">
            <a:off x="7103348" y="1046272"/>
            <a:ext cx="723330" cy="207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>
            <a:stCxn id="43" idx="3"/>
          </p:cNvCxnSpPr>
          <p:nvPr/>
        </p:nvCxnSpPr>
        <p:spPr>
          <a:xfrm flipV="1">
            <a:off x="7476803" y="1310178"/>
            <a:ext cx="280919" cy="1622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/>
          <p:cNvSpPr/>
          <p:nvPr/>
        </p:nvSpPr>
        <p:spPr>
          <a:xfrm>
            <a:off x="8535019" y="816765"/>
            <a:ext cx="769435" cy="198828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7" name="矩形 86"/>
          <p:cNvSpPr/>
          <p:nvPr/>
        </p:nvSpPr>
        <p:spPr>
          <a:xfrm>
            <a:off x="9318253" y="815236"/>
            <a:ext cx="769435" cy="198828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9" name="文本框 88"/>
          <p:cNvSpPr txBox="1"/>
          <p:nvPr/>
        </p:nvSpPr>
        <p:spPr>
          <a:xfrm>
            <a:off x="9379804" y="1642846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>
                <a:solidFill>
                  <a:srgbClr val="FF0000"/>
                </a:solidFill>
              </a:rPr>
              <a:t>Thread</a:t>
            </a:r>
          </a:p>
          <a:p>
            <a:r>
              <a:rPr kumimoji="1" lang="en-US" altLang="zh-CN" sz="1200" dirty="0">
                <a:solidFill>
                  <a:srgbClr val="FF0000"/>
                </a:solidFill>
              </a:rPr>
              <a:t> </a:t>
            </a:r>
            <a:r>
              <a:rPr kumimoji="1" lang="en-US" altLang="zh-CN" sz="1200" dirty="0" smtClean="0">
                <a:solidFill>
                  <a:srgbClr val="FF0000"/>
                </a:solidFill>
              </a:rPr>
              <a:t>   </a:t>
            </a:r>
            <a:r>
              <a:rPr kumimoji="1" lang="en-US" altLang="zh-CN" sz="1200" dirty="0">
                <a:solidFill>
                  <a:srgbClr val="FF0000"/>
                </a:solidFill>
              </a:rPr>
              <a:t>3</a:t>
            </a:r>
            <a:endParaRPr kumimoji="1"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7989717" y="275565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>
                <a:solidFill>
                  <a:srgbClr val="FF0000"/>
                </a:solidFill>
              </a:rPr>
              <a:t>栈</a:t>
            </a:r>
            <a:endParaRPr kumimoji="1" lang="zh-CN" altLang="en-US" sz="1200">
              <a:solidFill>
                <a:srgbClr val="FF0000"/>
              </a:solidFill>
            </a:endParaRPr>
          </a:p>
        </p:txBody>
      </p:sp>
      <p:sp>
        <p:nvSpPr>
          <p:cNvPr id="91" name="文本框 90"/>
          <p:cNvSpPr txBox="1"/>
          <p:nvPr/>
        </p:nvSpPr>
        <p:spPr>
          <a:xfrm>
            <a:off x="8770860" y="2769513"/>
            <a:ext cx="338554" cy="228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smtClean="0">
                <a:solidFill>
                  <a:srgbClr val="FF0000"/>
                </a:solidFill>
              </a:rPr>
              <a:t>栈</a:t>
            </a:r>
            <a:endParaRPr kumimoji="1" lang="zh-CN" altLang="en-US" sz="1200">
              <a:solidFill>
                <a:srgbClr val="FF0000"/>
              </a:solidFill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9491226" y="2757522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>
                <a:solidFill>
                  <a:srgbClr val="FF0000"/>
                </a:solidFill>
              </a:rPr>
              <a:t>栈</a:t>
            </a:r>
            <a:endParaRPr kumimoji="1" lang="zh-CN" altLang="en-US" sz="1200">
              <a:solidFill>
                <a:srgbClr val="FF0000"/>
              </a:solidFill>
            </a:endParaRPr>
          </a:p>
        </p:txBody>
      </p:sp>
      <p:grpSp>
        <p:nvGrpSpPr>
          <p:cNvPr id="98" name="组合 97"/>
          <p:cNvGrpSpPr/>
          <p:nvPr/>
        </p:nvGrpSpPr>
        <p:grpSpPr>
          <a:xfrm>
            <a:off x="8366975" y="3036830"/>
            <a:ext cx="1404511" cy="215444"/>
            <a:chOff x="8445218" y="3028445"/>
            <a:chExt cx="1404511" cy="215444"/>
          </a:xfrm>
        </p:grpSpPr>
        <p:sp>
          <p:nvSpPr>
            <p:cNvPr id="96" name="文本框 95"/>
            <p:cNvSpPr txBox="1"/>
            <p:nvPr/>
          </p:nvSpPr>
          <p:spPr>
            <a:xfrm>
              <a:off x="8445218" y="3028445"/>
              <a:ext cx="140451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smtClean="0"/>
                <a:t>每个线程都有自己的一个栈</a:t>
              </a:r>
              <a:endParaRPr lang="zh-CN" altLang="en-US" sz="800"/>
            </a:p>
          </p:txBody>
        </p:sp>
        <p:sp>
          <p:nvSpPr>
            <p:cNvPr id="97" name="矩形 96"/>
            <p:cNvSpPr/>
            <p:nvPr/>
          </p:nvSpPr>
          <p:spPr>
            <a:xfrm>
              <a:off x="8484519" y="3028445"/>
              <a:ext cx="1345261" cy="2154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9" name="矩形 68"/>
          <p:cNvSpPr/>
          <p:nvPr/>
        </p:nvSpPr>
        <p:spPr>
          <a:xfrm>
            <a:off x="3041438" y="1922068"/>
            <a:ext cx="386584" cy="934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3" name="矩形 92"/>
          <p:cNvSpPr/>
          <p:nvPr/>
        </p:nvSpPr>
        <p:spPr>
          <a:xfrm>
            <a:off x="3038919" y="2064347"/>
            <a:ext cx="386584" cy="934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4" name="文本框 93"/>
          <p:cNvSpPr txBox="1"/>
          <p:nvPr/>
        </p:nvSpPr>
        <p:spPr>
          <a:xfrm>
            <a:off x="427493" y="1650459"/>
            <a:ext cx="214353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 smtClean="0"/>
              <a:t>Class</a:t>
            </a:r>
            <a:r>
              <a:rPr kumimoji="1" lang="zh-CN" altLang="en-US" sz="1000" dirty="0" smtClean="0"/>
              <a:t>类文件：</a:t>
            </a:r>
            <a:endParaRPr kumimoji="1" lang="en-US" altLang="zh-CN" sz="1000" dirty="0" smtClean="0"/>
          </a:p>
          <a:p>
            <a:r>
              <a:rPr kumimoji="1" lang="zh-CN" altLang="en-US" sz="1000" dirty="0" smtClean="0"/>
              <a:t>常量池：保存编译时的文件</a:t>
            </a:r>
            <a:endParaRPr kumimoji="1" lang="en-US" altLang="zh-CN" sz="1000" dirty="0" smtClean="0"/>
          </a:p>
          <a:p>
            <a:r>
              <a:rPr kumimoji="1" lang="en-US" altLang="zh-CN" sz="1000" dirty="0" err="1" smtClean="0"/>
              <a:t>eg</a:t>
            </a:r>
            <a:r>
              <a:rPr kumimoji="1" lang="en-US" altLang="zh-CN" sz="1000" dirty="0" smtClean="0"/>
              <a:t>:</a:t>
            </a:r>
          </a:p>
          <a:p>
            <a:r>
              <a:rPr kumimoji="1" lang="zh-CN" altLang="en-US" sz="1000" dirty="0"/>
              <a:t>字面量：整数、浮点数、字符串</a:t>
            </a:r>
            <a:endParaRPr kumimoji="1" lang="en-US" altLang="zh-CN" sz="1000" dirty="0"/>
          </a:p>
          <a:p>
            <a:r>
              <a:rPr kumimoji="1" lang="zh-CN" altLang="en-US" sz="1000" dirty="0"/>
              <a:t> 符号引用：类、字段、方法、接口</a:t>
            </a:r>
            <a:endParaRPr kumimoji="1" lang="en-US" altLang="zh-CN" sz="1000" dirty="0"/>
          </a:p>
          <a:p>
            <a:r>
              <a:rPr kumimoji="1" lang="zh-CN" altLang="en-US" sz="1000" dirty="0"/>
              <a:t>    方法符号引用</a:t>
            </a:r>
          </a:p>
          <a:p>
            <a:endParaRPr kumimoji="1" lang="zh-CN" altLang="en-US" sz="1000" dirty="0"/>
          </a:p>
        </p:txBody>
      </p:sp>
      <p:cxnSp>
        <p:nvCxnSpPr>
          <p:cNvPr id="78" name="直线箭头连接符 77"/>
          <p:cNvCxnSpPr/>
          <p:nvPr/>
        </p:nvCxnSpPr>
        <p:spPr>
          <a:xfrm flipV="1">
            <a:off x="2349795" y="2000316"/>
            <a:ext cx="637955" cy="51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本框 98"/>
          <p:cNvSpPr txBox="1"/>
          <p:nvPr/>
        </p:nvSpPr>
        <p:spPr>
          <a:xfrm>
            <a:off x="411707" y="3543226"/>
            <a:ext cx="16442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 smtClean="0"/>
              <a:t>String</a:t>
            </a:r>
            <a:r>
              <a:rPr kumimoji="1" lang="zh-CN" altLang="en-US" sz="1000" dirty="0" smtClean="0"/>
              <a:t>常量池：一个全局表</a:t>
            </a:r>
            <a:r>
              <a:rPr kumimoji="1" lang="en-US" altLang="zh-CN" sz="1000" dirty="0" err="1" smtClean="0"/>
              <a:t>StringTable</a:t>
            </a:r>
            <a:r>
              <a:rPr kumimoji="1" lang="zh-CN" altLang="en-US" sz="1000" dirty="0" smtClean="0"/>
              <a:t>，本质上是一个</a:t>
            </a:r>
            <a:r>
              <a:rPr kumimoji="1" lang="en-US" altLang="zh-CN" sz="1000" dirty="0" err="1" smtClean="0"/>
              <a:t>HashSet</a:t>
            </a:r>
            <a:r>
              <a:rPr kumimoji="1" lang="en-US" altLang="zh-CN" sz="1000" dirty="0" smtClean="0"/>
              <a:t>&lt;String&gt;</a:t>
            </a:r>
            <a:r>
              <a:rPr kumimoji="1" lang="zh-CN" altLang="en-US" sz="1000" dirty="0" smtClean="0"/>
              <a:t>，只存储实例的引用，不存储</a:t>
            </a:r>
            <a:r>
              <a:rPr kumimoji="1" lang="en-US" altLang="zh-CN" sz="1000" dirty="0" smtClean="0"/>
              <a:t>String</a:t>
            </a:r>
            <a:r>
              <a:rPr kumimoji="1" lang="zh-CN" altLang="en-US" sz="1000" dirty="0" smtClean="0"/>
              <a:t>对象的内容</a:t>
            </a:r>
            <a:endParaRPr kumimoji="1" lang="en-US" altLang="zh-CN" sz="1000" dirty="0" smtClean="0"/>
          </a:p>
        </p:txBody>
      </p:sp>
      <p:sp>
        <p:nvSpPr>
          <p:cNvPr id="110" name="矩形 109"/>
          <p:cNvSpPr/>
          <p:nvPr/>
        </p:nvSpPr>
        <p:spPr>
          <a:xfrm>
            <a:off x="7861006" y="2140631"/>
            <a:ext cx="577768" cy="9831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矩形 110"/>
          <p:cNvSpPr/>
          <p:nvPr/>
        </p:nvSpPr>
        <p:spPr>
          <a:xfrm>
            <a:off x="7860708" y="2329083"/>
            <a:ext cx="577768" cy="9831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矩形 111"/>
          <p:cNvSpPr/>
          <p:nvPr/>
        </p:nvSpPr>
        <p:spPr>
          <a:xfrm>
            <a:off x="7860022" y="2509836"/>
            <a:ext cx="577768" cy="9831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矩形 112"/>
          <p:cNvSpPr/>
          <p:nvPr/>
        </p:nvSpPr>
        <p:spPr>
          <a:xfrm>
            <a:off x="7777345" y="909942"/>
            <a:ext cx="769435" cy="751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114" name="直线箭头连接符 113"/>
          <p:cNvCxnSpPr/>
          <p:nvPr/>
        </p:nvCxnSpPr>
        <p:spPr>
          <a:xfrm>
            <a:off x="8128610" y="909942"/>
            <a:ext cx="0" cy="285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矩形 114"/>
          <p:cNvSpPr/>
          <p:nvPr/>
        </p:nvSpPr>
        <p:spPr>
          <a:xfrm>
            <a:off x="7860669" y="992651"/>
            <a:ext cx="577768" cy="9831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矩形 115"/>
          <p:cNvSpPr/>
          <p:nvPr/>
        </p:nvSpPr>
        <p:spPr>
          <a:xfrm>
            <a:off x="7867539" y="1155667"/>
            <a:ext cx="577768" cy="9831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矩形 116"/>
          <p:cNvSpPr/>
          <p:nvPr/>
        </p:nvSpPr>
        <p:spPr>
          <a:xfrm>
            <a:off x="7867241" y="1344119"/>
            <a:ext cx="577768" cy="9831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矩形 117"/>
          <p:cNvSpPr/>
          <p:nvPr/>
        </p:nvSpPr>
        <p:spPr>
          <a:xfrm>
            <a:off x="7866555" y="1524872"/>
            <a:ext cx="577768" cy="9831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矩形 118"/>
          <p:cNvSpPr/>
          <p:nvPr/>
        </p:nvSpPr>
        <p:spPr>
          <a:xfrm>
            <a:off x="6271434" y="1975291"/>
            <a:ext cx="830317" cy="2636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700" dirty="0" smtClean="0">
                <a:solidFill>
                  <a:schemeClr val="tx1"/>
                </a:solidFill>
              </a:rPr>
              <a:t>动态链接</a:t>
            </a:r>
            <a:r>
              <a:rPr lang="en-US" altLang="zh-CN" sz="700" dirty="0" smtClean="0">
                <a:solidFill>
                  <a:schemeClr val="tx1"/>
                </a:solidFill>
              </a:rPr>
              <a:t>:</a:t>
            </a:r>
            <a:r>
              <a:rPr lang="zh-CN" altLang="en-US" sz="700" dirty="0" smtClean="0">
                <a:solidFill>
                  <a:schemeClr val="tx1"/>
                </a:solidFill>
              </a:rPr>
              <a:t>方法区中的动态地址</a:t>
            </a:r>
            <a:endParaRPr lang="zh-CN" altLang="en-US" sz="700" dirty="0">
              <a:solidFill>
                <a:schemeClr val="tx1"/>
              </a:solidFill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6261875" y="2349915"/>
            <a:ext cx="816406" cy="2051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dirty="0" smtClean="0">
                <a:solidFill>
                  <a:schemeClr val="tx1"/>
                </a:solidFill>
              </a:rPr>
              <a:t>返回信息</a:t>
            </a:r>
            <a:endParaRPr lang="zh-CN" altLang="en-US" sz="700" dirty="0">
              <a:solidFill>
                <a:schemeClr val="tx1"/>
              </a:solidFill>
            </a:endParaRPr>
          </a:p>
        </p:txBody>
      </p:sp>
      <p:cxnSp>
        <p:nvCxnSpPr>
          <p:cNvPr id="125" name="直接箭头连接符 57"/>
          <p:cNvCxnSpPr>
            <a:stCxn id="119" idx="3"/>
          </p:cNvCxnSpPr>
          <p:nvPr/>
        </p:nvCxnSpPr>
        <p:spPr>
          <a:xfrm flipV="1">
            <a:off x="7101751" y="1461698"/>
            <a:ext cx="690766" cy="645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57"/>
          <p:cNvCxnSpPr>
            <a:stCxn id="120" idx="3"/>
          </p:cNvCxnSpPr>
          <p:nvPr/>
        </p:nvCxnSpPr>
        <p:spPr>
          <a:xfrm flipV="1">
            <a:off x="7078281" y="1616568"/>
            <a:ext cx="748397" cy="835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文本框 132"/>
          <p:cNvSpPr txBox="1"/>
          <p:nvPr/>
        </p:nvSpPr>
        <p:spPr>
          <a:xfrm>
            <a:off x="8575044" y="2182915"/>
            <a:ext cx="5661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/>
              <a:t>m</a:t>
            </a:r>
            <a:r>
              <a:rPr kumimoji="1" lang="en-US" altLang="zh-CN" sz="1100" smtClean="0"/>
              <a:t>ain()</a:t>
            </a:r>
            <a:endParaRPr kumimoji="1" lang="zh-CN" altLang="en-US" sz="1100" dirty="0"/>
          </a:p>
        </p:txBody>
      </p:sp>
      <p:sp>
        <p:nvSpPr>
          <p:cNvPr id="134" name="文本框 133"/>
          <p:cNvSpPr txBox="1"/>
          <p:nvPr/>
        </p:nvSpPr>
        <p:spPr>
          <a:xfrm>
            <a:off x="8691168" y="1209018"/>
            <a:ext cx="3465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smtClean="0"/>
              <a:t>B()</a:t>
            </a:r>
            <a:endParaRPr kumimoji="1" lang="zh-CN" altLang="en-US" sz="1100" dirty="0"/>
          </a:p>
        </p:txBody>
      </p:sp>
      <p:cxnSp>
        <p:nvCxnSpPr>
          <p:cNvPr id="135" name="直线箭头连接符 134"/>
          <p:cNvCxnSpPr>
            <a:stCxn id="133" idx="0"/>
            <a:endCxn id="134" idx="2"/>
          </p:cNvCxnSpPr>
          <p:nvPr/>
        </p:nvCxnSpPr>
        <p:spPr>
          <a:xfrm flipV="1">
            <a:off x="8858135" y="1470628"/>
            <a:ext cx="6318" cy="712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矩形 137"/>
          <p:cNvSpPr/>
          <p:nvPr/>
        </p:nvSpPr>
        <p:spPr>
          <a:xfrm>
            <a:off x="6331889" y="290269"/>
            <a:ext cx="1141543" cy="8605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900" dirty="0">
                <a:solidFill>
                  <a:schemeClr val="tx1"/>
                </a:solidFill>
              </a:rPr>
              <a:t>栈</a:t>
            </a:r>
            <a:r>
              <a:rPr kumimoji="1" lang="zh-CN" altLang="en-US" sz="900" dirty="0" smtClean="0">
                <a:solidFill>
                  <a:schemeClr val="tx1"/>
                </a:solidFill>
              </a:rPr>
              <a:t>帧：</a:t>
            </a:r>
            <a:endParaRPr kumimoji="1" lang="en-US" altLang="zh-CN" sz="900" dirty="0">
              <a:solidFill>
                <a:schemeClr val="tx1"/>
              </a:solidFill>
            </a:endParaRPr>
          </a:p>
          <a:p>
            <a:r>
              <a:rPr kumimoji="1" lang="zh-CN" altLang="en-US" sz="900" dirty="0" smtClean="0">
                <a:solidFill>
                  <a:schemeClr val="tx1"/>
                </a:solidFill>
              </a:rPr>
              <a:t>局部变量表</a:t>
            </a:r>
            <a:endParaRPr kumimoji="1" lang="en-US" altLang="zh-CN" sz="900" dirty="0" smtClean="0">
              <a:solidFill>
                <a:schemeClr val="tx1"/>
              </a:solidFill>
            </a:endParaRPr>
          </a:p>
          <a:p>
            <a:r>
              <a:rPr kumimoji="1" lang="zh-CN" altLang="en-US" sz="900" dirty="0" smtClean="0">
                <a:solidFill>
                  <a:schemeClr val="tx1"/>
                </a:solidFill>
              </a:rPr>
              <a:t>操作数栈</a:t>
            </a:r>
            <a:endParaRPr kumimoji="1" lang="en-US" altLang="zh-CN" sz="900" dirty="0" smtClean="0">
              <a:solidFill>
                <a:schemeClr val="tx1"/>
              </a:solidFill>
            </a:endParaRPr>
          </a:p>
          <a:p>
            <a:r>
              <a:rPr kumimoji="1" lang="zh-CN" altLang="en-US" sz="900" dirty="0" smtClean="0">
                <a:solidFill>
                  <a:schemeClr val="tx1"/>
                </a:solidFill>
              </a:rPr>
              <a:t>动态链接</a:t>
            </a:r>
            <a:endParaRPr kumimoji="1" lang="en-US" altLang="zh-CN" sz="900" dirty="0" smtClean="0">
              <a:solidFill>
                <a:schemeClr val="tx1"/>
              </a:solidFill>
            </a:endParaRPr>
          </a:p>
          <a:p>
            <a:r>
              <a:rPr kumimoji="1" lang="zh-CN" altLang="en-US" sz="900" dirty="0" smtClean="0">
                <a:solidFill>
                  <a:schemeClr val="tx1"/>
                </a:solidFill>
              </a:rPr>
              <a:t>返回地址</a:t>
            </a:r>
            <a:endParaRPr kumimoji="1" lang="en-US" altLang="zh-CN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01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连接符 4"/>
          <p:cNvCxnSpPr/>
          <p:nvPr/>
        </p:nvCxnSpPr>
        <p:spPr>
          <a:xfrm>
            <a:off x="5486400" y="1140449"/>
            <a:ext cx="11575" cy="34662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2685326" y="2268639"/>
            <a:ext cx="1435261" cy="277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685326" y="3547642"/>
            <a:ext cx="1435261" cy="277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956387" y="3547642"/>
            <a:ext cx="1435261" cy="277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956387" y="2268639"/>
            <a:ext cx="1435261" cy="277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01805" y="323385"/>
            <a:ext cx="44935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分布式事务：本质是保持不同数据库之间的数据一致性</a:t>
            </a:r>
            <a:endParaRPr kumimoji="1" lang="zh-CN" altLang="en-US" sz="1400" dirty="0"/>
          </a:p>
        </p:txBody>
      </p:sp>
      <p:cxnSp>
        <p:nvCxnSpPr>
          <p:cNvPr id="15" name="直线箭头连接符 14"/>
          <p:cNvCxnSpPr>
            <a:endCxn id="7" idx="3"/>
          </p:cNvCxnSpPr>
          <p:nvPr/>
        </p:nvCxnSpPr>
        <p:spPr>
          <a:xfrm flipH="1">
            <a:off x="4120587" y="1493135"/>
            <a:ext cx="1365813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>
            <a:endCxn id="11" idx="1"/>
          </p:cNvCxnSpPr>
          <p:nvPr/>
        </p:nvCxnSpPr>
        <p:spPr>
          <a:xfrm>
            <a:off x="5497975" y="1493135"/>
            <a:ext cx="1458412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/>
          <p:nvPr/>
        </p:nvCxnSpPr>
        <p:spPr>
          <a:xfrm flipH="1">
            <a:off x="4132162" y="2772138"/>
            <a:ext cx="1365813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/>
          <p:cNvCxnSpPr/>
          <p:nvPr/>
        </p:nvCxnSpPr>
        <p:spPr>
          <a:xfrm>
            <a:off x="5497975" y="2772138"/>
            <a:ext cx="1458412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4956801" y="719818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事务协调者</a:t>
            </a:r>
            <a:endParaRPr kumimoji="1" lang="zh-CN" altLang="en-US" sz="1400" dirty="0"/>
          </a:p>
        </p:txBody>
      </p:sp>
      <p:sp>
        <p:nvSpPr>
          <p:cNvPr id="25" name="文本框 24"/>
          <p:cNvSpPr txBox="1"/>
          <p:nvPr/>
        </p:nvSpPr>
        <p:spPr>
          <a:xfrm>
            <a:off x="2861782" y="157311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事务参与者</a:t>
            </a:r>
            <a:endParaRPr kumimoji="1" lang="zh-CN" altLang="en-US" sz="1400" dirty="0"/>
          </a:p>
        </p:txBody>
      </p:sp>
      <p:sp>
        <p:nvSpPr>
          <p:cNvPr id="26" name="文本框 25"/>
          <p:cNvSpPr txBox="1"/>
          <p:nvPr/>
        </p:nvSpPr>
        <p:spPr>
          <a:xfrm>
            <a:off x="7132843" y="157311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事务参与者</a:t>
            </a:r>
            <a:endParaRPr kumimoji="1" lang="zh-CN" altLang="en-US" sz="1400" dirty="0"/>
          </a:p>
        </p:txBody>
      </p:sp>
      <p:sp>
        <p:nvSpPr>
          <p:cNvPr id="27" name="文本框 26"/>
          <p:cNvSpPr txBox="1"/>
          <p:nvPr/>
        </p:nvSpPr>
        <p:spPr>
          <a:xfrm>
            <a:off x="4273894" y="1642558"/>
            <a:ext cx="787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prepare</a:t>
            </a:r>
            <a:endParaRPr kumimoji="1" lang="zh-CN" altLang="en-US" sz="1400" dirty="0"/>
          </a:p>
        </p:txBody>
      </p:sp>
      <p:sp>
        <p:nvSpPr>
          <p:cNvPr id="28" name="文本框 27"/>
          <p:cNvSpPr txBox="1"/>
          <p:nvPr/>
        </p:nvSpPr>
        <p:spPr>
          <a:xfrm>
            <a:off x="5914664" y="1642557"/>
            <a:ext cx="787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prepare</a:t>
            </a:r>
            <a:endParaRPr kumimoji="1" lang="zh-CN" altLang="en-US" sz="1400" dirty="0"/>
          </a:p>
        </p:txBody>
      </p:sp>
      <p:cxnSp>
        <p:nvCxnSpPr>
          <p:cNvPr id="30" name="直线箭头连接符 29"/>
          <p:cNvCxnSpPr/>
          <p:nvPr/>
        </p:nvCxnSpPr>
        <p:spPr>
          <a:xfrm flipV="1">
            <a:off x="4132162" y="1642557"/>
            <a:ext cx="1354238" cy="903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/>
          <p:cNvCxnSpPr/>
          <p:nvPr/>
        </p:nvCxnSpPr>
        <p:spPr>
          <a:xfrm flipV="1">
            <a:off x="4157949" y="2911034"/>
            <a:ext cx="1354238" cy="903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/>
          <p:cNvCxnSpPr/>
          <p:nvPr/>
        </p:nvCxnSpPr>
        <p:spPr>
          <a:xfrm flipH="1" flipV="1">
            <a:off x="5512187" y="1642557"/>
            <a:ext cx="1455775" cy="903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/>
          <p:cNvCxnSpPr/>
          <p:nvPr/>
        </p:nvCxnSpPr>
        <p:spPr>
          <a:xfrm flipH="1" flipV="1">
            <a:off x="5480355" y="2921560"/>
            <a:ext cx="1455775" cy="903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4273894" y="2902877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commit</a:t>
            </a:r>
            <a:endParaRPr kumimoji="1" lang="zh-CN" altLang="en-US" sz="1400" dirty="0"/>
          </a:p>
        </p:txBody>
      </p:sp>
      <p:sp>
        <p:nvSpPr>
          <p:cNvPr id="38" name="文本框 37"/>
          <p:cNvSpPr txBox="1"/>
          <p:nvPr/>
        </p:nvSpPr>
        <p:spPr>
          <a:xfrm>
            <a:off x="5989997" y="2916821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commit</a:t>
            </a:r>
            <a:endParaRPr kumimoji="1" lang="zh-CN" altLang="en-US" sz="1400" dirty="0"/>
          </a:p>
        </p:txBody>
      </p:sp>
      <p:sp>
        <p:nvSpPr>
          <p:cNvPr id="39" name="文本框 38"/>
          <p:cNvSpPr txBox="1"/>
          <p:nvPr/>
        </p:nvSpPr>
        <p:spPr>
          <a:xfrm>
            <a:off x="4445967" y="2142365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ready</a:t>
            </a:r>
            <a:endParaRPr kumimoji="1" lang="zh-CN" altLang="en-US" sz="1400" dirty="0"/>
          </a:p>
        </p:txBody>
      </p:sp>
      <p:sp>
        <p:nvSpPr>
          <p:cNvPr id="40" name="文本框 39"/>
          <p:cNvSpPr txBox="1"/>
          <p:nvPr/>
        </p:nvSpPr>
        <p:spPr>
          <a:xfrm>
            <a:off x="5768189" y="2142115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ready</a:t>
            </a:r>
            <a:endParaRPr kumimoji="1" lang="zh-CN" altLang="en-US" sz="1400" dirty="0"/>
          </a:p>
        </p:txBody>
      </p:sp>
      <p:sp>
        <p:nvSpPr>
          <p:cNvPr id="41" name="文本框 40"/>
          <p:cNvSpPr txBox="1"/>
          <p:nvPr/>
        </p:nvSpPr>
        <p:spPr>
          <a:xfrm>
            <a:off x="4525227" y="3428135"/>
            <a:ext cx="963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err="1" smtClean="0"/>
              <a:t>commited</a:t>
            </a:r>
            <a:endParaRPr kumimoji="1" lang="zh-CN" altLang="en-US" sz="1400" dirty="0"/>
          </a:p>
        </p:txBody>
      </p:sp>
      <p:sp>
        <p:nvSpPr>
          <p:cNvPr id="42" name="文本框 41"/>
          <p:cNvSpPr txBox="1"/>
          <p:nvPr/>
        </p:nvSpPr>
        <p:spPr>
          <a:xfrm>
            <a:off x="5679900" y="3428134"/>
            <a:ext cx="963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err="1" smtClean="0"/>
              <a:t>commited</a:t>
            </a:r>
            <a:endParaRPr kumimoji="1" lang="zh-CN" altLang="en-US" sz="1400" dirty="0"/>
          </a:p>
        </p:txBody>
      </p:sp>
      <p:sp>
        <p:nvSpPr>
          <p:cNvPr id="43" name="文本框 42"/>
          <p:cNvSpPr txBox="1"/>
          <p:nvPr/>
        </p:nvSpPr>
        <p:spPr>
          <a:xfrm>
            <a:off x="933452" y="4757199"/>
            <a:ext cx="91919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b="1" dirty="0" smtClean="0"/>
              <a:t>1</a:t>
            </a:r>
            <a:r>
              <a:rPr kumimoji="1" lang="en-US" altLang="zh-CN" sz="1400" b="1" dirty="0"/>
              <a:t>.</a:t>
            </a:r>
            <a:r>
              <a:rPr kumimoji="1" lang="zh-CN" altLang="en-US" sz="1400" b="1" dirty="0" smtClean="0"/>
              <a:t>准备阶段：</a:t>
            </a:r>
            <a:endParaRPr kumimoji="1" lang="en-US" altLang="zh-CN" sz="1400" b="1" dirty="0" smtClean="0"/>
          </a:p>
          <a:p>
            <a:r>
              <a:rPr kumimoji="1" lang="zh-CN" altLang="en-US" sz="1400" dirty="0"/>
              <a:t> </a:t>
            </a:r>
            <a:r>
              <a:rPr kumimoji="1" lang="zh-CN" altLang="en-US" sz="1400" dirty="0" smtClean="0"/>
              <a:t>   事务协调者给每个事务参与者发送准备消息，每个参与者要么直接返回失败，要么在本地执行事务，但不提交</a:t>
            </a:r>
            <a:endParaRPr kumimoji="1" lang="zh-CN" altLang="en-US" sz="1400" dirty="0"/>
          </a:p>
        </p:txBody>
      </p:sp>
      <p:sp>
        <p:nvSpPr>
          <p:cNvPr id="45" name="文本框 44"/>
          <p:cNvSpPr txBox="1"/>
          <p:nvPr/>
        </p:nvSpPr>
        <p:spPr>
          <a:xfrm>
            <a:off x="933452" y="5483704"/>
            <a:ext cx="1007840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b="1" dirty="0" smtClean="0"/>
              <a:t>2.</a:t>
            </a:r>
            <a:r>
              <a:rPr kumimoji="1" lang="zh-CN" altLang="en-US" sz="1400" b="1" dirty="0" smtClean="0"/>
              <a:t>提交阶段：</a:t>
            </a:r>
            <a:endParaRPr kumimoji="1" lang="en-US" altLang="zh-CN" sz="1400" b="1" dirty="0" smtClean="0"/>
          </a:p>
          <a:p>
            <a:r>
              <a:rPr kumimoji="1" lang="zh-CN" altLang="en-US" sz="1400" dirty="0"/>
              <a:t> </a:t>
            </a:r>
            <a:r>
              <a:rPr kumimoji="1" lang="zh-CN" altLang="en-US" sz="1400" dirty="0" smtClean="0"/>
              <a:t>   如果协调者收到了参与者的超时或失败消息时，直接给每个参与者发送回滚命令，否则发送提交命令，参与者根据命令进行</a:t>
            </a:r>
            <a:endParaRPr kumimoji="1" lang="en-US" altLang="zh-CN" sz="1400" dirty="0" smtClean="0"/>
          </a:p>
          <a:p>
            <a:r>
              <a:rPr kumimoji="1" lang="zh-CN" altLang="en-US" sz="1400" dirty="0" smtClean="0"/>
              <a:t>回滚或者提交</a:t>
            </a:r>
            <a:endParaRPr kumimoji="1" lang="en-US" altLang="zh-CN" sz="1400" dirty="0" smtClean="0"/>
          </a:p>
        </p:txBody>
      </p:sp>
      <p:sp>
        <p:nvSpPr>
          <p:cNvPr id="46" name="文本框 45"/>
          <p:cNvSpPr txBox="1"/>
          <p:nvPr/>
        </p:nvSpPr>
        <p:spPr>
          <a:xfrm>
            <a:off x="482993" y="4260423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b="1" dirty="0" smtClean="0"/>
              <a:t>两阶段事务：</a:t>
            </a:r>
            <a:endParaRPr kumimoji="1" lang="zh-CN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912657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802565" y="1436723"/>
            <a:ext cx="2754353" cy="30014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" name="直线连接符 5"/>
          <p:cNvCxnSpPr/>
          <p:nvPr/>
        </p:nvCxnSpPr>
        <p:spPr>
          <a:xfrm>
            <a:off x="3802566" y="2384576"/>
            <a:ext cx="2754353" cy="5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528597" y="1129835"/>
            <a:ext cx="12043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100" smtClean="0"/>
              <a:t>Object</a:t>
            </a:r>
            <a:r>
              <a:rPr kumimoji="1" lang="zh-CN" altLang="en-US" sz="1100" dirty="0" smtClean="0"/>
              <a:t> </a:t>
            </a:r>
            <a:r>
              <a:rPr kumimoji="1" lang="en-US" altLang="zh-CN" sz="1100" dirty="0" smtClean="0"/>
              <a:t>Header</a:t>
            </a:r>
            <a:endParaRPr kumimoji="1" lang="zh-CN" altLang="en-US" sz="1100" dirty="0"/>
          </a:p>
        </p:txBody>
      </p:sp>
      <p:sp>
        <p:nvSpPr>
          <p:cNvPr id="8" name="文本框 7"/>
          <p:cNvSpPr txBox="1"/>
          <p:nvPr/>
        </p:nvSpPr>
        <p:spPr>
          <a:xfrm>
            <a:off x="577377" y="367990"/>
            <a:ext cx="1545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err="1" smtClean="0"/>
              <a:t>HotSpot</a:t>
            </a:r>
            <a:r>
              <a:rPr kumimoji="1" lang="zh-CN" altLang="en-US" sz="1200" smtClean="0"/>
              <a:t> 对象布局：</a:t>
            </a:r>
            <a:endParaRPr kumimoji="1" lang="zh-CN" altLang="en-US" sz="1200"/>
          </a:p>
        </p:txBody>
      </p:sp>
      <p:sp>
        <p:nvSpPr>
          <p:cNvPr id="10" name="文本框 9"/>
          <p:cNvSpPr txBox="1"/>
          <p:nvPr/>
        </p:nvSpPr>
        <p:spPr>
          <a:xfrm>
            <a:off x="4617807" y="2742246"/>
            <a:ext cx="11151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100" smtClean="0"/>
              <a:t>Instance</a:t>
            </a:r>
            <a:r>
              <a:rPr kumimoji="1" lang="zh-CN" altLang="en-US" sz="1100" smtClean="0"/>
              <a:t> </a:t>
            </a:r>
            <a:r>
              <a:rPr kumimoji="1" lang="en-US" altLang="zh-CN" sz="1100" smtClean="0"/>
              <a:t>Data</a:t>
            </a:r>
            <a:endParaRPr kumimoji="1" lang="zh-CN" altLang="en-US" sz="1100"/>
          </a:p>
        </p:txBody>
      </p:sp>
      <p:sp>
        <p:nvSpPr>
          <p:cNvPr id="12" name="文本框 11"/>
          <p:cNvSpPr txBox="1"/>
          <p:nvPr/>
        </p:nvSpPr>
        <p:spPr>
          <a:xfrm>
            <a:off x="3029375" y="1784971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对象头</a:t>
            </a:r>
            <a:endParaRPr kumimoji="1" lang="zh-CN" altLang="en-US" sz="1100"/>
          </a:p>
        </p:txBody>
      </p:sp>
      <p:sp>
        <p:nvSpPr>
          <p:cNvPr id="13" name="文本框 12"/>
          <p:cNvSpPr txBox="1"/>
          <p:nvPr/>
        </p:nvSpPr>
        <p:spPr>
          <a:xfrm>
            <a:off x="2938007" y="2739873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实例数据</a:t>
            </a:r>
            <a:endParaRPr kumimoji="1" lang="zh-CN" altLang="en-US" sz="1100"/>
          </a:p>
        </p:txBody>
      </p:sp>
      <p:sp>
        <p:nvSpPr>
          <p:cNvPr id="14" name="文本框 13"/>
          <p:cNvSpPr txBox="1"/>
          <p:nvPr/>
        </p:nvSpPr>
        <p:spPr>
          <a:xfrm>
            <a:off x="2938007" y="3862332"/>
            <a:ext cx="78739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对齐填充 </a:t>
            </a:r>
            <a:endParaRPr kumimoji="1" lang="en-US" altLang="zh-CN" sz="1100" smtClean="0"/>
          </a:p>
          <a:p>
            <a:r>
              <a:rPr kumimoji="1" lang="zh-CN" altLang="en-US" sz="1100"/>
              <a:t> </a:t>
            </a:r>
            <a:r>
              <a:rPr kumimoji="1" lang="zh-CN" altLang="en-US" sz="1100" smtClean="0"/>
              <a:t> </a:t>
            </a:r>
            <a:r>
              <a:rPr kumimoji="1" lang="en-US" altLang="zh-CN" sz="1100" smtClean="0"/>
              <a:t>Padding</a:t>
            </a:r>
            <a:endParaRPr kumimoji="1" lang="zh-CN" altLang="en-US" sz="1100"/>
          </a:p>
        </p:txBody>
      </p:sp>
      <p:sp>
        <p:nvSpPr>
          <p:cNvPr id="3" name="文本框 2"/>
          <p:cNvSpPr txBox="1"/>
          <p:nvPr/>
        </p:nvSpPr>
        <p:spPr>
          <a:xfrm>
            <a:off x="7390993" y="1298786"/>
            <a:ext cx="40366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lphaUcPeriod"/>
            </a:pPr>
            <a:r>
              <a:rPr kumimoji="1" lang="en-US" altLang="zh-CN" sz="1000" dirty="0" smtClean="0"/>
              <a:t>Mark</a:t>
            </a:r>
            <a:r>
              <a:rPr kumimoji="1" lang="zh-CN" altLang="en-US" sz="1000" dirty="0" smtClean="0"/>
              <a:t> </a:t>
            </a:r>
            <a:r>
              <a:rPr kumimoji="1" lang="en-US" altLang="zh-CN" sz="1000" dirty="0" smtClean="0"/>
              <a:t>word</a:t>
            </a:r>
            <a:r>
              <a:rPr kumimoji="1" lang="zh-CN" altLang="en-US" sz="1000" dirty="0" smtClean="0"/>
              <a:t>：</a:t>
            </a:r>
            <a:r>
              <a:rPr kumimoji="1" lang="en-US" altLang="zh-CN" sz="1000" dirty="0" err="1" smtClean="0"/>
              <a:t>hashCode</a:t>
            </a:r>
            <a:r>
              <a:rPr kumimoji="1" lang="en-US" altLang="zh-CN" sz="1000" dirty="0" smtClean="0"/>
              <a:t> </a:t>
            </a:r>
            <a:r>
              <a:rPr kumimoji="1" lang="zh-CN" altLang="en-US" sz="1000" dirty="0" smtClean="0"/>
              <a:t>、</a:t>
            </a:r>
            <a:r>
              <a:rPr kumimoji="1" lang="en-US" altLang="zh-CN" sz="1000" dirty="0" smtClean="0"/>
              <a:t>GC</a:t>
            </a:r>
            <a:r>
              <a:rPr kumimoji="1" lang="zh-CN" altLang="en-US" sz="1000" dirty="0"/>
              <a:t>分代年龄</a:t>
            </a:r>
            <a:r>
              <a:rPr kumimoji="1" lang="zh-CN" altLang="en-US" sz="1000" dirty="0" smtClean="0"/>
              <a:t>、是否偏向锁、锁标志位、</a:t>
            </a:r>
            <a:endParaRPr kumimoji="1" lang="en-US" altLang="zh-CN" sz="1000" dirty="0" smtClean="0"/>
          </a:p>
          <a:p>
            <a:r>
              <a:rPr kumimoji="1" lang="zh-CN" altLang="en-US" sz="1000" dirty="0" smtClean="0"/>
              <a:t>偏向线程</a:t>
            </a:r>
            <a:r>
              <a:rPr kumimoji="1" lang="en-US" altLang="zh-CN" sz="1000" dirty="0" smtClean="0"/>
              <a:t>Id</a:t>
            </a:r>
          </a:p>
          <a:p>
            <a:endParaRPr kumimoji="1" lang="en-US" altLang="zh-CN" sz="1000" dirty="0"/>
          </a:p>
          <a:p>
            <a:r>
              <a:rPr kumimoji="1" lang="en-US" altLang="zh-CN" sz="1000" dirty="0"/>
              <a:t>B.</a:t>
            </a:r>
            <a:r>
              <a:rPr kumimoji="1" lang="zh-CN" altLang="en-US" sz="1000" dirty="0"/>
              <a:t> 类型指针，即指向它的类元数据，判断出是哪个类的实例 </a:t>
            </a:r>
            <a:endParaRPr kumimoji="1" lang="en-US" altLang="zh-CN" sz="1000" dirty="0" smtClean="0"/>
          </a:p>
        </p:txBody>
      </p:sp>
      <p:sp>
        <p:nvSpPr>
          <p:cNvPr id="20" name="矩形 19"/>
          <p:cNvSpPr/>
          <p:nvPr/>
        </p:nvSpPr>
        <p:spPr>
          <a:xfrm>
            <a:off x="3969835" y="2542477"/>
            <a:ext cx="2411070" cy="17507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7415556" y="2801428"/>
            <a:ext cx="4148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000" smtClean="0"/>
              <a:t>存储对象的有效信息，也是在</a:t>
            </a:r>
            <a:r>
              <a:rPr kumimoji="1" lang="en-US" altLang="zh-CN" sz="1000" smtClean="0"/>
              <a:t>code</a:t>
            </a:r>
            <a:r>
              <a:rPr kumimoji="1" lang="zh-CN" altLang="en-US" sz="1000" smtClean="0"/>
              <a:t>中定义的各种类型的字段内容。无论是从父类中继承的，还是在子类中定义的，都记录下来</a:t>
            </a:r>
            <a:endParaRPr kumimoji="1" lang="zh-CN" altLang="en-US" sz="1000"/>
          </a:p>
        </p:txBody>
      </p:sp>
      <p:sp>
        <p:nvSpPr>
          <p:cNvPr id="22" name="文本框 21"/>
          <p:cNvSpPr txBox="1"/>
          <p:nvPr/>
        </p:nvSpPr>
        <p:spPr>
          <a:xfrm>
            <a:off x="7415556" y="3862332"/>
            <a:ext cx="4148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smtClean="0"/>
              <a:t>JVM</a:t>
            </a:r>
            <a:r>
              <a:rPr kumimoji="1" lang="zh-CN" altLang="en-US" sz="1000" smtClean="0"/>
              <a:t>要求对象的大小是</a:t>
            </a:r>
            <a:r>
              <a:rPr kumimoji="1" lang="en-US" altLang="zh-CN" sz="1000" smtClean="0"/>
              <a:t>8</a:t>
            </a:r>
            <a:r>
              <a:rPr kumimoji="1" lang="zh-CN" altLang="en-US" sz="1000" smtClean="0"/>
              <a:t>字节的整数倍，对象头是</a:t>
            </a:r>
            <a:r>
              <a:rPr kumimoji="1" lang="en-US" altLang="zh-CN" sz="1000" smtClean="0"/>
              <a:t>8</a:t>
            </a:r>
            <a:r>
              <a:rPr kumimoji="1" lang="zh-CN" altLang="en-US" sz="1000" smtClean="0"/>
              <a:t>字节的整数倍，当数据实例部分没有对齐时，通过对齐填充来补充</a:t>
            </a:r>
            <a:endParaRPr kumimoji="1" lang="zh-CN" altLang="en-US" sz="1000"/>
          </a:p>
        </p:txBody>
      </p:sp>
      <p:cxnSp>
        <p:nvCxnSpPr>
          <p:cNvPr id="9" name="直线箭头连接符 8"/>
          <p:cNvCxnSpPr/>
          <p:nvPr/>
        </p:nvCxnSpPr>
        <p:spPr>
          <a:xfrm flipV="1">
            <a:off x="6722249" y="1572321"/>
            <a:ext cx="548346" cy="365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/>
          <p:nvPr/>
        </p:nvCxnSpPr>
        <p:spPr>
          <a:xfrm>
            <a:off x="6722249" y="1937423"/>
            <a:ext cx="605307" cy="11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/>
          <p:nvPr/>
        </p:nvCxnSpPr>
        <p:spPr>
          <a:xfrm>
            <a:off x="5876693" y="2937453"/>
            <a:ext cx="1393902" cy="64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26"/>
          <p:cNvCxnSpPr/>
          <p:nvPr/>
        </p:nvCxnSpPr>
        <p:spPr>
          <a:xfrm flipV="1">
            <a:off x="6467707" y="4036741"/>
            <a:ext cx="859849" cy="44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AutoShape 2" descr="/private/var/folders/f7/mqlcgb3579x4xdbv43452kzh0000gn/T/WizNote/0e4811c7-2d0c-469a-a2cf-7939ac79c939/index_files/45438408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577377" y="1265670"/>
            <a:ext cx="2239716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 smtClean="0"/>
              <a:t>不压缩：</a:t>
            </a:r>
            <a:r>
              <a:rPr kumimoji="1" lang="en-US" altLang="zh-CN" sz="1100" dirty="0" smtClean="0"/>
              <a:t>not</a:t>
            </a:r>
            <a:r>
              <a:rPr kumimoji="1" lang="zh-CN" altLang="en-US" sz="1100" dirty="0" smtClean="0"/>
              <a:t> </a:t>
            </a:r>
            <a:r>
              <a:rPr kumimoji="1" lang="en-US" altLang="zh-CN" sz="1100" dirty="0" err="1" smtClean="0"/>
              <a:t>compracess</a:t>
            </a:r>
            <a:endParaRPr kumimoji="1" lang="en-US" altLang="zh-CN" sz="1100" dirty="0" smtClean="0"/>
          </a:p>
          <a:p>
            <a:r>
              <a:rPr kumimoji="1" lang="zh-CN" altLang="en-US" sz="1100" dirty="0" smtClean="0"/>
              <a:t>普通对象</a:t>
            </a:r>
            <a:r>
              <a:rPr kumimoji="1" lang="en-US" altLang="zh-CN" sz="1100" dirty="0" smtClean="0"/>
              <a:t>16</a:t>
            </a:r>
            <a:r>
              <a:rPr kumimoji="1" lang="zh-CN" altLang="en-US" sz="1100" dirty="0" smtClean="0"/>
              <a:t>个字节，数组</a:t>
            </a:r>
            <a:r>
              <a:rPr kumimoji="1" lang="en-US" altLang="zh-CN" sz="1100" dirty="0" smtClean="0"/>
              <a:t>3</a:t>
            </a:r>
            <a:r>
              <a:rPr kumimoji="1" lang="zh-CN" altLang="en-US" sz="1100" dirty="0" smtClean="0"/>
              <a:t>个字节</a:t>
            </a:r>
            <a:endParaRPr kumimoji="1" lang="en-US" altLang="zh-CN" sz="1100" dirty="0" smtClean="0"/>
          </a:p>
          <a:p>
            <a:endParaRPr kumimoji="1" lang="en-US" altLang="zh-CN" sz="1100" dirty="0"/>
          </a:p>
          <a:p>
            <a:r>
              <a:rPr kumimoji="1" lang="zh-CN" altLang="en-US" sz="1100" dirty="0" smtClean="0"/>
              <a:t>压缩：</a:t>
            </a:r>
            <a:r>
              <a:rPr kumimoji="1" lang="en-US" altLang="zh-CN" sz="1100" dirty="0" err="1"/>
              <a:t>compracess</a:t>
            </a:r>
            <a:endParaRPr kumimoji="1" lang="en-US" altLang="zh-CN" sz="1100" dirty="0"/>
          </a:p>
          <a:p>
            <a:endParaRPr kumimoji="1" lang="en-US" altLang="zh-CN" sz="1100" dirty="0" smtClean="0"/>
          </a:p>
          <a:p>
            <a:endParaRPr kumimoji="1" lang="en-US" altLang="zh-CN" sz="1100" dirty="0"/>
          </a:p>
          <a:p>
            <a:endParaRPr kumimoji="1" lang="zh-CN" altLang="en-US" sz="1100" dirty="0"/>
          </a:p>
        </p:txBody>
      </p:sp>
      <p:sp>
        <p:nvSpPr>
          <p:cNvPr id="18" name="矩形 17"/>
          <p:cNvSpPr/>
          <p:nvPr/>
        </p:nvSpPr>
        <p:spPr>
          <a:xfrm>
            <a:off x="4064618" y="1527280"/>
            <a:ext cx="2221500" cy="3434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Mark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word(8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个字节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)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064618" y="2001534"/>
            <a:ext cx="2221500" cy="3434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类型指针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(4+4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字节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)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1459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817650" y="2433494"/>
            <a:ext cx="1293542" cy="557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err="1" smtClean="0">
                <a:solidFill>
                  <a:schemeClr val="tx1"/>
                </a:solidFill>
              </a:rPr>
              <a:t>cpu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17650" y="3268646"/>
            <a:ext cx="1293542" cy="557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err="1" smtClean="0">
                <a:solidFill>
                  <a:schemeClr val="tx1"/>
                </a:solidFill>
              </a:rPr>
              <a:t>cpu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17650" y="1620644"/>
            <a:ext cx="1293542" cy="557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err="1" smtClean="0">
                <a:solidFill>
                  <a:schemeClr val="tx1"/>
                </a:solidFill>
              </a:rPr>
              <a:t>cpu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817650" y="4090120"/>
            <a:ext cx="1293542" cy="557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err="1" smtClean="0">
                <a:solidFill>
                  <a:schemeClr val="tx1"/>
                </a:solidFill>
              </a:rPr>
              <a:t>cpu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4025591" y="1650381"/>
            <a:ext cx="1405053" cy="46463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err="1" smtClean="0"/>
              <a:t>cpu</a:t>
            </a:r>
            <a:r>
              <a:rPr kumimoji="1" lang="zh-CN" altLang="en-US" sz="1400" smtClean="0"/>
              <a:t> </a:t>
            </a:r>
            <a:r>
              <a:rPr kumimoji="1" lang="en-US" altLang="zh-CN" sz="1400" smtClean="0"/>
              <a:t>cache</a:t>
            </a:r>
            <a:endParaRPr kumimoji="1" lang="zh-CN" altLang="en-US" sz="1400"/>
          </a:p>
        </p:txBody>
      </p:sp>
      <p:sp>
        <p:nvSpPr>
          <p:cNvPr id="13" name="椭圆 12"/>
          <p:cNvSpPr/>
          <p:nvPr/>
        </p:nvSpPr>
        <p:spPr>
          <a:xfrm>
            <a:off x="4025591" y="2479957"/>
            <a:ext cx="1405053" cy="46463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err="1" smtClean="0"/>
              <a:t>cpu</a:t>
            </a:r>
            <a:r>
              <a:rPr kumimoji="1" lang="zh-CN" altLang="en-US" sz="1400" smtClean="0"/>
              <a:t> </a:t>
            </a:r>
            <a:r>
              <a:rPr kumimoji="1" lang="en-US" altLang="zh-CN" sz="1400" smtClean="0"/>
              <a:t>cache</a:t>
            </a:r>
            <a:endParaRPr kumimoji="1" lang="zh-CN" altLang="en-US" sz="1400"/>
          </a:p>
        </p:txBody>
      </p:sp>
      <p:sp>
        <p:nvSpPr>
          <p:cNvPr id="14" name="椭圆 13"/>
          <p:cNvSpPr/>
          <p:nvPr/>
        </p:nvSpPr>
        <p:spPr>
          <a:xfrm>
            <a:off x="4025591" y="3268646"/>
            <a:ext cx="1405053" cy="46463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err="1" smtClean="0"/>
              <a:t>cpu</a:t>
            </a:r>
            <a:r>
              <a:rPr kumimoji="1" lang="zh-CN" altLang="en-US" sz="1400" smtClean="0"/>
              <a:t> </a:t>
            </a:r>
            <a:r>
              <a:rPr kumimoji="1" lang="en-US" altLang="zh-CN" sz="1400" smtClean="0"/>
              <a:t>cache</a:t>
            </a:r>
            <a:endParaRPr kumimoji="1" lang="zh-CN" altLang="en-US" sz="1400"/>
          </a:p>
        </p:txBody>
      </p:sp>
      <p:sp>
        <p:nvSpPr>
          <p:cNvPr id="15" name="椭圆 14"/>
          <p:cNvSpPr/>
          <p:nvPr/>
        </p:nvSpPr>
        <p:spPr>
          <a:xfrm>
            <a:off x="4025591" y="4159704"/>
            <a:ext cx="1405053" cy="46463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err="1" smtClean="0"/>
              <a:t>cpu</a:t>
            </a:r>
            <a:r>
              <a:rPr kumimoji="1" lang="zh-CN" altLang="en-US" sz="1400" smtClean="0"/>
              <a:t> </a:t>
            </a:r>
            <a:r>
              <a:rPr kumimoji="1" lang="en-US" altLang="zh-CN" sz="1400" smtClean="0"/>
              <a:t>cache</a:t>
            </a:r>
            <a:endParaRPr kumimoji="1" lang="zh-CN" altLang="en-US" sz="1400"/>
          </a:p>
        </p:txBody>
      </p:sp>
      <p:sp>
        <p:nvSpPr>
          <p:cNvPr id="17" name="矩形 16"/>
          <p:cNvSpPr/>
          <p:nvPr/>
        </p:nvSpPr>
        <p:spPr>
          <a:xfrm>
            <a:off x="6891454" y="1315844"/>
            <a:ext cx="825190" cy="3635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缓存一致性协议</a:t>
            </a:r>
            <a:endParaRPr kumimoji="1" lang="en-US" altLang="zh-CN" smtClean="0"/>
          </a:p>
        </p:txBody>
      </p:sp>
      <p:cxnSp>
        <p:nvCxnSpPr>
          <p:cNvPr id="19" name="直线箭头连接符 18"/>
          <p:cNvCxnSpPr>
            <a:stCxn id="7" idx="3"/>
          </p:cNvCxnSpPr>
          <p:nvPr/>
        </p:nvCxnSpPr>
        <p:spPr>
          <a:xfrm flipV="1">
            <a:off x="3111192" y="1899424"/>
            <a:ext cx="914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/>
          <p:nvPr/>
        </p:nvCxnSpPr>
        <p:spPr>
          <a:xfrm flipV="1">
            <a:off x="3111192" y="2712273"/>
            <a:ext cx="914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/>
          <p:nvPr/>
        </p:nvCxnSpPr>
        <p:spPr>
          <a:xfrm flipV="1">
            <a:off x="3155798" y="3544862"/>
            <a:ext cx="914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/>
          <p:cNvCxnSpPr/>
          <p:nvPr/>
        </p:nvCxnSpPr>
        <p:spPr>
          <a:xfrm flipV="1">
            <a:off x="3155798" y="4403506"/>
            <a:ext cx="914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/>
          <p:nvPr/>
        </p:nvCxnSpPr>
        <p:spPr>
          <a:xfrm flipH="1" flipV="1">
            <a:off x="5430644" y="1996068"/>
            <a:ext cx="1460810" cy="948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>
            <a:stCxn id="17" idx="1"/>
            <a:endCxn id="13" idx="6"/>
          </p:cNvCxnSpPr>
          <p:nvPr/>
        </p:nvCxnSpPr>
        <p:spPr>
          <a:xfrm flipH="1" flipV="1">
            <a:off x="5430644" y="2712274"/>
            <a:ext cx="1460810" cy="421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/>
          <p:cNvCxnSpPr/>
          <p:nvPr/>
        </p:nvCxnSpPr>
        <p:spPr>
          <a:xfrm flipH="1">
            <a:off x="5430644" y="3268646"/>
            <a:ext cx="1460810" cy="232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/>
          <p:cNvCxnSpPr>
            <a:endCxn id="15" idx="6"/>
          </p:cNvCxnSpPr>
          <p:nvPr/>
        </p:nvCxnSpPr>
        <p:spPr>
          <a:xfrm flipH="1">
            <a:off x="5430644" y="3365810"/>
            <a:ext cx="1460810" cy="1026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2027442" y="802888"/>
            <a:ext cx="873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多核</a:t>
            </a:r>
            <a:r>
              <a:rPr kumimoji="1" lang="en-US" altLang="zh-CN" sz="1400" smtClean="0"/>
              <a:t>CPU</a:t>
            </a:r>
            <a:endParaRPr kumimoji="1" lang="zh-CN" altLang="en-US" sz="1400"/>
          </a:p>
        </p:txBody>
      </p:sp>
      <p:sp>
        <p:nvSpPr>
          <p:cNvPr id="34" name="文本框 33"/>
          <p:cNvSpPr txBox="1"/>
          <p:nvPr/>
        </p:nvSpPr>
        <p:spPr>
          <a:xfrm>
            <a:off x="4194942" y="78058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工作内存</a:t>
            </a:r>
            <a:endParaRPr kumimoji="1" lang="zh-CN" altLang="en-US" sz="1400"/>
          </a:p>
        </p:txBody>
      </p:sp>
      <p:sp>
        <p:nvSpPr>
          <p:cNvPr id="35" name="文本框 34"/>
          <p:cNvSpPr txBox="1"/>
          <p:nvPr/>
        </p:nvSpPr>
        <p:spPr>
          <a:xfrm>
            <a:off x="6583339" y="769806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缓存一致性协议</a:t>
            </a:r>
            <a:endParaRPr kumimoji="1" lang="zh-CN" altLang="en-US" sz="1400" dirty="0"/>
          </a:p>
        </p:txBody>
      </p:sp>
      <p:sp>
        <p:nvSpPr>
          <p:cNvPr id="29" name="矩形 28"/>
          <p:cNvSpPr/>
          <p:nvPr/>
        </p:nvSpPr>
        <p:spPr>
          <a:xfrm>
            <a:off x="8560418" y="1312128"/>
            <a:ext cx="825190" cy="3635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运行内存</a:t>
            </a:r>
            <a:endParaRPr kumimoji="1"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8629405" y="76980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主内存</a:t>
            </a:r>
            <a:endParaRPr kumimoji="1" lang="zh-CN" altLang="en-US" sz="1400"/>
          </a:p>
        </p:txBody>
      </p:sp>
      <p:cxnSp>
        <p:nvCxnSpPr>
          <p:cNvPr id="25" name="直线箭头连接符 24"/>
          <p:cNvCxnSpPr>
            <a:stCxn id="29" idx="1"/>
            <a:endCxn id="17" idx="3"/>
          </p:cNvCxnSpPr>
          <p:nvPr/>
        </p:nvCxnSpPr>
        <p:spPr>
          <a:xfrm flipH="1">
            <a:off x="7716644" y="3129777"/>
            <a:ext cx="843774" cy="3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446049" y="323386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err="1" smtClean="0"/>
              <a:t>cpu</a:t>
            </a:r>
            <a:r>
              <a:rPr kumimoji="1" lang="zh-CN" altLang="en-US" sz="1400" smtClean="0"/>
              <a:t>、主存关系</a:t>
            </a:r>
            <a:endParaRPr kumimoji="1" lang="zh-CN" altLang="en-US" sz="1400"/>
          </a:p>
        </p:txBody>
      </p:sp>
      <p:sp>
        <p:nvSpPr>
          <p:cNvPr id="27" name="文本框 26"/>
          <p:cNvSpPr txBox="1"/>
          <p:nvPr/>
        </p:nvSpPr>
        <p:spPr>
          <a:xfrm>
            <a:off x="7032179" y="518940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总线</a:t>
            </a:r>
            <a:endParaRPr kumimoji="1"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626461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817650" y="2433494"/>
            <a:ext cx="1293542" cy="557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>
                <a:solidFill>
                  <a:schemeClr val="tx1"/>
                </a:solidFill>
              </a:rPr>
              <a:t>Java</a:t>
            </a:r>
            <a:r>
              <a:rPr kumimoji="1" lang="zh-CN" altLang="en-US" sz="1400" smtClean="0">
                <a:solidFill>
                  <a:schemeClr val="tx1"/>
                </a:solidFill>
              </a:rPr>
              <a:t>线程</a:t>
            </a:r>
            <a:endParaRPr kumimoji="1" lang="zh-CN" altLang="en-US" sz="140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17650" y="3268646"/>
            <a:ext cx="1293542" cy="557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>
                <a:solidFill>
                  <a:schemeClr val="tx1"/>
                </a:solidFill>
              </a:rPr>
              <a:t>Java</a:t>
            </a:r>
            <a:r>
              <a:rPr kumimoji="1" lang="zh-CN" altLang="en-US" sz="1400" smtClean="0">
                <a:solidFill>
                  <a:schemeClr val="tx1"/>
                </a:solidFill>
              </a:rPr>
              <a:t>线程</a:t>
            </a:r>
            <a:endParaRPr kumimoji="1" lang="zh-CN" altLang="en-US" sz="140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17650" y="1620644"/>
            <a:ext cx="1293542" cy="557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smtClean="0">
                <a:solidFill>
                  <a:schemeClr val="tx1"/>
                </a:solidFill>
              </a:rPr>
              <a:t>Java</a:t>
            </a:r>
            <a:r>
              <a:rPr kumimoji="1" lang="zh-CN" altLang="en-US" sz="1400" smtClean="0">
                <a:solidFill>
                  <a:schemeClr val="tx1"/>
                </a:solidFill>
              </a:rPr>
              <a:t>线程</a:t>
            </a:r>
            <a:endParaRPr kumimoji="1" lang="zh-CN" altLang="en-US" sz="140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17650" y="4090120"/>
            <a:ext cx="1293542" cy="557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>
                <a:solidFill>
                  <a:schemeClr val="tx1"/>
                </a:solidFill>
              </a:rPr>
              <a:t>Java</a:t>
            </a:r>
            <a:r>
              <a:rPr kumimoji="1" lang="zh-CN" altLang="en-US" sz="1400" smtClean="0">
                <a:solidFill>
                  <a:schemeClr val="tx1"/>
                </a:solidFill>
              </a:rPr>
              <a:t>线程</a:t>
            </a:r>
            <a:endParaRPr kumimoji="1" lang="zh-CN" altLang="en-US" sz="1400">
              <a:solidFill>
                <a:schemeClr val="tx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4025591" y="1650381"/>
            <a:ext cx="1405053" cy="46463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smtClean="0"/>
              <a:t>工作内存</a:t>
            </a:r>
            <a:endParaRPr kumimoji="1" lang="zh-CN" altLang="en-US" sz="1400"/>
          </a:p>
        </p:txBody>
      </p:sp>
      <p:sp>
        <p:nvSpPr>
          <p:cNvPr id="9" name="椭圆 8"/>
          <p:cNvSpPr/>
          <p:nvPr/>
        </p:nvSpPr>
        <p:spPr>
          <a:xfrm>
            <a:off x="4025591" y="2479957"/>
            <a:ext cx="1405053" cy="46463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/>
              <a:t>工作内存</a:t>
            </a:r>
          </a:p>
        </p:txBody>
      </p:sp>
      <p:sp>
        <p:nvSpPr>
          <p:cNvPr id="10" name="椭圆 9"/>
          <p:cNvSpPr/>
          <p:nvPr/>
        </p:nvSpPr>
        <p:spPr>
          <a:xfrm>
            <a:off x="4025591" y="3268646"/>
            <a:ext cx="1405053" cy="46463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/>
              <a:t>工作内存</a:t>
            </a:r>
          </a:p>
        </p:txBody>
      </p:sp>
      <p:sp>
        <p:nvSpPr>
          <p:cNvPr id="11" name="椭圆 10"/>
          <p:cNvSpPr/>
          <p:nvPr/>
        </p:nvSpPr>
        <p:spPr>
          <a:xfrm>
            <a:off x="4025591" y="4159704"/>
            <a:ext cx="1405053" cy="46463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/>
              <a:t>工作内存</a:t>
            </a:r>
          </a:p>
        </p:txBody>
      </p:sp>
      <p:sp>
        <p:nvSpPr>
          <p:cNvPr id="12" name="矩形 11"/>
          <p:cNvSpPr/>
          <p:nvPr/>
        </p:nvSpPr>
        <p:spPr>
          <a:xfrm>
            <a:off x="6891454" y="1315844"/>
            <a:ext cx="825190" cy="3635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store</a:t>
            </a:r>
            <a:r>
              <a:rPr kumimoji="1" lang="zh-CN" altLang="en-US" smtClean="0"/>
              <a:t>和</a:t>
            </a:r>
            <a:r>
              <a:rPr kumimoji="1" lang="en-US" altLang="zh-CN" smtClean="0"/>
              <a:t>load</a:t>
            </a:r>
            <a:r>
              <a:rPr kumimoji="1" lang="zh-CN" altLang="en-US" smtClean="0"/>
              <a:t>操作</a:t>
            </a:r>
            <a:endParaRPr kumimoji="1" lang="en-US" altLang="zh-CN" smtClean="0"/>
          </a:p>
        </p:txBody>
      </p:sp>
      <p:cxnSp>
        <p:nvCxnSpPr>
          <p:cNvPr id="13" name="直线箭头连接符 12"/>
          <p:cNvCxnSpPr>
            <a:stCxn id="9" idx="3"/>
          </p:cNvCxnSpPr>
          <p:nvPr/>
        </p:nvCxnSpPr>
        <p:spPr>
          <a:xfrm flipV="1">
            <a:off x="3111192" y="1899424"/>
            <a:ext cx="914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/>
          <p:nvPr/>
        </p:nvCxnSpPr>
        <p:spPr>
          <a:xfrm flipV="1">
            <a:off x="3111192" y="2712273"/>
            <a:ext cx="914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/>
          <p:nvPr/>
        </p:nvCxnSpPr>
        <p:spPr>
          <a:xfrm flipV="1">
            <a:off x="3155798" y="3544862"/>
            <a:ext cx="914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/>
          <p:cNvCxnSpPr/>
          <p:nvPr/>
        </p:nvCxnSpPr>
        <p:spPr>
          <a:xfrm flipV="1">
            <a:off x="3155798" y="4403506"/>
            <a:ext cx="914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/>
          <p:nvPr/>
        </p:nvCxnSpPr>
        <p:spPr>
          <a:xfrm flipH="1" flipV="1">
            <a:off x="5430644" y="1996068"/>
            <a:ext cx="1460810" cy="948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>
            <a:stCxn id="19" idx="1"/>
            <a:endCxn id="15" idx="6"/>
          </p:cNvCxnSpPr>
          <p:nvPr/>
        </p:nvCxnSpPr>
        <p:spPr>
          <a:xfrm flipH="1" flipV="1">
            <a:off x="5430644" y="2712274"/>
            <a:ext cx="1460810" cy="421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/>
          <p:nvPr/>
        </p:nvCxnSpPr>
        <p:spPr>
          <a:xfrm flipH="1">
            <a:off x="5430644" y="3268646"/>
            <a:ext cx="1460810" cy="232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>
            <a:endCxn id="17" idx="6"/>
          </p:cNvCxnSpPr>
          <p:nvPr/>
        </p:nvCxnSpPr>
        <p:spPr>
          <a:xfrm flipH="1">
            <a:off x="5430644" y="3365810"/>
            <a:ext cx="1460810" cy="1026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8560418" y="1312128"/>
            <a:ext cx="825190" cy="3635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主内存</a:t>
            </a:r>
            <a:endParaRPr kumimoji="1" lang="zh-CN" altLang="en-US"/>
          </a:p>
        </p:txBody>
      </p:sp>
      <p:cxnSp>
        <p:nvCxnSpPr>
          <p:cNvPr id="26" name="直线箭头连接符 25"/>
          <p:cNvCxnSpPr>
            <a:endCxn id="19" idx="3"/>
          </p:cNvCxnSpPr>
          <p:nvPr/>
        </p:nvCxnSpPr>
        <p:spPr>
          <a:xfrm flipH="1">
            <a:off x="7716644" y="3129777"/>
            <a:ext cx="843774" cy="3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446049" y="323386"/>
            <a:ext cx="3416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线程、工作内存关系</a:t>
            </a:r>
            <a:r>
              <a:rPr kumimoji="1" lang="zh-CN" altLang="en-US" sz="1400"/>
              <a:t>、主</a:t>
            </a:r>
            <a:r>
              <a:rPr kumimoji="1" lang="zh-CN" altLang="en-US" sz="1400" smtClean="0"/>
              <a:t>内存的内存模型</a:t>
            </a:r>
            <a:endParaRPr kumimoji="1" lang="zh-CN" altLang="en-US" sz="1400"/>
          </a:p>
        </p:txBody>
      </p:sp>
      <p:sp>
        <p:nvSpPr>
          <p:cNvPr id="28" name="文本框 27"/>
          <p:cNvSpPr txBox="1"/>
          <p:nvPr/>
        </p:nvSpPr>
        <p:spPr>
          <a:xfrm>
            <a:off x="9428033" y="1574921"/>
            <a:ext cx="2068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smtClean="0"/>
              <a:t>主内存：</a:t>
            </a:r>
            <a:r>
              <a:rPr kumimoji="1" lang="en-US" altLang="zh-CN" sz="1400" smtClean="0"/>
              <a:t>JVM</a:t>
            </a:r>
            <a:r>
              <a:rPr kumimoji="1" lang="zh-CN" altLang="en-US" sz="1400" smtClean="0"/>
              <a:t>的一部分</a:t>
            </a:r>
            <a:endParaRPr kumimoji="1" lang="zh-CN" altLang="en-US" sz="1400"/>
          </a:p>
        </p:txBody>
      </p:sp>
      <p:sp>
        <p:nvSpPr>
          <p:cNvPr id="29" name="文本框 28"/>
          <p:cNvSpPr txBox="1"/>
          <p:nvPr/>
        </p:nvSpPr>
        <p:spPr>
          <a:xfrm>
            <a:off x="3568391" y="1063860"/>
            <a:ext cx="24792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smtClean="0"/>
              <a:t>变量：类变量，非局部变量</a:t>
            </a:r>
            <a:endParaRPr kumimoji="1" lang="zh-CN" altLang="en-US" sz="1400"/>
          </a:p>
        </p:txBody>
      </p:sp>
      <p:sp>
        <p:nvSpPr>
          <p:cNvPr id="30" name="文本框 29"/>
          <p:cNvSpPr txBox="1"/>
          <p:nvPr/>
        </p:nvSpPr>
        <p:spPr>
          <a:xfrm>
            <a:off x="446048" y="5253001"/>
            <a:ext cx="5218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smtClean="0"/>
              <a:t>Volatile</a:t>
            </a:r>
            <a:r>
              <a:rPr kumimoji="1" lang="zh-CN" altLang="en-US" sz="1200" smtClean="0"/>
              <a:t>：每次使用之前都从主内存刷新最新的值，每次修改变量值后立刻同步回主内存，保证数据一致性</a:t>
            </a:r>
            <a:endParaRPr kumimoji="1" lang="en-US" altLang="zh-CN" sz="1200" smtClean="0"/>
          </a:p>
          <a:p>
            <a:r>
              <a:rPr kumimoji="1" lang="zh-CN" altLang="en-US" sz="1200" smtClean="0"/>
              <a:t>        使用场景：运算结果不依赖变量的当前值，即适合用于</a:t>
            </a:r>
            <a:r>
              <a:rPr kumimoji="1" lang="en-US" altLang="zh-CN" sz="1200" err="1" smtClean="0"/>
              <a:t>boolean</a:t>
            </a:r>
            <a:r>
              <a:rPr kumimoji="1" lang="zh-CN" altLang="en-US" sz="1200" smtClean="0"/>
              <a:t>类型</a:t>
            </a:r>
            <a:endParaRPr kumimoji="1" lang="zh-CN" altLang="en-US" sz="1200"/>
          </a:p>
        </p:txBody>
      </p:sp>
      <p:sp>
        <p:nvSpPr>
          <p:cNvPr id="31" name="文本框 30"/>
          <p:cNvSpPr txBox="1"/>
          <p:nvPr/>
        </p:nvSpPr>
        <p:spPr>
          <a:xfrm>
            <a:off x="438944" y="6111645"/>
            <a:ext cx="58304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原子性：由内存模型来保证原子性变量操作，包括</a:t>
            </a:r>
            <a:r>
              <a:rPr kumimoji="1" lang="en-US" altLang="zh-CN" sz="1400" smtClean="0"/>
              <a:t>read/load/assign/use/</a:t>
            </a:r>
          </a:p>
          <a:p>
            <a:r>
              <a:rPr kumimoji="1" lang="en-US" altLang="zh-CN" sz="1400" smtClean="0"/>
              <a:t>store</a:t>
            </a:r>
            <a:r>
              <a:rPr kumimoji="1" lang="zh-CN" altLang="en-US" sz="1400" smtClean="0"/>
              <a:t>和</a:t>
            </a:r>
            <a:r>
              <a:rPr kumimoji="1" lang="en-US" altLang="zh-CN" sz="1400" smtClean="0"/>
              <a:t>write</a:t>
            </a:r>
          </a:p>
        </p:txBody>
      </p:sp>
    </p:spTree>
    <p:extLst>
      <p:ext uri="{BB962C8B-B14F-4D97-AF65-F5344CB8AC3E}">
        <p14:creationId xmlns:p14="http://schemas.microsoft.com/office/powerpoint/2010/main" val="1682383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475034" y="1737732"/>
            <a:ext cx="1382752" cy="41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smtClean="0">
                <a:solidFill>
                  <a:schemeClr val="tx1"/>
                </a:solidFill>
              </a:rPr>
              <a:t>GC</a:t>
            </a:r>
            <a:r>
              <a:rPr kumimoji="1" lang="zh-CN" altLang="en-US" sz="1200" smtClean="0">
                <a:solidFill>
                  <a:schemeClr val="tx1"/>
                </a:solidFill>
              </a:rPr>
              <a:t>判断策略</a:t>
            </a:r>
            <a:endParaRPr kumimoji="1" lang="zh-CN" altLang="en-US" sz="120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82644" y="1737732"/>
            <a:ext cx="1382752" cy="41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smtClean="0">
                <a:solidFill>
                  <a:schemeClr val="tx1"/>
                </a:solidFill>
              </a:rPr>
              <a:t>GC</a:t>
            </a:r>
            <a:r>
              <a:rPr kumimoji="1" lang="zh-CN" altLang="en-US" sz="1200" smtClean="0">
                <a:solidFill>
                  <a:schemeClr val="tx1"/>
                </a:solidFill>
              </a:rPr>
              <a:t>收集器</a:t>
            </a:r>
            <a:endParaRPr kumimoji="1" lang="zh-CN" altLang="en-US" sz="120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928839" y="527825"/>
            <a:ext cx="1382752" cy="41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smtClean="0">
                <a:solidFill>
                  <a:schemeClr val="tx1"/>
                </a:solidFill>
              </a:rPr>
              <a:t>GC</a:t>
            </a:r>
            <a:r>
              <a:rPr kumimoji="1" lang="zh-CN" altLang="en-US" sz="1400" smtClean="0">
                <a:solidFill>
                  <a:schemeClr val="tx1"/>
                </a:solidFill>
              </a:rPr>
              <a:t>系统</a:t>
            </a:r>
            <a:endParaRPr kumimoji="1" lang="zh-CN" altLang="en-US" sz="140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928839" y="1747024"/>
            <a:ext cx="1382752" cy="41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GC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算法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8" name="直线箭头连接符 7"/>
          <p:cNvCxnSpPr/>
          <p:nvPr/>
        </p:nvCxnSpPr>
        <p:spPr>
          <a:xfrm>
            <a:off x="5620215" y="1025912"/>
            <a:ext cx="0" cy="568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/>
          <p:cNvCxnSpPr/>
          <p:nvPr/>
        </p:nvCxnSpPr>
        <p:spPr>
          <a:xfrm flipH="1">
            <a:off x="3902928" y="1053790"/>
            <a:ext cx="1271238" cy="563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/>
          <p:cNvCxnSpPr/>
          <p:nvPr/>
        </p:nvCxnSpPr>
        <p:spPr>
          <a:xfrm>
            <a:off x="5988205" y="1062153"/>
            <a:ext cx="1260088" cy="554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2271135" y="2771078"/>
            <a:ext cx="1453375" cy="12768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dirty="0" smtClean="0">
                <a:solidFill>
                  <a:schemeClr val="tx1"/>
                </a:solidFill>
              </a:rPr>
              <a:t>1.Serial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 、</a:t>
            </a:r>
            <a:r>
              <a:rPr kumimoji="1" lang="en-US" altLang="zh-CN" sz="1200" dirty="0" err="1" smtClean="0">
                <a:solidFill>
                  <a:schemeClr val="tx1"/>
                </a:solidFill>
              </a:rPr>
              <a:t>SerialOld</a:t>
            </a:r>
            <a:endParaRPr kumimoji="1" lang="en-US" altLang="zh-CN" sz="1200" dirty="0" smtClean="0">
              <a:solidFill>
                <a:schemeClr val="tx1"/>
              </a:solidFill>
            </a:endParaRPr>
          </a:p>
          <a:p>
            <a:r>
              <a:rPr kumimoji="1" lang="en-US" altLang="zh-CN" sz="1200" dirty="0" smtClean="0">
                <a:solidFill>
                  <a:schemeClr val="tx1"/>
                </a:solidFill>
              </a:rPr>
              <a:t>2.parNew</a:t>
            </a:r>
          </a:p>
          <a:p>
            <a:r>
              <a:rPr kumimoji="1" lang="en-US" altLang="zh-CN" sz="1200" dirty="0" smtClean="0">
                <a:solidFill>
                  <a:schemeClr val="tx1"/>
                </a:solidFill>
              </a:rPr>
              <a:t>3.PS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+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PO</a:t>
            </a:r>
          </a:p>
          <a:p>
            <a:r>
              <a:rPr kumimoji="1" lang="en-US" altLang="zh-CN" sz="1200" dirty="0" smtClean="0">
                <a:solidFill>
                  <a:schemeClr val="tx1"/>
                </a:solidFill>
              </a:rPr>
              <a:t>4.G1</a:t>
            </a:r>
          </a:p>
          <a:p>
            <a:r>
              <a:rPr kumimoji="1" lang="en-US" altLang="zh-CN" sz="1200" dirty="0" smtClean="0">
                <a:solidFill>
                  <a:schemeClr val="tx1"/>
                </a:solidFill>
              </a:rPr>
              <a:t>5.CMS 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老年代</a:t>
            </a:r>
            <a:endParaRPr kumimoji="1" lang="en-US" altLang="zh-CN" sz="1200" dirty="0" smtClean="0">
              <a:solidFill>
                <a:schemeClr val="tx1"/>
              </a:solidFill>
            </a:endParaRPr>
          </a:p>
          <a:p>
            <a:r>
              <a:rPr kumimoji="1" lang="en-US" altLang="zh-CN" sz="1200" dirty="0" smtClean="0">
                <a:solidFill>
                  <a:schemeClr val="tx1"/>
                </a:solidFill>
              </a:rPr>
              <a:t>6.G1</a:t>
            </a:r>
          </a:p>
          <a:p>
            <a:r>
              <a:rPr kumimoji="1" lang="en-US" altLang="zh-CN" sz="1200" dirty="0" smtClean="0">
                <a:solidFill>
                  <a:schemeClr val="tx1"/>
                </a:solidFill>
              </a:rPr>
              <a:t>7.ZGC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4" name="直线箭头连接符 13"/>
          <p:cNvCxnSpPr/>
          <p:nvPr/>
        </p:nvCxnSpPr>
        <p:spPr>
          <a:xfrm>
            <a:off x="3008971" y="2252546"/>
            <a:ext cx="0" cy="379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5073804" y="2787805"/>
            <a:ext cx="1092819" cy="12768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dirty="0" smtClean="0">
                <a:solidFill>
                  <a:schemeClr val="tx1"/>
                </a:solidFill>
              </a:rPr>
              <a:t>1.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标记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-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清除</a:t>
            </a:r>
            <a:endParaRPr kumimoji="1" lang="en-US" altLang="zh-CN" sz="1200" dirty="0" smtClean="0">
              <a:solidFill>
                <a:schemeClr val="tx1"/>
              </a:solidFill>
            </a:endParaRPr>
          </a:p>
          <a:p>
            <a:r>
              <a:rPr kumimoji="1" lang="en-US" altLang="zh-CN" sz="1200" dirty="0" smtClean="0">
                <a:solidFill>
                  <a:schemeClr val="tx1"/>
                </a:solidFill>
              </a:rPr>
              <a:t>2.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标记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-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整理</a:t>
            </a:r>
            <a:endParaRPr kumimoji="1" lang="en-US" altLang="zh-CN" sz="1200" dirty="0" smtClean="0">
              <a:solidFill>
                <a:schemeClr val="tx1"/>
              </a:solidFill>
            </a:endParaRPr>
          </a:p>
          <a:p>
            <a:r>
              <a:rPr kumimoji="1" lang="en-US" altLang="zh-CN" sz="1200" dirty="0" smtClean="0">
                <a:solidFill>
                  <a:schemeClr val="tx1"/>
                </a:solidFill>
              </a:rPr>
              <a:t>3.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复制算法</a:t>
            </a:r>
            <a:endParaRPr kumimoji="1" lang="en-US" altLang="zh-CN" sz="1200" dirty="0" smtClean="0">
              <a:solidFill>
                <a:schemeClr val="tx1"/>
              </a:solidFill>
            </a:endParaRPr>
          </a:p>
          <a:p>
            <a:r>
              <a:rPr kumimoji="1" lang="en-US" altLang="zh-CN" sz="1200" b="1" dirty="0" smtClean="0">
                <a:solidFill>
                  <a:srgbClr val="FF0000"/>
                </a:solidFill>
              </a:rPr>
              <a:t>4.</a:t>
            </a:r>
            <a:r>
              <a:rPr kumimoji="1" lang="zh-CN" altLang="en-US" sz="1200" b="1" dirty="0" smtClean="0">
                <a:solidFill>
                  <a:srgbClr val="FF0000"/>
                </a:solidFill>
              </a:rPr>
              <a:t>三色标记</a:t>
            </a:r>
            <a:endParaRPr kumimoji="1" lang="en-US" altLang="zh-CN" sz="1200" b="1" dirty="0" smtClean="0">
              <a:solidFill>
                <a:srgbClr val="FF0000"/>
              </a:solidFill>
            </a:endParaRPr>
          </a:p>
        </p:txBody>
      </p:sp>
      <p:cxnSp>
        <p:nvCxnSpPr>
          <p:cNvPr id="17" name="直线箭头连接符 16"/>
          <p:cNvCxnSpPr/>
          <p:nvPr/>
        </p:nvCxnSpPr>
        <p:spPr>
          <a:xfrm>
            <a:off x="5620214" y="2252546"/>
            <a:ext cx="0" cy="379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7620000" y="2793379"/>
            <a:ext cx="1237786" cy="12768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dirty="0" smtClean="0">
                <a:solidFill>
                  <a:schemeClr val="tx1"/>
                </a:solidFill>
              </a:rPr>
              <a:t>1.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引用计数器</a:t>
            </a:r>
            <a:endParaRPr kumimoji="1" lang="en-US" altLang="zh-CN" sz="1200" dirty="0" smtClean="0">
              <a:solidFill>
                <a:schemeClr val="tx1"/>
              </a:solidFill>
            </a:endParaRPr>
          </a:p>
          <a:p>
            <a:r>
              <a:rPr kumimoji="1" lang="en-US" altLang="zh-CN" sz="1200" dirty="0" smtClean="0">
                <a:solidFill>
                  <a:schemeClr val="tx1"/>
                </a:solidFill>
              </a:rPr>
              <a:t>2.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根搜索可达</a:t>
            </a:r>
            <a:endParaRPr kumimoji="1" lang="en-US" altLang="zh-CN" sz="1200" dirty="0" smtClean="0">
              <a:solidFill>
                <a:schemeClr val="tx1"/>
              </a:solidFill>
            </a:endParaRPr>
          </a:p>
          <a:p>
            <a:r>
              <a:rPr kumimoji="1" lang="en-US" altLang="zh-CN" sz="1200" dirty="0" smtClean="0">
                <a:solidFill>
                  <a:schemeClr val="tx1"/>
                </a:solidFill>
              </a:rPr>
              <a:t>(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基于三色标记算法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)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20" name="直线箭头连接符 19"/>
          <p:cNvCxnSpPr/>
          <p:nvPr/>
        </p:nvCxnSpPr>
        <p:spPr>
          <a:xfrm>
            <a:off x="8166409" y="2252546"/>
            <a:ext cx="0" cy="379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409" y="4668644"/>
            <a:ext cx="4527395" cy="1788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15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369981" y="1031358"/>
            <a:ext cx="1414131" cy="510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893981" y="2176130"/>
            <a:ext cx="1414131" cy="510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50288" y="2176130"/>
            <a:ext cx="1414131" cy="510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497400" y="701748"/>
            <a:ext cx="115929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err="1" smtClean="0"/>
              <a:t>ActiveMQ</a:t>
            </a:r>
            <a:r>
              <a:rPr kumimoji="1" lang="zh-CN" altLang="en-US" sz="1050" smtClean="0"/>
              <a:t>服务器</a:t>
            </a:r>
            <a:endParaRPr kumimoji="1" lang="zh-CN" altLang="en-US" sz="1050"/>
          </a:p>
        </p:txBody>
      </p:sp>
      <p:sp>
        <p:nvSpPr>
          <p:cNvPr id="8" name="文本框 7"/>
          <p:cNvSpPr txBox="1"/>
          <p:nvPr/>
        </p:nvSpPr>
        <p:spPr>
          <a:xfrm>
            <a:off x="5893981" y="2304353"/>
            <a:ext cx="14253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smtClean="0"/>
              <a:t>消息消费者</a:t>
            </a:r>
            <a:r>
              <a:rPr kumimoji="1" lang="en-US" altLang="zh-CN" sz="1050" smtClean="0"/>
              <a:t>consumer</a:t>
            </a:r>
            <a:endParaRPr kumimoji="1" lang="zh-CN" altLang="en-US" sz="1050"/>
          </a:p>
        </p:txBody>
      </p:sp>
      <p:sp>
        <p:nvSpPr>
          <p:cNvPr id="9" name="文本框 8"/>
          <p:cNvSpPr txBox="1"/>
          <p:nvPr/>
        </p:nvSpPr>
        <p:spPr>
          <a:xfrm>
            <a:off x="2750288" y="2304353"/>
            <a:ext cx="13821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smtClean="0"/>
              <a:t>消息生产者</a:t>
            </a:r>
            <a:r>
              <a:rPr kumimoji="1" lang="en-US" altLang="zh-CN" sz="1050" smtClean="0"/>
              <a:t>producer</a:t>
            </a:r>
            <a:endParaRPr kumimoji="1" lang="zh-CN" altLang="en-US" sz="1050"/>
          </a:p>
        </p:txBody>
      </p:sp>
      <p:cxnSp>
        <p:nvCxnSpPr>
          <p:cNvPr id="11" name="直线箭头连接符 10"/>
          <p:cNvCxnSpPr/>
          <p:nvPr/>
        </p:nvCxnSpPr>
        <p:spPr>
          <a:xfrm flipV="1">
            <a:off x="3583172" y="1541720"/>
            <a:ext cx="1307805" cy="634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/>
          <p:cNvCxnSpPr/>
          <p:nvPr/>
        </p:nvCxnSpPr>
        <p:spPr>
          <a:xfrm>
            <a:off x="5348177" y="1541720"/>
            <a:ext cx="1095153" cy="634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3892382" y="1674628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生产</a:t>
            </a:r>
            <a:endParaRPr kumimoji="1" lang="zh-CN" altLang="en-US" sz="1100"/>
          </a:p>
        </p:txBody>
      </p:sp>
      <p:sp>
        <p:nvSpPr>
          <p:cNvPr id="15" name="文本框 14"/>
          <p:cNvSpPr txBox="1"/>
          <p:nvPr/>
        </p:nvSpPr>
        <p:spPr>
          <a:xfrm>
            <a:off x="5883781" y="1653034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消费</a:t>
            </a:r>
            <a:endParaRPr kumimoji="1" lang="zh-CN" altLang="en-US" sz="1100"/>
          </a:p>
        </p:txBody>
      </p:sp>
      <p:sp>
        <p:nvSpPr>
          <p:cNvPr id="16" name="文本框 15"/>
          <p:cNvSpPr txBox="1"/>
          <p:nvPr/>
        </p:nvSpPr>
        <p:spPr>
          <a:xfrm>
            <a:off x="4164419" y="2947978"/>
            <a:ext cx="2541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smtClean="0"/>
              <a:t>MQ(</a:t>
            </a:r>
            <a:r>
              <a:rPr kumimoji="1" lang="zh-CN" altLang="en-US" sz="1100" smtClean="0"/>
              <a:t>消息队列</a:t>
            </a:r>
            <a:r>
              <a:rPr kumimoji="1" lang="en-US" altLang="zh-CN" sz="1100" smtClean="0"/>
              <a:t>):</a:t>
            </a:r>
            <a:r>
              <a:rPr kumimoji="1" lang="zh-CN" altLang="en-US" sz="1100" smtClean="0"/>
              <a:t> 多个应用程序间的通信</a:t>
            </a:r>
            <a:endParaRPr kumimoji="1" lang="zh-CN" altLang="en-US" sz="1100"/>
          </a:p>
        </p:txBody>
      </p:sp>
      <p:sp>
        <p:nvSpPr>
          <p:cNvPr id="17" name="文本框 16"/>
          <p:cNvSpPr txBox="1"/>
          <p:nvPr/>
        </p:nvSpPr>
        <p:spPr>
          <a:xfrm>
            <a:off x="6705499" y="1914644"/>
            <a:ext cx="36599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smtClean="0"/>
              <a:t>消费者通过监听器实时消费 </a:t>
            </a:r>
            <a:r>
              <a:rPr kumimoji="1" lang="en-US" altLang="zh-CN" sz="1050" smtClean="0"/>
              <a:t>---&gt;</a:t>
            </a:r>
            <a:r>
              <a:rPr kumimoji="1" lang="zh-CN" altLang="en-US" sz="1050" smtClean="0"/>
              <a:t> 实现</a:t>
            </a:r>
            <a:r>
              <a:rPr kumimoji="1" lang="en-US" altLang="zh-CN" sz="1050" err="1" smtClean="0"/>
              <a:t>MessageListener</a:t>
            </a:r>
            <a:r>
              <a:rPr kumimoji="1" lang="zh-CN" altLang="en-US" sz="1050" smtClean="0"/>
              <a:t>接口</a:t>
            </a:r>
            <a:endParaRPr kumimoji="1" lang="zh-CN" altLang="en-US" sz="1050"/>
          </a:p>
        </p:txBody>
      </p:sp>
    </p:spTree>
    <p:extLst>
      <p:ext uri="{BB962C8B-B14F-4D97-AF65-F5344CB8AC3E}">
        <p14:creationId xmlns:p14="http://schemas.microsoft.com/office/powerpoint/2010/main" val="24955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100731" y="1210084"/>
            <a:ext cx="8402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C</a:t>
            </a:r>
            <a:r>
              <a:rPr kumimoji="1" lang="en-US" altLang="zh-CN" sz="1200" dirty="0" smtClean="0"/>
              <a:t>ollection</a:t>
            </a:r>
            <a:endParaRPr kumimoji="1" lang="zh-CN" altLang="en-US" sz="1200" dirty="0"/>
          </a:p>
        </p:txBody>
      </p:sp>
      <p:sp>
        <p:nvSpPr>
          <p:cNvPr id="5" name="文本框 4"/>
          <p:cNvSpPr txBox="1"/>
          <p:nvPr/>
        </p:nvSpPr>
        <p:spPr>
          <a:xfrm>
            <a:off x="5986665" y="2012343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Set</a:t>
            </a:r>
            <a:endParaRPr kumimoji="1" lang="zh-CN" altLang="en-US" sz="1200"/>
          </a:p>
        </p:txBody>
      </p:sp>
      <p:sp>
        <p:nvSpPr>
          <p:cNvPr id="6" name="文本框 5"/>
          <p:cNvSpPr txBox="1"/>
          <p:nvPr/>
        </p:nvSpPr>
        <p:spPr>
          <a:xfrm>
            <a:off x="2489375" y="1938778"/>
            <a:ext cx="402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List</a:t>
            </a:r>
            <a:endParaRPr kumimoji="1" lang="zh-CN" altLang="en-US" sz="1200"/>
          </a:p>
        </p:txBody>
      </p:sp>
      <p:sp>
        <p:nvSpPr>
          <p:cNvPr id="7" name="文本框 6"/>
          <p:cNvSpPr txBox="1"/>
          <p:nvPr/>
        </p:nvSpPr>
        <p:spPr>
          <a:xfrm>
            <a:off x="6561709" y="2745354"/>
            <a:ext cx="6815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TreeSet</a:t>
            </a:r>
            <a:endParaRPr kumimoji="1" lang="zh-CN" altLang="en-US" sz="1200"/>
          </a:p>
        </p:txBody>
      </p:sp>
      <p:sp>
        <p:nvSpPr>
          <p:cNvPr id="8" name="文本框 7"/>
          <p:cNvSpPr txBox="1"/>
          <p:nvPr/>
        </p:nvSpPr>
        <p:spPr>
          <a:xfrm>
            <a:off x="5165413" y="2745354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HashSet</a:t>
            </a:r>
            <a:endParaRPr kumimoji="1" lang="zh-CN" altLang="en-US" sz="1200"/>
          </a:p>
        </p:txBody>
      </p:sp>
      <p:sp>
        <p:nvSpPr>
          <p:cNvPr id="9" name="文本框 8"/>
          <p:cNvSpPr txBox="1"/>
          <p:nvPr/>
        </p:nvSpPr>
        <p:spPr>
          <a:xfrm>
            <a:off x="3560910" y="2795552"/>
            <a:ext cx="8322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LinkedList</a:t>
            </a:r>
            <a:endParaRPr kumimoji="1" lang="zh-CN" altLang="en-US" sz="1200"/>
          </a:p>
        </p:txBody>
      </p:sp>
      <p:sp>
        <p:nvSpPr>
          <p:cNvPr id="10" name="文本框 9"/>
          <p:cNvSpPr txBox="1"/>
          <p:nvPr/>
        </p:nvSpPr>
        <p:spPr>
          <a:xfrm>
            <a:off x="2381974" y="2763080"/>
            <a:ext cx="6174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Vector</a:t>
            </a:r>
            <a:endParaRPr kumimoji="1" lang="zh-CN" altLang="en-US" sz="1200"/>
          </a:p>
        </p:txBody>
      </p:sp>
      <p:sp>
        <p:nvSpPr>
          <p:cNvPr id="11" name="文本框 10"/>
          <p:cNvSpPr txBox="1"/>
          <p:nvPr/>
        </p:nvSpPr>
        <p:spPr>
          <a:xfrm>
            <a:off x="949242" y="2763080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ArrayList</a:t>
            </a:r>
            <a:endParaRPr kumimoji="1" lang="zh-CN" altLang="en-US" sz="1200"/>
          </a:p>
        </p:txBody>
      </p:sp>
      <p:cxnSp>
        <p:nvCxnSpPr>
          <p:cNvPr id="13" name="直线箭头连接符 12"/>
          <p:cNvCxnSpPr>
            <a:stCxn id="4" idx="2"/>
            <a:endCxn id="6" idx="3"/>
          </p:cNvCxnSpPr>
          <p:nvPr/>
        </p:nvCxnSpPr>
        <p:spPr>
          <a:xfrm flipH="1">
            <a:off x="2892049" y="1487083"/>
            <a:ext cx="1628830" cy="590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>
            <a:stCxn id="4" idx="2"/>
            <a:endCxn id="5" idx="1"/>
          </p:cNvCxnSpPr>
          <p:nvPr/>
        </p:nvCxnSpPr>
        <p:spPr>
          <a:xfrm>
            <a:off x="4520879" y="1487083"/>
            <a:ext cx="1465786" cy="66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>
            <a:stCxn id="6" idx="2"/>
            <a:endCxn id="11" idx="0"/>
          </p:cNvCxnSpPr>
          <p:nvPr/>
        </p:nvCxnSpPr>
        <p:spPr>
          <a:xfrm flipH="1">
            <a:off x="1326910" y="2215777"/>
            <a:ext cx="1363802" cy="547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>
            <a:stCxn id="6" idx="2"/>
            <a:endCxn id="10" idx="0"/>
          </p:cNvCxnSpPr>
          <p:nvPr/>
        </p:nvCxnSpPr>
        <p:spPr>
          <a:xfrm>
            <a:off x="2690712" y="2215777"/>
            <a:ext cx="1" cy="547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>
            <a:stCxn id="6" idx="2"/>
            <a:endCxn id="9" idx="0"/>
          </p:cNvCxnSpPr>
          <p:nvPr/>
        </p:nvCxnSpPr>
        <p:spPr>
          <a:xfrm>
            <a:off x="2690712" y="2215777"/>
            <a:ext cx="1286338" cy="579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/>
          <p:cNvCxnSpPr>
            <a:stCxn id="5" idx="2"/>
            <a:endCxn id="8" idx="0"/>
          </p:cNvCxnSpPr>
          <p:nvPr/>
        </p:nvCxnSpPr>
        <p:spPr>
          <a:xfrm flipH="1">
            <a:off x="5527051" y="2289342"/>
            <a:ext cx="655341" cy="456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>
            <a:stCxn id="5" idx="2"/>
            <a:endCxn id="7" idx="0"/>
          </p:cNvCxnSpPr>
          <p:nvPr/>
        </p:nvCxnSpPr>
        <p:spPr>
          <a:xfrm>
            <a:off x="6182392" y="2289342"/>
            <a:ext cx="720116" cy="456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2703905" y="1680516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有序、有重复</a:t>
            </a:r>
            <a:endParaRPr kumimoji="1" lang="zh-CN" altLang="en-US" sz="1100"/>
          </a:p>
        </p:txBody>
      </p:sp>
      <p:sp>
        <p:nvSpPr>
          <p:cNvPr id="28" name="文本框 27"/>
          <p:cNvSpPr txBox="1"/>
          <p:nvPr/>
        </p:nvSpPr>
        <p:spPr>
          <a:xfrm>
            <a:off x="5061940" y="1571721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无序、无重复</a:t>
            </a:r>
            <a:endParaRPr kumimoji="1" lang="zh-CN" altLang="en-US" sz="1100"/>
          </a:p>
        </p:txBody>
      </p:sp>
      <p:sp>
        <p:nvSpPr>
          <p:cNvPr id="29" name="文本框 28"/>
          <p:cNvSpPr txBox="1"/>
          <p:nvPr/>
        </p:nvSpPr>
        <p:spPr>
          <a:xfrm>
            <a:off x="437876" y="653218"/>
            <a:ext cx="23006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有序：存储和取出的元素一致</a:t>
            </a:r>
            <a:endParaRPr kumimoji="1" lang="en-US" altLang="zh-CN" sz="1100" dirty="0" smtClean="0"/>
          </a:p>
          <a:p>
            <a:r>
              <a:rPr kumimoji="1" lang="zh-CN" altLang="en-US" sz="1100" dirty="0" smtClean="0"/>
              <a:t>无序：存储和取出元素顺序不一致</a:t>
            </a:r>
            <a:endParaRPr kumimoji="1" lang="en-US" altLang="zh-CN" sz="1100" dirty="0" smtClean="0"/>
          </a:p>
        </p:txBody>
      </p:sp>
      <p:sp>
        <p:nvSpPr>
          <p:cNvPr id="30" name="文本框 29"/>
          <p:cNvSpPr txBox="1"/>
          <p:nvPr/>
        </p:nvSpPr>
        <p:spPr>
          <a:xfrm>
            <a:off x="2391592" y="2543742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不常用</a:t>
            </a:r>
            <a:endParaRPr kumimoji="1" lang="zh-CN" altLang="en-US" sz="1100"/>
          </a:p>
        </p:txBody>
      </p:sp>
      <p:sp>
        <p:nvSpPr>
          <p:cNvPr id="31" name="文本框 30"/>
          <p:cNvSpPr txBox="1"/>
          <p:nvPr/>
        </p:nvSpPr>
        <p:spPr>
          <a:xfrm>
            <a:off x="268398" y="3022353"/>
            <a:ext cx="4972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底层</a:t>
            </a:r>
            <a:r>
              <a:rPr kumimoji="1" lang="en-US" altLang="zh-CN" sz="1100" smtClean="0"/>
              <a:t>:</a:t>
            </a:r>
            <a:endParaRPr kumimoji="1" lang="zh-CN" altLang="en-US" sz="1100"/>
          </a:p>
        </p:txBody>
      </p:sp>
      <p:sp>
        <p:nvSpPr>
          <p:cNvPr id="32" name="文本框 31"/>
          <p:cNvSpPr txBox="1"/>
          <p:nvPr/>
        </p:nvSpPr>
        <p:spPr>
          <a:xfrm>
            <a:off x="867505" y="3069451"/>
            <a:ext cx="13388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smtClean="0"/>
              <a:t>数组</a:t>
            </a:r>
            <a:endParaRPr kumimoji="1" lang="en-US" altLang="zh-CN" sz="1000" smtClean="0"/>
          </a:p>
          <a:p>
            <a:r>
              <a:rPr kumimoji="1" lang="zh-CN" altLang="en-US" sz="1000" smtClean="0"/>
              <a:t>查询快、增删慢</a:t>
            </a:r>
            <a:endParaRPr kumimoji="1" lang="en-US" altLang="zh-CN" sz="1000" smtClean="0"/>
          </a:p>
          <a:p>
            <a:r>
              <a:rPr kumimoji="1" lang="zh-CN" altLang="en-US" sz="1000" smtClean="0"/>
              <a:t>线程不安全、效率高</a:t>
            </a:r>
            <a:endParaRPr kumimoji="1" lang="zh-CN" altLang="en-US" sz="1000"/>
          </a:p>
        </p:txBody>
      </p:sp>
      <p:sp>
        <p:nvSpPr>
          <p:cNvPr id="33" name="文本框 32"/>
          <p:cNvSpPr txBox="1"/>
          <p:nvPr/>
        </p:nvSpPr>
        <p:spPr>
          <a:xfrm>
            <a:off x="2194655" y="3069451"/>
            <a:ext cx="121058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smtClean="0"/>
              <a:t>数组</a:t>
            </a:r>
            <a:endParaRPr kumimoji="1" lang="en-US" altLang="zh-CN" sz="1000" smtClean="0"/>
          </a:p>
          <a:p>
            <a:r>
              <a:rPr kumimoji="1" lang="zh-CN" altLang="en-US" sz="1000" smtClean="0"/>
              <a:t>查询慢</a:t>
            </a:r>
            <a:endParaRPr kumimoji="1" lang="en-US" altLang="zh-CN" sz="1000" smtClean="0"/>
          </a:p>
          <a:p>
            <a:r>
              <a:rPr kumimoji="1" lang="zh-CN" altLang="en-US" sz="1000" smtClean="0"/>
              <a:t>线程安全、效率慢</a:t>
            </a:r>
            <a:endParaRPr kumimoji="1" lang="zh-CN" altLang="en-US" sz="1000"/>
          </a:p>
        </p:txBody>
      </p:sp>
      <p:sp>
        <p:nvSpPr>
          <p:cNvPr id="34" name="文本框 33"/>
          <p:cNvSpPr txBox="1"/>
          <p:nvPr/>
        </p:nvSpPr>
        <p:spPr>
          <a:xfrm>
            <a:off x="3434465" y="3066429"/>
            <a:ext cx="13388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smtClean="0"/>
              <a:t>链表</a:t>
            </a:r>
            <a:endParaRPr kumimoji="1" lang="en-US" altLang="zh-CN" sz="1000" smtClean="0"/>
          </a:p>
          <a:p>
            <a:r>
              <a:rPr kumimoji="1" lang="zh-CN" altLang="en-US" sz="1000" smtClean="0"/>
              <a:t>查询慢、增删快</a:t>
            </a:r>
            <a:endParaRPr kumimoji="1" lang="en-US" altLang="zh-CN" sz="1000" smtClean="0"/>
          </a:p>
          <a:p>
            <a:r>
              <a:rPr kumimoji="1" lang="zh-CN" altLang="en-US" sz="1000" smtClean="0"/>
              <a:t>线程不安全、效率高</a:t>
            </a:r>
            <a:endParaRPr kumimoji="1" lang="zh-CN" altLang="en-US" sz="1000"/>
          </a:p>
        </p:txBody>
      </p:sp>
      <p:sp>
        <p:nvSpPr>
          <p:cNvPr id="56" name="文本框 55"/>
          <p:cNvSpPr txBox="1"/>
          <p:nvPr/>
        </p:nvSpPr>
        <p:spPr>
          <a:xfrm>
            <a:off x="4928960" y="3062866"/>
            <a:ext cx="13388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smtClean="0"/>
              <a:t>链表</a:t>
            </a:r>
            <a:endParaRPr kumimoji="1" lang="en-US" altLang="zh-CN" sz="1000" smtClean="0"/>
          </a:p>
          <a:p>
            <a:r>
              <a:rPr kumimoji="1" lang="zh-CN" altLang="en-US" sz="1000" smtClean="0"/>
              <a:t>查询慢、增删快</a:t>
            </a:r>
            <a:endParaRPr kumimoji="1" lang="en-US" altLang="zh-CN" sz="1000" smtClean="0"/>
          </a:p>
          <a:p>
            <a:r>
              <a:rPr kumimoji="1" lang="zh-CN" altLang="en-US" sz="1000" smtClean="0"/>
              <a:t>线程不安全、效率高</a:t>
            </a:r>
            <a:endParaRPr kumimoji="1" lang="zh-CN" altLang="en-US" sz="1000"/>
          </a:p>
        </p:txBody>
      </p:sp>
      <p:sp>
        <p:nvSpPr>
          <p:cNvPr id="26" name="文本框 25"/>
          <p:cNvSpPr txBox="1"/>
          <p:nvPr/>
        </p:nvSpPr>
        <p:spPr>
          <a:xfrm>
            <a:off x="6394909" y="3058818"/>
            <a:ext cx="13388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smtClean="0"/>
              <a:t>能够对元素按照某个</a:t>
            </a:r>
            <a:endParaRPr kumimoji="1" lang="en-US" altLang="zh-CN" sz="1000" smtClean="0"/>
          </a:p>
          <a:p>
            <a:r>
              <a:rPr kumimoji="1" lang="zh-CN" altLang="en-US" sz="1000" smtClean="0"/>
              <a:t>规则进行自然排序</a:t>
            </a:r>
            <a:endParaRPr kumimoji="1" lang="en-US" altLang="zh-CN" sz="1000" smtClean="0"/>
          </a:p>
          <a:p>
            <a:r>
              <a:rPr kumimoji="1" lang="zh-CN" altLang="en-US" sz="1000" smtClean="0"/>
              <a:t>自然排序、比较排序</a:t>
            </a:r>
            <a:endParaRPr kumimoji="1" lang="zh-CN" altLang="en-US" sz="1000"/>
          </a:p>
        </p:txBody>
      </p:sp>
      <p:sp>
        <p:nvSpPr>
          <p:cNvPr id="35" name="文本框 34"/>
          <p:cNvSpPr txBox="1"/>
          <p:nvPr/>
        </p:nvSpPr>
        <p:spPr>
          <a:xfrm>
            <a:off x="10898376" y="2745353"/>
            <a:ext cx="7729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err="1" smtClean="0"/>
              <a:t>TreeMap</a:t>
            </a:r>
            <a:endParaRPr kumimoji="1" lang="zh-CN" altLang="en-US" sz="1200" dirty="0"/>
          </a:p>
        </p:txBody>
      </p:sp>
      <p:sp>
        <p:nvSpPr>
          <p:cNvPr id="36" name="文本框 35"/>
          <p:cNvSpPr txBox="1"/>
          <p:nvPr/>
        </p:nvSpPr>
        <p:spPr>
          <a:xfrm>
            <a:off x="9555630" y="2781819"/>
            <a:ext cx="873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err="1" smtClean="0"/>
              <a:t>HashTable</a:t>
            </a:r>
            <a:endParaRPr kumimoji="1" lang="zh-CN" altLang="en-US" sz="1200" dirty="0"/>
          </a:p>
        </p:txBody>
      </p:sp>
      <p:sp>
        <p:nvSpPr>
          <p:cNvPr id="37" name="文本框 36"/>
          <p:cNvSpPr txBox="1"/>
          <p:nvPr/>
        </p:nvSpPr>
        <p:spPr>
          <a:xfrm>
            <a:off x="8227397" y="2761100"/>
            <a:ext cx="8146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err="1" smtClean="0"/>
              <a:t>HashMap</a:t>
            </a:r>
            <a:endParaRPr kumimoji="1" lang="zh-CN" altLang="en-US" sz="1200" dirty="0"/>
          </a:p>
        </p:txBody>
      </p:sp>
      <p:sp>
        <p:nvSpPr>
          <p:cNvPr id="46" name="文本框 45"/>
          <p:cNvSpPr txBox="1"/>
          <p:nvPr/>
        </p:nvSpPr>
        <p:spPr>
          <a:xfrm>
            <a:off x="9757111" y="1168790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Map</a:t>
            </a:r>
            <a:endParaRPr kumimoji="1" lang="zh-CN" altLang="en-US" sz="1200" dirty="0"/>
          </a:p>
        </p:txBody>
      </p:sp>
      <p:cxnSp>
        <p:nvCxnSpPr>
          <p:cNvPr id="317" name="直线箭头连接符 316"/>
          <p:cNvCxnSpPr>
            <a:stCxn id="46" idx="2"/>
            <a:endCxn id="35" idx="0"/>
          </p:cNvCxnSpPr>
          <p:nvPr/>
        </p:nvCxnSpPr>
        <p:spPr>
          <a:xfrm>
            <a:off x="9998523" y="1445789"/>
            <a:ext cx="1286338" cy="1299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直线箭头连接符 318"/>
          <p:cNvCxnSpPr>
            <a:stCxn id="46" idx="2"/>
            <a:endCxn id="37" idx="0"/>
          </p:cNvCxnSpPr>
          <p:nvPr/>
        </p:nvCxnSpPr>
        <p:spPr>
          <a:xfrm flipH="1">
            <a:off x="8634721" y="1445789"/>
            <a:ext cx="1363802" cy="1315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线箭头连接符 320"/>
          <p:cNvCxnSpPr>
            <a:stCxn id="46" idx="2"/>
            <a:endCxn id="36" idx="0"/>
          </p:cNvCxnSpPr>
          <p:nvPr/>
        </p:nvCxnSpPr>
        <p:spPr>
          <a:xfrm flipH="1">
            <a:off x="9992609" y="1445789"/>
            <a:ext cx="5914" cy="1336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05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90307" y="3487479"/>
            <a:ext cx="1594884" cy="7230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063562" y="3487479"/>
            <a:ext cx="1594884" cy="7230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64912" y="1045535"/>
            <a:ext cx="1594884" cy="7230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664583" y="3710486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事件源</a:t>
            </a:r>
            <a:endParaRPr kumimoji="1" lang="zh-CN" altLang="en-US" sz="1200"/>
          </a:p>
        </p:txBody>
      </p:sp>
      <p:sp>
        <p:nvSpPr>
          <p:cNvPr id="9" name="文本框 8"/>
          <p:cNvSpPr txBox="1"/>
          <p:nvPr/>
        </p:nvSpPr>
        <p:spPr>
          <a:xfrm>
            <a:off x="5039188" y="126854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监听器</a:t>
            </a:r>
            <a:endParaRPr kumimoji="1" lang="zh-CN" altLang="en-US" sz="1200"/>
          </a:p>
        </p:txBody>
      </p:sp>
      <p:sp>
        <p:nvSpPr>
          <p:cNvPr id="10" name="文本框 9"/>
          <p:cNvSpPr txBox="1"/>
          <p:nvPr/>
        </p:nvSpPr>
        <p:spPr>
          <a:xfrm>
            <a:off x="7537838" y="370680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事件对象</a:t>
            </a:r>
            <a:endParaRPr kumimoji="1" lang="zh-CN" altLang="en-US" sz="1200"/>
          </a:p>
        </p:txBody>
      </p:sp>
      <p:cxnSp>
        <p:nvCxnSpPr>
          <p:cNvPr id="12" name="直线箭头连接符 11"/>
          <p:cNvCxnSpPr>
            <a:endCxn id="4" idx="0"/>
          </p:cNvCxnSpPr>
          <p:nvPr/>
        </p:nvCxnSpPr>
        <p:spPr>
          <a:xfrm flipH="1">
            <a:off x="2987749" y="1768549"/>
            <a:ext cx="1807535" cy="1718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 rot="19007122">
            <a:off x="2977115" y="2436350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监听器注册到事件源</a:t>
            </a:r>
            <a:endParaRPr kumimoji="1" lang="zh-CN" altLang="en-US" sz="1200"/>
          </a:p>
        </p:txBody>
      </p:sp>
      <p:cxnSp>
        <p:nvCxnSpPr>
          <p:cNvPr id="15" name="直线箭头连接符 14"/>
          <p:cNvCxnSpPr>
            <a:stCxn id="4" idx="3"/>
            <a:endCxn id="6" idx="1"/>
          </p:cNvCxnSpPr>
          <p:nvPr/>
        </p:nvCxnSpPr>
        <p:spPr>
          <a:xfrm>
            <a:off x="3785191" y="3848986"/>
            <a:ext cx="32783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4639546" y="3568304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事件对象封装事件源</a:t>
            </a:r>
            <a:endParaRPr kumimoji="1" lang="zh-CN" altLang="en-US" sz="1200"/>
          </a:p>
        </p:txBody>
      </p:sp>
      <p:cxnSp>
        <p:nvCxnSpPr>
          <p:cNvPr id="18" name="直线箭头连接符 17"/>
          <p:cNvCxnSpPr>
            <a:stCxn id="6" idx="0"/>
          </p:cNvCxnSpPr>
          <p:nvPr/>
        </p:nvCxnSpPr>
        <p:spPr>
          <a:xfrm flipH="1" flipV="1">
            <a:off x="5869172" y="1768549"/>
            <a:ext cx="1991832" cy="1718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 rot="2490283">
            <a:off x="5996758" y="2477388"/>
            <a:ext cx="2339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事件对象作为监听器方法的参数</a:t>
            </a:r>
            <a:endParaRPr kumimoji="1" lang="zh-CN" altLang="en-US" sz="1200"/>
          </a:p>
        </p:txBody>
      </p:sp>
      <p:sp>
        <p:nvSpPr>
          <p:cNvPr id="2" name="文本框 1"/>
          <p:cNvSpPr txBox="1"/>
          <p:nvPr/>
        </p:nvSpPr>
        <p:spPr>
          <a:xfrm>
            <a:off x="2297151" y="4484785"/>
            <a:ext cx="244329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err="1" smtClean="0"/>
              <a:t>DoorSource</a:t>
            </a:r>
            <a:endParaRPr kumimoji="1" lang="en-US" altLang="zh-CN" sz="1400" smtClean="0"/>
          </a:p>
          <a:p>
            <a:endParaRPr kumimoji="1" lang="en-US" altLang="zh-CN" sz="1400"/>
          </a:p>
          <a:p>
            <a:r>
              <a:rPr kumimoji="1" lang="zh-CN" altLang="en-US" sz="1400" smtClean="0"/>
              <a:t>    </a:t>
            </a:r>
            <a:r>
              <a:rPr kumimoji="1" lang="zh-CN" altLang="en-US" sz="1400"/>
              <a:t> </a:t>
            </a:r>
            <a:r>
              <a:rPr kumimoji="1" lang="en-US" altLang="zh-CN" sz="1400" err="1" smtClean="0"/>
              <a:t>DoorListener</a:t>
            </a:r>
            <a:r>
              <a:rPr kumimoji="1" lang="zh-CN" altLang="en-US" sz="1400" smtClean="0"/>
              <a:t> </a:t>
            </a:r>
            <a:r>
              <a:rPr kumimoji="1" lang="en-US" altLang="zh-CN" sz="1400" err="1" smtClean="0"/>
              <a:t>doorListener</a:t>
            </a:r>
            <a:endParaRPr kumimoji="1" lang="en-US" altLang="zh-CN" sz="1400"/>
          </a:p>
          <a:p>
            <a:endParaRPr kumimoji="1" lang="en-US" altLang="zh-CN" sz="1400"/>
          </a:p>
          <a:p>
            <a:r>
              <a:rPr kumimoji="1" lang="zh-CN" altLang="en-US" sz="1400" smtClean="0"/>
              <a:t>     </a:t>
            </a:r>
            <a:r>
              <a:rPr kumimoji="1" lang="en-US" altLang="zh-CN" sz="1400" err="1" smtClean="0"/>
              <a:t>registerDoorListener</a:t>
            </a:r>
            <a:r>
              <a:rPr kumimoji="1" lang="en-US" altLang="zh-CN" sz="1400" smtClean="0"/>
              <a:t>()</a:t>
            </a:r>
          </a:p>
          <a:p>
            <a:endParaRPr kumimoji="1" lang="en-US" altLang="zh-CN" sz="1400" smtClean="0"/>
          </a:p>
          <a:p>
            <a:r>
              <a:rPr kumimoji="1" lang="zh-CN" altLang="en-US" sz="1400" smtClean="0"/>
              <a:t>    </a:t>
            </a:r>
            <a:r>
              <a:rPr kumimoji="1" lang="en-US" altLang="zh-CN" sz="1400" err="1" smtClean="0"/>
              <a:t>openDoor</a:t>
            </a:r>
            <a:r>
              <a:rPr kumimoji="1" lang="en-US" altLang="zh-CN" sz="1400" smtClean="0"/>
              <a:t>()</a:t>
            </a:r>
          </a:p>
          <a:p>
            <a:r>
              <a:rPr kumimoji="1" lang="zh-CN" altLang="en-US" sz="1400"/>
              <a:t> </a:t>
            </a:r>
            <a:r>
              <a:rPr kumimoji="1" lang="zh-CN" altLang="en-US" sz="1400" smtClean="0"/>
              <a:t>   </a:t>
            </a:r>
            <a:r>
              <a:rPr kumimoji="1" lang="en-US" altLang="zh-CN" sz="1400" err="1" smtClean="0"/>
              <a:t>closeDoor</a:t>
            </a:r>
            <a:r>
              <a:rPr kumimoji="1" lang="en-US" altLang="zh-CN" sz="1400" smtClean="0"/>
              <a:t>()</a:t>
            </a:r>
            <a:endParaRPr kumimoji="1" lang="zh-CN" altLang="en-US" sz="1400"/>
          </a:p>
        </p:txBody>
      </p:sp>
      <p:sp>
        <p:nvSpPr>
          <p:cNvPr id="21" name="文本框 20"/>
          <p:cNvSpPr txBox="1"/>
          <p:nvPr/>
        </p:nvSpPr>
        <p:spPr>
          <a:xfrm>
            <a:off x="7166309" y="4367062"/>
            <a:ext cx="225254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err="1" smtClean="0"/>
              <a:t>DoorEvent</a:t>
            </a:r>
            <a:endParaRPr kumimoji="1" lang="en-US" altLang="zh-CN" sz="1400" smtClean="0"/>
          </a:p>
          <a:p>
            <a:endParaRPr kumimoji="1" lang="en-US" altLang="zh-CN" sz="1400"/>
          </a:p>
          <a:p>
            <a:r>
              <a:rPr kumimoji="1" lang="zh-CN" altLang="en-US" sz="1400" smtClean="0"/>
              <a:t>    </a:t>
            </a:r>
            <a:r>
              <a:rPr kumimoji="1" lang="en-US" altLang="zh-CN" sz="1400" err="1" smtClean="0"/>
              <a:t>DoorSource</a:t>
            </a:r>
            <a:r>
              <a:rPr kumimoji="1" lang="zh-CN" altLang="en-US" sz="1400" smtClean="0"/>
              <a:t> </a:t>
            </a:r>
            <a:r>
              <a:rPr kumimoji="1" lang="en-US" altLang="zh-CN" sz="1400" err="1" smtClean="0"/>
              <a:t>doorSource</a:t>
            </a:r>
            <a:endParaRPr kumimoji="1" lang="en-US" altLang="zh-CN" sz="1400"/>
          </a:p>
          <a:p>
            <a:endParaRPr kumimoji="1" lang="zh-CN" altLang="en-US" sz="1400"/>
          </a:p>
        </p:txBody>
      </p:sp>
      <p:sp>
        <p:nvSpPr>
          <p:cNvPr id="22" name="文本框 21"/>
          <p:cNvSpPr txBox="1"/>
          <p:nvPr/>
        </p:nvSpPr>
        <p:spPr>
          <a:xfrm>
            <a:off x="6198649" y="607295"/>
            <a:ext cx="35317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err="1" smtClean="0"/>
              <a:t>DoorListener</a:t>
            </a:r>
            <a:endParaRPr kumimoji="1" lang="en-US" altLang="zh-CN" sz="1400" smtClean="0"/>
          </a:p>
          <a:p>
            <a:endParaRPr kumimoji="1" lang="en-US" altLang="zh-CN" sz="1400" smtClean="0"/>
          </a:p>
          <a:p>
            <a:r>
              <a:rPr kumimoji="1" lang="zh-CN" altLang="en-US" sz="1400"/>
              <a:t> </a:t>
            </a:r>
            <a:r>
              <a:rPr kumimoji="1" lang="zh-CN" altLang="en-US" sz="1400" smtClean="0"/>
              <a:t>   </a:t>
            </a:r>
            <a:r>
              <a:rPr kumimoji="1" lang="en-US" altLang="zh-CN" sz="1400" err="1" smtClean="0"/>
              <a:t>openDoorListener</a:t>
            </a:r>
            <a:r>
              <a:rPr kumimoji="1" lang="en-US" altLang="zh-CN" sz="1400" smtClean="0"/>
              <a:t>(</a:t>
            </a:r>
            <a:r>
              <a:rPr kumimoji="1" lang="en-US" altLang="zh-CN" sz="1400" err="1" smtClean="0"/>
              <a:t>DoorEvent</a:t>
            </a:r>
            <a:r>
              <a:rPr kumimoji="1" lang="zh-CN" altLang="en-US" sz="1400" smtClean="0"/>
              <a:t> </a:t>
            </a:r>
            <a:r>
              <a:rPr kumimoji="1" lang="en-US" altLang="zh-CN" sz="1400" err="1" smtClean="0"/>
              <a:t>doorEvent</a:t>
            </a:r>
            <a:r>
              <a:rPr kumimoji="1" lang="en-US" altLang="zh-CN" sz="1400" smtClean="0"/>
              <a:t>)</a:t>
            </a:r>
          </a:p>
          <a:p>
            <a:r>
              <a:rPr kumimoji="1" lang="zh-CN" altLang="en-US" sz="1400"/>
              <a:t> </a:t>
            </a:r>
            <a:r>
              <a:rPr kumimoji="1" lang="zh-CN" altLang="en-US" sz="1400" smtClean="0"/>
              <a:t>   </a:t>
            </a:r>
            <a:r>
              <a:rPr kumimoji="1" lang="en-US" altLang="zh-CN" sz="1400" err="1" smtClean="0"/>
              <a:t>closeDoorListener</a:t>
            </a:r>
            <a:r>
              <a:rPr kumimoji="1" lang="en-US" altLang="zh-CN" sz="1400" smtClean="0"/>
              <a:t>(</a:t>
            </a:r>
            <a:r>
              <a:rPr kumimoji="1" lang="en-US" altLang="zh-CN" sz="1400" err="1"/>
              <a:t>DoorEvent</a:t>
            </a:r>
            <a:r>
              <a:rPr kumimoji="1" lang="zh-CN" altLang="en-US" sz="1400"/>
              <a:t> </a:t>
            </a:r>
            <a:r>
              <a:rPr kumimoji="1" lang="en-US" altLang="zh-CN" sz="1400" err="1"/>
              <a:t>doorEvent</a:t>
            </a:r>
            <a:r>
              <a:rPr kumimoji="1" lang="en-US" altLang="zh-CN" sz="1400" smtClean="0"/>
              <a:t>)</a:t>
            </a:r>
            <a:endParaRPr kumimoji="1"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111633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38593</TotalTime>
  <Words>2320</Words>
  <Application>Microsoft Macintosh PowerPoint</Application>
  <PresentationFormat>宽屏</PresentationFormat>
  <Paragraphs>404</Paragraphs>
  <Slides>20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5" baseType="lpstr">
      <vt:lpstr>DengXian</vt:lpstr>
      <vt:lpstr>DengXian Light</vt:lpstr>
      <vt:lpstr>Wingdings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626</cp:revision>
  <dcterms:created xsi:type="dcterms:W3CDTF">2018-02-28T08:19:09Z</dcterms:created>
  <dcterms:modified xsi:type="dcterms:W3CDTF">2020-04-14T15:54:18Z</dcterms:modified>
</cp:coreProperties>
</file>