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56" r:id="rId3"/>
    <p:sldId id="268" r:id="rId4"/>
    <p:sldId id="266" r:id="rId5"/>
    <p:sldId id="270" r:id="rId6"/>
    <p:sldId id="265" r:id="rId7"/>
    <p:sldId id="257" r:id="rId8"/>
    <p:sldId id="259" r:id="rId9"/>
    <p:sldId id="260" r:id="rId10"/>
    <p:sldId id="262" r:id="rId11"/>
    <p:sldId id="271" r:id="rId12"/>
    <p:sldId id="272" r:id="rId13"/>
    <p:sldId id="279" r:id="rId14"/>
    <p:sldId id="280" r:id="rId15"/>
    <p:sldId id="273" r:id="rId16"/>
    <p:sldId id="274" r:id="rId17"/>
    <p:sldId id="263" r:id="rId18"/>
    <p:sldId id="277" r:id="rId19"/>
    <p:sldId id="278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局部变量表存放了局部变量，内存在编译期间完成分配，当进入一个方法时，这个方法需要在帧中分配多大的局部变量空间是确定的，在方法运行期间不会改变局部变量表的大小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动态链接：方法在方法区中的动态地址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（句柄、直接地址，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hotspot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以直接地址实现）</a:t>
            </a:r>
            <a:endParaRPr kumimoji="1" lang="en-US" altLang="zh-CN" sz="1400" b="1" i="0" kern="1200" baseline="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4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三色标记：黑色、白色、灰色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增加状态值</a:t>
            </a:r>
            <a:endParaRPr lang="zh-CN" altLang="en-US" sz="1400" dirty="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AQS</a:t>
            </a:r>
            <a:r>
              <a:rPr lang="zh-CN" altLang="en-US" sz="1400" dirty="0" smtClean="0"/>
              <a:t>的原理：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CAS</a:t>
            </a:r>
            <a:r>
              <a:rPr lang="zh-CN" altLang="en-US" sz="1200" dirty="0" smtClean="0"/>
              <a:t>思想</a:t>
            </a:r>
            <a:endParaRPr lang="en-US" altLang="zh-CN" sz="14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245326" y="14947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锁、分布式锁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5326" y="5153216"/>
            <a:ext cx="306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ReentranLock</a:t>
            </a:r>
            <a:r>
              <a:rPr kumimoji="1" lang="zh-CN" altLang="en-US" sz="1200" dirty="0" smtClean="0"/>
              <a:t>：公平、非公平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CountDownLatch</a:t>
            </a:r>
            <a:r>
              <a:rPr kumimoji="1" lang="zh-CN" altLang="en-US" sz="1200" dirty="0" smtClean="0"/>
              <a:t>：初始</a:t>
            </a:r>
            <a:r>
              <a:rPr kumimoji="1" lang="en-US" altLang="zh-CN" sz="1200" dirty="0" smtClean="0"/>
              <a:t>state</a:t>
            </a:r>
            <a:r>
              <a:rPr kumimoji="1" lang="zh-CN" altLang="en-US" sz="1200" dirty="0" smtClean="0"/>
              <a:t>值</a:t>
            </a:r>
            <a:endParaRPr kumimoji="1" lang="en-US" altLang="zh-CN" sz="1200" dirty="0" smtClean="0"/>
          </a:p>
          <a:p>
            <a:r>
              <a:rPr lang="en-US" altLang="zh-CN" sz="1200" dirty="0" smtClean="0"/>
              <a:t>Semaphore 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BlockingQueue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4056" y="5477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volatile</a:t>
            </a:r>
            <a:r>
              <a:rPr lang="zh-CN" altLang="en-US" sz="1400" dirty="0"/>
              <a:t>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state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82420" y="5173106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标准</a:t>
            </a:r>
            <a:r>
              <a:rPr lang="zh-CN" altLang="en-US" sz="1000" b="1" dirty="0" smtClean="0"/>
              <a:t>访问文件方式：</a:t>
            </a:r>
            <a:r>
              <a:rPr lang="zh-CN" altLang="en-US" sz="1000" dirty="0" smtClean="0"/>
              <a:t>应用调用</a:t>
            </a:r>
            <a:r>
              <a:rPr lang="en-US" altLang="zh-CN" sz="1000" dirty="0" smtClean="0"/>
              <a:t>read()</a:t>
            </a:r>
            <a:r>
              <a:rPr lang="zh-CN" altLang="en-US" sz="1000" dirty="0" smtClean="0"/>
              <a:t>接口，操作系统检查内核的高速缓存中有没有数据，如果有直接返回，否则读取磁盘信息，然后缓存在内核缓存中</a:t>
            </a:r>
            <a:endParaRPr lang="en-US" altLang="zh-CN" sz="1000" dirty="0" smtClean="0"/>
          </a:p>
          <a:p>
            <a:r>
              <a:rPr lang="en-US" altLang="zh-CN" sz="1000" dirty="0" smtClean="0"/>
              <a:t>        (</a:t>
            </a:r>
            <a:r>
              <a:rPr lang="zh-CN" altLang="en-US" sz="1000" dirty="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dirty="0" smtClean="0"/>
              <a:t>I/O</a:t>
            </a:r>
            <a:r>
              <a:rPr lang="zh-CN" altLang="en-US" sz="1000" dirty="0" smtClean="0"/>
              <a:t>响应时间</a:t>
            </a:r>
            <a:r>
              <a:rPr lang="en-US" altLang="zh-CN" sz="1000" dirty="0" smtClean="0"/>
              <a:t>)</a:t>
            </a:r>
          </a:p>
          <a:p>
            <a:endParaRPr lang="en-US" altLang="zh-CN" sz="1000" dirty="0" smtClean="0"/>
          </a:p>
          <a:p>
            <a:r>
              <a:rPr lang="zh-CN" altLang="en-US" sz="1000" b="1" dirty="0" smtClean="0"/>
              <a:t>写入文件：</a:t>
            </a:r>
            <a:r>
              <a:rPr lang="zh-CN" altLang="en-US" sz="1000" dirty="0" smtClean="0"/>
              <a:t>应用调用</a:t>
            </a:r>
            <a:r>
              <a:rPr lang="en-US" altLang="zh-CN" sz="1000" dirty="0" err="1" smtClean="0"/>
              <a:t>wirte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sync</a:t>
            </a:r>
            <a:r>
              <a:rPr lang="zh-CN" altLang="en-US" sz="1000" dirty="0" smtClean="0"/>
              <a:t>同步命令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dirty="0" smtClean="0"/>
              <a:t>访问文件方式</a:t>
            </a:r>
            <a:endParaRPr lang="zh-CN" altLang="en-US" sz="12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2" y="542820"/>
            <a:ext cx="3668842" cy="2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28918" y="30570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内核运行原理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062974" y="1739590"/>
            <a:ext cx="6579221" cy="15277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07941" y="2395387"/>
            <a:ext cx="2174488" cy="726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29561" y="1873405"/>
            <a:ext cx="1126273" cy="39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Tomcat</a:t>
            </a:r>
            <a:endParaRPr kumimoji="1"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742771" y="1873404"/>
            <a:ext cx="1126273" cy="39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2642838" y="4594302"/>
            <a:ext cx="992459" cy="3679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5670" y="50626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磁盘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2341756" y="4304371"/>
            <a:ext cx="412596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62974" y="477272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网卡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3517" y="42434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硬件</a:t>
            </a:r>
            <a:endParaRPr kumimoji="1" lang="zh-CN" altLang="en-US" sz="1100" dirty="0"/>
          </a:p>
        </p:txBody>
      </p:sp>
      <p:sp>
        <p:nvSpPr>
          <p:cNvPr id="9" name="圆角矩形 8"/>
          <p:cNvSpPr/>
          <p:nvPr/>
        </p:nvSpPr>
        <p:spPr>
          <a:xfrm>
            <a:off x="5430643" y="4962293"/>
            <a:ext cx="1103971" cy="88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CPU</a:t>
            </a:r>
            <a:r>
              <a:rPr kumimoji="1" lang="zh-CN" altLang="en-US" sz="1400" dirty="0" smtClean="0"/>
              <a:t>指令</a:t>
            </a:r>
            <a:endParaRPr kumimoji="1" lang="zh-CN" altLang="en-US" sz="1400" dirty="0"/>
          </a:p>
        </p:txBody>
      </p:sp>
      <p:sp>
        <p:nvSpPr>
          <p:cNvPr id="10" name="下箭头 9"/>
          <p:cNvSpPr/>
          <p:nvPr/>
        </p:nvSpPr>
        <p:spPr>
          <a:xfrm>
            <a:off x="3133492" y="3005697"/>
            <a:ext cx="161693" cy="1237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0153" y="239538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用户空间</a:t>
            </a:r>
            <a:endParaRPr kumimoji="1" lang="zh-CN" altLang="en-US" sz="1100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4714527" y="1739590"/>
            <a:ext cx="1917" cy="1527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3517" y="25309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内存</a:t>
            </a:r>
            <a:endParaRPr kumimoji="1" lang="zh-CN" altLang="en-US" sz="1100" dirty="0"/>
          </a:p>
        </p:txBody>
      </p:sp>
      <p:sp>
        <p:nvSpPr>
          <p:cNvPr id="23" name="菱形 22"/>
          <p:cNvSpPr/>
          <p:nvPr/>
        </p:nvSpPr>
        <p:spPr>
          <a:xfrm>
            <a:off x="2529768" y="1873404"/>
            <a:ext cx="1280232" cy="52198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syscall</a:t>
            </a:r>
            <a:endParaRPr kumimoji="1" lang="zh-CN" altLang="en-US" sz="1100" dirty="0"/>
          </a:p>
        </p:txBody>
      </p:sp>
      <p:sp>
        <p:nvSpPr>
          <p:cNvPr id="25" name="正五边形 24"/>
          <p:cNvSpPr/>
          <p:nvPr/>
        </p:nvSpPr>
        <p:spPr>
          <a:xfrm>
            <a:off x="4151744" y="3880625"/>
            <a:ext cx="869796" cy="802887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</a:rPr>
              <a:t>软中断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/>
          <p:cNvCxnSpPr>
            <a:endCxn id="25" idx="5"/>
          </p:cNvCxnSpPr>
          <p:nvPr/>
        </p:nvCxnSpPr>
        <p:spPr>
          <a:xfrm rot="5400000">
            <a:off x="4423394" y="2861842"/>
            <a:ext cx="1923603" cy="7273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5" idx="1"/>
          </p:cNvCxnSpPr>
          <p:nvPr/>
        </p:nvCxnSpPr>
        <p:spPr>
          <a:xfrm rot="10800000">
            <a:off x="3758359" y="3122342"/>
            <a:ext cx="393386" cy="106495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5" idx="3"/>
            <a:endCxn id="9" idx="1"/>
          </p:cNvCxnSpPr>
          <p:nvPr/>
        </p:nvCxnSpPr>
        <p:spPr>
          <a:xfrm rot="16200000" flipH="1">
            <a:off x="4646980" y="4623173"/>
            <a:ext cx="723325" cy="84400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8918" y="1330004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程序不能直接调用内核，</a:t>
            </a:r>
            <a:r>
              <a:rPr kumimoji="1" lang="en-US" altLang="zh-CN" sz="1100" dirty="0" smtClean="0"/>
              <a:t>Kernel</a:t>
            </a:r>
            <a:r>
              <a:rPr kumimoji="1" lang="zh-CN" altLang="en-US" sz="1100" dirty="0" smtClean="0"/>
              <a:t>是受保护模式，通过软中断调用内核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586642" y="50489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作用在</a:t>
            </a:r>
            <a:endParaRPr kumimoji="1" lang="zh-CN" altLang="en-US" sz="1100" dirty="0"/>
          </a:p>
        </p:txBody>
      </p:sp>
      <p:sp>
        <p:nvSpPr>
          <p:cNvPr id="35" name="椭圆 34"/>
          <p:cNvSpPr/>
          <p:nvPr/>
        </p:nvSpPr>
        <p:spPr>
          <a:xfrm>
            <a:off x="406803" y="5709425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611133" y="5840229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38" name="曲线连接符 37"/>
          <p:cNvCxnSpPr>
            <a:stCxn id="35" idx="6"/>
            <a:endCxn id="8" idx="2"/>
          </p:cNvCxnSpPr>
          <p:nvPr/>
        </p:nvCxnSpPr>
        <p:spPr>
          <a:xfrm flipV="1">
            <a:off x="1003611" y="4493942"/>
            <a:ext cx="1338145" cy="1499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6" idx="0"/>
            <a:endCxn id="8" idx="4"/>
          </p:cNvCxnSpPr>
          <p:nvPr/>
        </p:nvCxnSpPr>
        <p:spPr>
          <a:xfrm rot="5400000" flipH="1" flipV="1">
            <a:off x="1650437" y="4942613"/>
            <a:ext cx="1156717" cy="6385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671824" y="305707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redis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71823" y="1067783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mq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671823" y="1829859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config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71823" y="2673723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db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671822" y="3517587"/>
            <a:ext cx="1222917" cy="393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es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/>
          <p:nvPr/>
        </p:nvCxnSpPr>
        <p:spPr>
          <a:xfrm flipV="1">
            <a:off x="7869044" y="502220"/>
            <a:ext cx="1802778" cy="1632175"/>
          </a:xfrm>
          <a:prstGeom prst="curvedConnector3">
            <a:avLst>
              <a:gd name="adj1" fmla="val 9176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30" idx="1"/>
          </p:cNvCxnSpPr>
          <p:nvPr/>
        </p:nvCxnSpPr>
        <p:spPr>
          <a:xfrm flipV="1">
            <a:off x="7947365" y="1264296"/>
            <a:ext cx="1724458" cy="870099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flipV="1">
            <a:off x="7932514" y="2026372"/>
            <a:ext cx="1683556" cy="108023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>
            <a:off x="7947365" y="2145034"/>
            <a:ext cx="1668705" cy="751437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39" idx="1"/>
          </p:cNvCxnSpPr>
          <p:nvPr/>
        </p:nvCxnSpPr>
        <p:spPr>
          <a:xfrm>
            <a:off x="7973892" y="2134395"/>
            <a:ext cx="1697930" cy="1579705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7600" y="947854"/>
            <a:ext cx="2107580" cy="735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程序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1730" y="3954965"/>
            <a:ext cx="2899317" cy="895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Kernel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 flipH="1">
            <a:off x="4711389" y="1683835"/>
            <a:ext cx="1" cy="41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剪去单圆角的矩形 7"/>
          <p:cNvSpPr/>
          <p:nvPr/>
        </p:nvSpPr>
        <p:spPr>
          <a:xfrm>
            <a:off x="1648469" y="2093253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accept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阻塞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)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endCxn id="5" idx="0"/>
          </p:cNvCxnSpPr>
          <p:nvPr/>
        </p:nvCxnSpPr>
        <p:spPr>
          <a:xfrm>
            <a:off x="4711388" y="3211551"/>
            <a:ext cx="1" cy="74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7453" y="4199093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程序调用系统调用：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fd</a:t>
            </a:r>
            <a:r>
              <a:rPr kumimoji="1" lang="zh-CN" altLang="en-US" sz="1200" dirty="0" smtClean="0"/>
              <a:t>：文件描述符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每建立一个连接就是一个</a:t>
            </a:r>
            <a:r>
              <a:rPr kumimoji="1" lang="en-US" altLang="zh-CN" sz="1200" dirty="0" err="1" smtClean="0"/>
              <a:t>fd</a:t>
            </a:r>
            <a:endParaRPr kumimoji="1" lang="en-US" altLang="zh-CN" sz="1200" dirty="0" smtClean="0"/>
          </a:p>
        </p:txBody>
      </p:sp>
      <p:sp>
        <p:nvSpPr>
          <p:cNvPr id="14" name="椭圆 13"/>
          <p:cNvSpPr/>
          <p:nvPr/>
        </p:nvSpPr>
        <p:spPr>
          <a:xfrm>
            <a:off x="1664210" y="5874622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>
            <a:stCxn id="14" idx="6"/>
          </p:cNvCxnSpPr>
          <p:nvPr/>
        </p:nvCxnSpPr>
        <p:spPr>
          <a:xfrm flipV="1">
            <a:off x="2261018" y="5694624"/>
            <a:ext cx="2043271" cy="464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664823" y="6314766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22" name="曲线连接符 21"/>
          <p:cNvCxnSpPr>
            <a:stCxn id="20" idx="2"/>
            <a:endCxn id="15" idx="2"/>
          </p:cNvCxnSpPr>
          <p:nvPr/>
        </p:nvCxnSpPr>
        <p:spPr>
          <a:xfrm rot="10800000">
            <a:off x="4705815" y="5776332"/>
            <a:ext cx="959008" cy="8227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107581" y="412016"/>
            <a:ext cx="490653" cy="42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T1</a:t>
            </a:r>
            <a:endParaRPr kumimoji="1"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1962614" y="1237785"/>
            <a:ext cx="490653" cy="42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T2</a:t>
            </a:r>
            <a:endParaRPr kumimoji="1" lang="zh-CN" altLang="en-US" sz="1050" dirty="0"/>
          </a:p>
        </p:txBody>
      </p:sp>
      <p:cxnSp>
        <p:nvCxnSpPr>
          <p:cNvPr id="26" name="曲线连接符 25"/>
          <p:cNvCxnSpPr>
            <a:endCxn id="23" idx="5"/>
          </p:cNvCxnSpPr>
          <p:nvPr/>
        </p:nvCxnSpPr>
        <p:spPr>
          <a:xfrm rot="10800000">
            <a:off x="2526380" y="773708"/>
            <a:ext cx="1131220" cy="391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4" idx="1"/>
            <a:endCxn id="24" idx="5"/>
          </p:cNvCxnSpPr>
          <p:nvPr/>
        </p:nvCxnSpPr>
        <p:spPr>
          <a:xfrm rot="10800000" flipV="1">
            <a:off x="2381414" y="1315844"/>
            <a:ext cx="1276187" cy="283631"/>
          </a:xfrm>
          <a:prstGeom prst="curvedConnector4">
            <a:avLst>
              <a:gd name="adj1" fmla="val 47185"/>
              <a:gd name="adj2" fmla="val 104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98234" y="213205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每个线程处理一个连接</a:t>
            </a:r>
            <a:endParaRPr kumimoji="1" lang="zh-CN" altLang="en-US" sz="1050" dirty="0"/>
          </a:p>
        </p:txBody>
      </p:sp>
      <p:sp>
        <p:nvSpPr>
          <p:cNvPr id="35" name="文本框 34"/>
          <p:cNvSpPr txBox="1"/>
          <p:nvPr/>
        </p:nvSpPr>
        <p:spPr>
          <a:xfrm>
            <a:off x="282621" y="646749"/>
            <a:ext cx="1774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根本原因是</a:t>
            </a:r>
            <a:r>
              <a:rPr kumimoji="1" lang="en-US" altLang="zh-CN" sz="1050" dirty="0" smtClean="0"/>
              <a:t>accept</a:t>
            </a:r>
            <a:r>
              <a:rPr kumimoji="1" lang="zh-CN" altLang="en-US" sz="1050" dirty="0" smtClean="0"/>
              <a:t>是阻塞的</a:t>
            </a:r>
            <a:endParaRPr kumimoji="1" lang="zh-CN" altLang="en-US" sz="1050" dirty="0"/>
          </a:p>
        </p:txBody>
      </p:sp>
      <p:sp>
        <p:nvSpPr>
          <p:cNvPr id="36" name="剪去单圆角的矩形 35"/>
          <p:cNvSpPr/>
          <p:nvPr/>
        </p:nvSpPr>
        <p:spPr>
          <a:xfrm>
            <a:off x="3824872" y="2082572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accept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非阻塞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Select()</a:t>
            </a:r>
            <a:r>
              <a:rPr kumimoji="1" lang="zh-CN" altLang="en-US" sz="1000" dirty="0" smtClean="0">
                <a:solidFill>
                  <a:schemeClr val="tx1"/>
                </a:solidFill>
              </a:rPr>
              <a:t>找到有数据的连接</a:t>
            </a:r>
            <a:endParaRPr kumimoji="1"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800" dirty="0" smtClean="0">
                <a:solidFill>
                  <a:schemeClr val="tx1"/>
                </a:solidFill>
              </a:rPr>
              <a:t>非阻塞一个线程可解决多个连接</a:t>
            </a:r>
            <a:endParaRPr kumimoji="1"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90675" y="324213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BIO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86305" y="6490901"/>
            <a:ext cx="4471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1w</a:t>
            </a:r>
            <a:r>
              <a:rPr kumimoji="1" lang="zh-CN" altLang="en-US" sz="1200" dirty="0" smtClean="0"/>
              <a:t>个客户端连接，会有</a:t>
            </a:r>
            <a:r>
              <a:rPr kumimoji="1" lang="en-US" altLang="zh-CN" sz="1200" dirty="0" smtClean="0"/>
              <a:t>1w</a:t>
            </a:r>
            <a:r>
              <a:rPr kumimoji="1" lang="zh-CN" altLang="en-US" sz="1200" dirty="0" smtClean="0"/>
              <a:t>个</a:t>
            </a:r>
            <a:r>
              <a:rPr kumimoji="1" lang="en-US" altLang="zh-CN" sz="1200" dirty="0" err="1" smtClean="0"/>
              <a:t>fd</a:t>
            </a:r>
            <a:r>
              <a:rPr kumimoji="1" lang="zh-CN" altLang="en-US" sz="1200" dirty="0" smtClean="0"/>
              <a:t>，有可能就只有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个人发送数据</a:t>
            </a:r>
            <a:endParaRPr kumimoji="1" lang="en-US" altLang="zh-CN" sz="1200" dirty="0" smtClean="0"/>
          </a:p>
        </p:txBody>
      </p:sp>
      <p:sp>
        <p:nvSpPr>
          <p:cNvPr id="40" name="文本框 39"/>
          <p:cNvSpPr txBox="1"/>
          <p:nvPr/>
        </p:nvSpPr>
        <p:spPr>
          <a:xfrm>
            <a:off x="4681405" y="3197694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select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NIO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549569" y="1785494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1w</a:t>
            </a:r>
            <a:r>
              <a:rPr kumimoji="1" lang="zh-CN" altLang="en-US" sz="900" dirty="0" smtClean="0"/>
              <a:t>个</a:t>
            </a:r>
            <a:r>
              <a:rPr kumimoji="1" lang="en-US" altLang="zh-CN" sz="900" dirty="0" err="1" smtClean="0"/>
              <a:t>fd</a:t>
            </a:r>
            <a:r>
              <a:rPr kumimoji="1" lang="zh-CN" altLang="en-US" sz="900" dirty="0" smtClean="0"/>
              <a:t>，一次性发给内核，找出哪些</a:t>
            </a:r>
            <a:r>
              <a:rPr kumimoji="1" lang="en-US" altLang="zh-CN" sz="900" dirty="0" smtClean="0"/>
              <a:t>Io</a:t>
            </a:r>
            <a:r>
              <a:rPr kumimoji="1" lang="zh-CN" altLang="en-US" sz="900" dirty="0" smtClean="0"/>
              <a:t>可读可写</a:t>
            </a:r>
            <a:endParaRPr kumimoji="1" lang="en-US" altLang="zh-CN" sz="900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580010" y="3403716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/>
              <a:t>内核需要遍历</a:t>
            </a:r>
            <a:r>
              <a:rPr kumimoji="1" lang="en-US" altLang="zh-CN" sz="900" dirty="0" smtClean="0"/>
              <a:t>1w</a:t>
            </a:r>
            <a:r>
              <a:rPr kumimoji="1" lang="zh-CN" altLang="en-US" sz="900" dirty="0" smtClean="0"/>
              <a:t>次，</a:t>
            </a:r>
            <a:r>
              <a:rPr kumimoji="1" lang="en-US" altLang="zh-CN" sz="900" dirty="0" smtClean="0"/>
              <a:t>O(n)</a:t>
            </a:r>
          </a:p>
        </p:txBody>
      </p:sp>
      <p:sp>
        <p:nvSpPr>
          <p:cNvPr id="43" name="矩形 42"/>
          <p:cNvSpPr/>
          <p:nvPr/>
        </p:nvSpPr>
        <p:spPr>
          <a:xfrm>
            <a:off x="6674005" y="3949609"/>
            <a:ext cx="2358484" cy="895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91090" y="4199093"/>
            <a:ext cx="847493" cy="473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tx1"/>
                </a:solidFill>
              </a:rPr>
              <a:t>存下每个连接的</a:t>
            </a:r>
            <a:r>
              <a:rPr kumimoji="1" lang="en-US" altLang="zh-CN" sz="900" dirty="0" err="1" smtClean="0">
                <a:solidFill>
                  <a:schemeClr val="tx1"/>
                </a:solidFill>
              </a:rPr>
              <a:t>fd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3663" y="4058780"/>
            <a:ext cx="583583" cy="413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</a:rPr>
              <a:t>存储可读可写</a:t>
            </a:r>
            <a:r>
              <a:rPr kumimoji="1" lang="en-US" altLang="zh-CN" sz="700" dirty="0" smtClean="0">
                <a:solidFill>
                  <a:schemeClr val="tx1"/>
                </a:solidFill>
              </a:rPr>
              <a:t>IO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33990" y="3058844"/>
            <a:ext cx="981464" cy="413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433990" y="492817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内核开辟一个空间</a:t>
            </a:r>
            <a:endParaRPr kumimoji="1" lang="en-US" altLang="zh-CN" sz="1200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7788590" y="463120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Event</a:t>
            </a:r>
          </a:p>
        </p:txBody>
      </p:sp>
      <p:cxnSp>
        <p:nvCxnSpPr>
          <p:cNvPr id="50" name="曲线连接符 49"/>
          <p:cNvCxnSpPr>
            <a:endCxn id="45" idx="0"/>
          </p:cNvCxnSpPr>
          <p:nvPr/>
        </p:nvCxnSpPr>
        <p:spPr>
          <a:xfrm rot="16200000" flipH="1">
            <a:off x="7975225" y="3618550"/>
            <a:ext cx="588668" cy="291792"/>
          </a:xfrm>
          <a:prstGeom prst="curvedConnector3">
            <a:avLst>
              <a:gd name="adj1" fmla="val 29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0" idx="6"/>
            <a:endCxn id="49" idx="2"/>
          </p:cNvCxnSpPr>
          <p:nvPr/>
        </p:nvCxnSpPr>
        <p:spPr>
          <a:xfrm flipV="1">
            <a:off x="6261631" y="5752390"/>
            <a:ext cx="615696" cy="846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14" idx="6"/>
            <a:endCxn id="49" idx="2"/>
          </p:cNvCxnSpPr>
          <p:nvPr/>
        </p:nvCxnSpPr>
        <p:spPr>
          <a:xfrm flipV="1">
            <a:off x="2261018" y="5752390"/>
            <a:ext cx="4616309" cy="406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剪去单圆角的矩形 57"/>
          <p:cNvSpPr/>
          <p:nvPr/>
        </p:nvSpPr>
        <p:spPr>
          <a:xfrm>
            <a:off x="5989369" y="2083513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 smtClean="0">
                <a:solidFill>
                  <a:schemeClr val="tx1"/>
                </a:solidFill>
              </a:rPr>
              <a:t>epoll_create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poll_ctl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poll_wait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332016" y="318523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epoll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NIO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529367" y="5397192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epoll</a:t>
            </a:r>
            <a:r>
              <a:rPr kumimoji="1" lang="zh-CN" altLang="en-US" sz="1000" dirty="0" smtClean="0"/>
              <a:t>基于事件驱动</a:t>
            </a:r>
            <a:endParaRPr kumimoji="1" lang="en-US" altLang="zh-CN" sz="10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9639465" y="21320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BIO/NIO/AIO</a:t>
            </a:r>
            <a:endParaRPr lang="zh-CN" altLang="en-US" sz="1200" dirty="0"/>
          </a:p>
        </p:txBody>
      </p:sp>
      <p:cxnSp>
        <p:nvCxnSpPr>
          <p:cNvPr id="63" name="曲线连接符 62"/>
          <p:cNvCxnSpPr>
            <a:stCxn id="44" idx="3"/>
          </p:cNvCxnSpPr>
          <p:nvPr/>
        </p:nvCxnSpPr>
        <p:spPr>
          <a:xfrm flipV="1">
            <a:off x="7638583" y="4397516"/>
            <a:ext cx="503292" cy="38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/>
          <p:nvPr/>
        </p:nvCxnSpPr>
        <p:spPr>
          <a:xfrm rot="5400000">
            <a:off x="7014009" y="3548279"/>
            <a:ext cx="728981" cy="5726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269559" y="6223271"/>
            <a:ext cx="1917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/Nginx</a:t>
            </a:r>
            <a:r>
              <a:rPr lang="zh-CN" altLang="en-US" sz="1200" dirty="0" smtClean="0"/>
              <a:t>都是</a:t>
            </a:r>
            <a:r>
              <a:rPr lang="en-US" altLang="zh-CN" sz="1200" dirty="0" err="1" smtClean="0"/>
              <a:t>epoll</a:t>
            </a:r>
            <a:r>
              <a:rPr lang="zh-CN" altLang="en-US" sz="1200" dirty="0" smtClean="0"/>
              <a:t>模型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337824" y="5397192"/>
            <a:ext cx="735981" cy="37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网卡</a:t>
            </a:r>
            <a:endParaRPr kumimoji="1"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6509336" y="5373250"/>
            <a:ext cx="735981" cy="37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网卡</a:t>
            </a:r>
            <a:endParaRPr kumimoji="1" lang="zh-CN" altLang="en-US" sz="1200" dirty="0"/>
          </a:p>
        </p:txBody>
      </p:sp>
      <p:sp>
        <p:nvSpPr>
          <p:cNvPr id="25" name="下箭头 24"/>
          <p:cNvSpPr/>
          <p:nvPr/>
        </p:nvSpPr>
        <p:spPr>
          <a:xfrm>
            <a:off x="4625650" y="4845424"/>
            <a:ext cx="166757" cy="52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/>
          <p:cNvSpPr/>
          <p:nvPr/>
        </p:nvSpPr>
        <p:spPr>
          <a:xfrm flipH="1">
            <a:off x="6877327" y="4932996"/>
            <a:ext cx="114488" cy="363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02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BIO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7521" y="557954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多路复用选择器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13520" y="476462"/>
            <a:ext cx="2433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ServletContainerInitializer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onStartup()</a:t>
            </a:r>
            <a:endParaRPr kumimoji="1"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111121" y="391789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Pipeline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8688324" y="3277620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List&lt;Servlet&gt;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list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5215403" y="275649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4" name="文本框 33"/>
          <p:cNvSpPr txBox="1"/>
          <p:nvPr/>
        </p:nvSpPr>
        <p:spPr>
          <a:xfrm>
            <a:off x="8880991" y="276298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5" name="文本框 34"/>
          <p:cNvSpPr txBox="1"/>
          <p:nvPr/>
        </p:nvSpPr>
        <p:spPr>
          <a:xfrm>
            <a:off x="7691032" y="276237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6" name="文本框 35"/>
          <p:cNvSpPr txBox="1"/>
          <p:nvPr/>
        </p:nvSpPr>
        <p:spPr>
          <a:xfrm>
            <a:off x="6489857" y="275047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Valve</a:t>
            </a:r>
            <a:endParaRPr kumimoji="1" lang="zh-CN" altLang="en-US" sz="1050" dirty="0"/>
          </a:p>
        </p:txBody>
      </p:sp>
      <p:sp>
        <p:nvSpPr>
          <p:cNvPr id="37" name="文本框 36"/>
          <p:cNvSpPr txBox="1"/>
          <p:nvPr/>
        </p:nvSpPr>
        <p:spPr>
          <a:xfrm>
            <a:off x="4270208" y="3379906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Adapter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995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8010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299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09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302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2817" y="7917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18439" y="4010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Poller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0260" y="401072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133454" y="401072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072" y="80288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" y="2676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Tomcat</a:t>
            </a:r>
            <a:r>
              <a:rPr kumimoji="1" lang="zh-CN" altLang="en-US" sz="1200" dirty="0" smtClean="0"/>
              <a:t>三种线程：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337" y="4832202"/>
            <a:ext cx="468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acceptorThreadCouont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1</a:t>
            </a:r>
            <a:r>
              <a:rPr kumimoji="1" lang="en-US" altLang="zh-CN" sz="1200" dirty="0"/>
              <a:t>	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smtClean="0"/>
              <a:t>Acceptor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maxThreadCount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zh-CN" altLang="en-US" sz="1200" dirty="0" smtClean="0"/>
              <a:t>，最大</a:t>
            </a:r>
            <a:r>
              <a:rPr kumimoji="1" lang="en-US" altLang="zh-CN" sz="1200" dirty="0" smtClean="0"/>
              <a:t>200</a:t>
            </a:r>
            <a:r>
              <a:rPr kumimoji="1" lang="en-US" altLang="zh-CN" sz="1200" dirty="0"/>
              <a:t>	</a:t>
            </a:r>
            <a:r>
              <a:rPr kumimoji="1" lang="zh-CN" altLang="en-US" sz="1200" dirty="0" smtClean="0"/>
              <a:t>    线程池里的</a:t>
            </a:r>
            <a:r>
              <a:rPr kumimoji="1" lang="en-US" altLang="zh-CN" sz="1200" dirty="0" smtClean="0"/>
              <a:t>Work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PollerThreadCount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err="1" smtClean="0"/>
              <a:t>Poller</a:t>
            </a:r>
            <a:r>
              <a:rPr kumimoji="1" lang="zh-CN" altLang="en-US" sz="1200" dirty="0" smtClean="0"/>
              <a:t>线程数，</a:t>
            </a:r>
            <a:r>
              <a:rPr kumimoji="1" lang="en-US" altLang="zh-CN" sz="1200" dirty="0" smtClean="0"/>
              <a:t>NIO</a:t>
            </a:r>
            <a:r>
              <a:rPr kumimoji="1" lang="zh-CN" altLang="en-US" sz="1200" dirty="0" smtClean="0"/>
              <a:t>独有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maxConnections</a:t>
            </a:r>
            <a:r>
              <a:rPr kumimoji="1" lang="zh-CN" altLang="en-US" sz="1200" dirty="0" smtClean="0"/>
              <a:t>：最大连接数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4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67137" y="136807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317015" y="200974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 </a:t>
            </a:r>
            <a:r>
              <a:rPr kumimoji="1" lang="en-US" altLang="zh-CN" sz="1200" dirty="0" smtClean="0"/>
              <a:t>Stack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51189" y="2921849"/>
            <a:ext cx="1644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运行时常量池：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Inter.cache</a:t>
            </a:r>
            <a:r>
              <a:rPr kumimoji="1" lang="en-US" altLang="zh-CN" sz="1000" dirty="0" smtClean="0">
                <a:sym typeface="Wingdings"/>
              </a:rPr>
              <a:t>()</a:t>
            </a:r>
            <a:r>
              <a:rPr kumimoji="1" lang="zh-CN" altLang="en-US" sz="1000" dirty="0" smtClean="0">
                <a:sym typeface="Wingdings"/>
              </a:rPr>
              <a:t>等基本包装类型，</a:t>
            </a:r>
            <a:r>
              <a:rPr kumimoji="1" lang="en-US" altLang="zh-CN" sz="1000" dirty="0" err="1" smtClean="0">
                <a:sym typeface="Wingdings"/>
              </a:rPr>
              <a:t>String.intern</a:t>
            </a:r>
            <a:r>
              <a:rPr kumimoji="1" lang="zh-CN" altLang="en-US" sz="1000" dirty="0" smtClean="0">
                <a:sym typeface="Wingdings"/>
              </a:rPr>
              <a:t>常量池</a:t>
            </a:r>
            <a:endParaRPr kumimoji="1" lang="en-US" altLang="zh-CN" sz="1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0339997" y="299432"/>
            <a:ext cx="1396853" cy="105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堆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: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最小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1/64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，最大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1/4(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物理内存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新生代：老年代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</a:t>
            </a:r>
          </a:p>
          <a:p>
            <a:r>
              <a:rPr kumimoji="1" lang="en-US" altLang="zh-CN" sz="900" dirty="0" smtClean="0">
                <a:solidFill>
                  <a:schemeClr val="tx1"/>
                </a:solidFill>
              </a:rPr>
              <a:t>8:1:1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原因：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90%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Eden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区第一次被回收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763921"/>
            <a:ext cx="386584" cy="9517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095393" y="3198848"/>
            <a:ext cx="946045" cy="4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20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个分区：不同收集器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PS+PO</a:t>
            </a:r>
            <a:r>
              <a:rPr kumimoji="1" lang="zh-CN" altLang="en-US" sz="1100" dirty="0" smtClean="0"/>
              <a:t> 、</a:t>
            </a:r>
            <a:r>
              <a:rPr kumimoji="1" lang="en-US" altLang="zh-CN" sz="1100" dirty="0" smtClean="0"/>
              <a:t>G1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15</a:t>
            </a:r>
            <a:endParaRPr kumimoji="1" lang="en-US" altLang="zh-CN" sz="1100" dirty="0"/>
          </a:p>
          <a:p>
            <a:r>
              <a:rPr kumimoji="1" lang="en-US" altLang="zh-CN" sz="1100" dirty="0" smtClean="0"/>
              <a:t>CMS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1894906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7974763" y="736993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8122077" y="1894906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8167568" y="1670150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tx1"/>
                </a:solidFill>
              </a:rPr>
              <a:t>为对象实例分配内存：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A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指针碰撞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B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空闲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列表（</a:t>
            </a:r>
            <a:r>
              <a:rPr kumimoji="1" lang="en-US" altLang="zh-CN" sz="1050" dirty="0" smtClean="0">
                <a:solidFill>
                  <a:schemeClr val="tx1"/>
                </a:solidFill>
              </a:rPr>
              <a:t>CMS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）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运行时数据区： </a:t>
            </a:r>
            <a:r>
              <a:rPr kumimoji="1" lang="en-US" altLang="zh-CN" sz="1200" dirty="0" smtClean="0"/>
              <a:t>5+1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4136" y="1977615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61875" y="1097289"/>
            <a:ext cx="841473" cy="31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tx1"/>
                </a:solidFill>
              </a:rPr>
              <a:t>局部变量表：保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存局部变量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76" idx="3"/>
            <a:endCxn id="116" idx="1"/>
          </p:cNvCxnSpPr>
          <p:nvPr/>
        </p:nvCxnSpPr>
        <p:spPr>
          <a:xfrm flipV="1">
            <a:off x="7078281" y="1204826"/>
            <a:ext cx="789258" cy="4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65733" y="1565741"/>
            <a:ext cx="812548" cy="2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操作数栈：</a:t>
            </a:r>
            <a:r>
              <a:rPr lang="en-US" altLang="zh-CN" sz="700" dirty="0" smtClean="0">
                <a:solidFill>
                  <a:schemeClr val="tx1"/>
                </a:solidFill>
              </a:rPr>
              <a:t>load</a:t>
            </a:r>
            <a:r>
              <a:rPr lang="zh-CN" altLang="en-US" sz="700" dirty="0" smtClean="0">
                <a:solidFill>
                  <a:schemeClr val="tx1"/>
                </a:solidFill>
              </a:rPr>
              <a:t>、</a:t>
            </a:r>
            <a:r>
              <a:rPr lang="en-US" altLang="zh-CN" sz="700" dirty="0" smtClean="0">
                <a:solidFill>
                  <a:schemeClr val="tx1"/>
                </a:solidFill>
              </a:rPr>
              <a:t>store</a:t>
            </a:r>
            <a:r>
              <a:rPr lang="zh-CN" altLang="en-US" sz="700" dirty="0" smtClean="0">
                <a:solidFill>
                  <a:schemeClr val="tx1"/>
                </a:solidFill>
              </a:rPr>
              <a:t>执行指令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stCxn id="50" idx="3"/>
          </p:cNvCxnSpPr>
          <p:nvPr/>
        </p:nvCxnSpPr>
        <p:spPr>
          <a:xfrm flipV="1">
            <a:off x="7103348" y="1046272"/>
            <a:ext cx="723330" cy="2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</p:cNvCxnSpPr>
          <p:nvPr/>
        </p:nvCxnSpPr>
        <p:spPr>
          <a:xfrm flipV="1">
            <a:off x="7476803" y="1310178"/>
            <a:ext cx="280919" cy="162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9379804" y="164284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 dirty="0">
                <a:solidFill>
                  <a:srgbClr val="FF0000"/>
                </a:solidFill>
              </a:rPr>
              <a:t>3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3041438" y="1922068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38919" y="2064347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27493" y="1650459"/>
            <a:ext cx="2143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Class</a:t>
            </a:r>
            <a:r>
              <a:rPr kumimoji="1" lang="zh-CN" altLang="en-US" sz="1000" dirty="0" smtClean="0"/>
              <a:t>类文件：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常量池：保存编译时的文件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eg</a:t>
            </a:r>
            <a:r>
              <a:rPr kumimoji="1" lang="en-US" altLang="zh-CN" sz="1000" dirty="0" smtClean="0"/>
              <a:t>:</a:t>
            </a:r>
          </a:p>
          <a:p>
            <a:r>
              <a:rPr kumimoji="1" lang="zh-CN" altLang="en-US" sz="1000" dirty="0"/>
              <a:t>字面量：整数、浮点数、字符串</a:t>
            </a:r>
            <a:endParaRPr kumimoji="1" lang="en-US" altLang="zh-CN" sz="1000" dirty="0"/>
          </a:p>
          <a:p>
            <a:r>
              <a:rPr kumimoji="1" lang="zh-CN" altLang="en-US" sz="1000" dirty="0"/>
              <a:t> 符号引用：类、字段、方法、接口</a:t>
            </a:r>
            <a:endParaRPr kumimoji="1" lang="en-US" altLang="zh-CN" sz="1000" dirty="0"/>
          </a:p>
          <a:p>
            <a:r>
              <a:rPr kumimoji="1" lang="zh-CN" altLang="en-US" sz="1000" dirty="0"/>
              <a:t>    方法符号引用</a:t>
            </a:r>
          </a:p>
          <a:p>
            <a:endParaRPr kumimoji="1" lang="zh-CN" altLang="en-US" sz="1000" dirty="0"/>
          </a:p>
        </p:txBody>
      </p:sp>
      <p:cxnSp>
        <p:nvCxnSpPr>
          <p:cNvPr id="78" name="直线箭头连接符 77"/>
          <p:cNvCxnSpPr/>
          <p:nvPr/>
        </p:nvCxnSpPr>
        <p:spPr>
          <a:xfrm flipV="1">
            <a:off x="2349795" y="2000316"/>
            <a:ext cx="637955" cy="5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11707" y="3543226"/>
            <a:ext cx="1644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常量池：一个全局表</a:t>
            </a:r>
            <a:r>
              <a:rPr kumimoji="1" lang="en-US" altLang="zh-CN" sz="1000" dirty="0" err="1" smtClean="0"/>
              <a:t>StringTable</a:t>
            </a:r>
            <a:r>
              <a:rPr kumimoji="1" lang="zh-CN" altLang="en-US" sz="1000" dirty="0" smtClean="0"/>
              <a:t>，本质上是一个</a:t>
            </a:r>
            <a:r>
              <a:rPr kumimoji="1" lang="en-US" altLang="zh-CN" sz="1000" dirty="0" err="1" smtClean="0"/>
              <a:t>HashSet</a:t>
            </a:r>
            <a:r>
              <a:rPr kumimoji="1" lang="en-US" altLang="zh-CN" sz="1000" dirty="0" smtClean="0"/>
              <a:t>&lt;String&gt;</a:t>
            </a:r>
            <a:r>
              <a:rPr kumimoji="1" lang="zh-CN" altLang="en-US" sz="1000" dirty="0" smtClean="0"/>
              <a:t>，只存储实例的引用，不存储</a:t>
            </a:r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对象的内容</a:t>
            </a:r>
            <a:endParaRPr kumimoji="1" lang="en-US" altLang="zh-CN" sz="1000" dirty="0" smtClean="0"/>
          </a:p>
        </p:txBody>
      </p:sp>
      <p:sp>
        <p:nvSpPr>
          <p:cNvPr id="110" name="矩形 109"/>
          <p:cNvSpPr/>
          <p:nvPr/>
        </p:nvSpPr>
        <p:spPr>
          <a:xfrm>
            <a:off x="7861006" y="214063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860708" y="2329083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860022" y="2509836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777345" y="909942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8128610" y="909942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7860669" y="99265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867539" y="1155667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867241" y="1344119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866555" y="1524872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271434" y="1975291"/>
            <a:ext cx="830317" cy="26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动态链接</a:t>
            </a:r>
            <a:r>
              <a:rPr lang="en-US" altLang="zh-CN" sz="700" dirty="0" smtClean="0">
                <a:solidFill>
                  <a:schemeClr val="tx1"/>
                </a:solidFill>
              </a:rPr>
              <a:t>:</a:t>
            </a:r>
            <a:r>
              <a:rPr lang="zh-CN" altLang="en-US" sz="700" dirty="0" smtClean="0">
                <a:solidFill>
                  <a:schemeClr val="tx1"/>
                </a:solidFill>
              </a:rPr>
              <a:t>方法区中的动态地址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261875" y="2349915"/>
            <a:ext cx="816406" cy="20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</a:rPr>
              <a:t>返回信息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57"/>
          <p:cNvCxnSpPr>
            <a:stCxn id="119" idx="3"/>
          </p:cNvCxnSpPr>
          <p:nvPr/>
        </p:nvCxnSpPr>
        <p:spPr>
          <a:xfrm flipV="1">
            <a:off x="7101751" y="1461698"/>
            <a:ext cx="690766" cy="6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57"/>
          <p:cNvCxnSpPr>
            <a:stCxn id="120" idx="3"/>
          </p:cNvCxnSpPr>
          <p:nvPr/>
        </p:nvCxnSpPr>
        <p:spPr>
          <a:xfrm flipV="1">
            <a:off x="7078281" y="1616568"/>
            <a:ext cx="748397" cy="83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575044" y="21829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m</a:t>
            </a:r>
            <a:r>
              <a:rPr kumimoji="1" lang="en-US" altLang="zh-CN" sz="1100" smtClean="0"/>
              <a:t>ain()</a:t>
            </a:r>
            <a:endParaRPr kumimoji="1" lang="zh-CN" altLang="en-US" sz="11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691168" y="1209018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B()</a:t>
            </a:r>
            <a:endParaRPr kumimoji="1" lang="zh-CN" altLang="en-US" sz="1100" dirty="0"/>
          </a:p>
        </p:txBody>
      </p:sp>
      <p:cxnSp>
        <p:nvCxnSpPr>
          <p:cNvPr id="135" name="直线箭头连接符 134"/>
          <p:cNvCxnSpPr>
            <a:stCxn id="133" idx="0"/>
            <a:endCxn id="134" idx="2"/>
          </p:cNvCxnSpPr>
          <p:nvPr/>
        </p:nvCxnSpPr>
        <p:spPr>
          <a:xfrm flipV="1">
            <a:off x="8858135" y="1470628"/>
            <a:ext cx="6318" cy="71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331889" y="290269"/>
            <a:ext cx="1141543" cy="86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>
                <a:solidFill>
                  <a:schemeClr val="tx1"/>
                </a:solidFill>
              </a:rPr>
              <a:t>栈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帧：</a:t>
            </a:r>
            <a:endParaRPr kumimoji="1" lang="en-US" altLang="zh-CN" sz="900" dirty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局部变量表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操作数栈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动态链接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返回地址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28597" y="112983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98786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en-US" altLang="zh-CN" sz="1000" dirty="0" smtClean="0"/>
              <a:t>Mark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word</a:t>
            </a:r>
            <a:r>
              <a:rPr kumimoji="1" lang="zh-CN" altLang="en-US" sz="1000" dirty="0" smtClean="0"/>
              <a:t>：</a:t>
            </a:r>
            <a:r>
              <a:rPr kumimoji="1" lang="en-US" altLang="zh-CN" sz="1000" dirty="0" err="1" smtClean="0"/>
              <a:t>hashCode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、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分代年龄</a:t>
            </a:r>
            <a:r>
              <a:rPr kumimoji="1" lang="zh-CN" altLang="en-US" sz="1000" dirty="0" smtClean="0"/>
              <a:t>、是否偏向锁、锁标志位、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偏向线程</a:t>
            </a:r>
            <a:r>
              <a:rPr kumimoji="1" lang="en-US" altLang="zh-CN" sz="1000" dirty="0" smtClean="0"/>
              <a:t>Id</a:t>
            </a:r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72321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37423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/private/var/folders/f7/mqlcgb3579x4xdbv43452kzh0000gn/T/WizNote/0e4811c7-2d0c-469a-a2cf-7939ac79c939/index_files/4543840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7377" y="1265670"/>
            <a:ext cx="22397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不压缩：</a:t>
            </a:r>
            <a:r>
              <a:rPr kumimoji="1" lang="en-US" altLang="zh-CN" sz="1100" dirty="0" smtClean="0"/>
              <a:t>not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compracess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普通对象</a:t>
            </a:r>
            <a:r>
              <a:rPr kumimoji="1" lang="en-US" altLang="zh-CN" sz="1100" dirty="0" smtClean="0"/>
              <a:t>16</a:t>
            </a:r>
            <a:r>
              <a:rPr kumimoji="1" lang="zh-CN" altLang="en-US" sz="1100" dirty="0" smtClean="0"/>
              <a:t>个字节，数组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个字节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kumimoji="1" lang="zh-CN" altLang="en-US" sz="1100" dirty="0" smtClean="0"/>
              <a:t>压缩：</a:t>
            </a:r>
            <a:r>
              <a:rPr kumimoji="1" lang="en-US" altLang="zh-CN" sz="1100" dirty="0" err="1"/>
              <a:t>compracess</a:t>
            </a:r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4064618" y="1527280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Mark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word(8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个字节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64618" y="2001534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类型指针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(4+4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7032179" y="5189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总线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71135" y="2771078"/>
            <a:ext cx="1453375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、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SerialOld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PO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6.G1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7.ZGC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b="1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三色标记</a:t>
            </a:r>
            <a:endParaRPr kumimoji="1" lang="en-US" altLang="zh-CN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237786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基于三色标记算法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" y="4668644"/>
            <a:ext cx="4527395" cy="17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38866</TotalTime>
  <Words>2527</Words>
  <Application>Microsoft Macintosh PowerPoint</Application>
  <PresentationFormat>宽屏</PresentationFormat>
  <Paragraphs>466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DengXian</vt:lpstr>
      <vt:lpstr>DengXian Light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692</cp:revision>
  <dcterms:created xsi:type="dcterms:W3CDTF">2018-02-28T08:19:09Z</dcterms:created>
  <dcterms:modified xsi:type="dcterms:W3CDTF">2020-04-19T02:47:01Z</dcterms:modified>
</cp:coreProperties>
</file>