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1" r:id="rId12"/>
    <p:sldId id="262" r:id="rId13"/>
    <p:sldId id="263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86"/>
  </p:normalViewPr>
  <p:slideViewPr>
    <p:cSldViewPr snapToGrid="0" snapToObjects="1">
      <p:cViewPr>
        <p:scale>
          <a:sx n="114" d="100"/>
          <a:sy n="114" d="100"/>
        </p:scale>
        <p:origin x="4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dirty="0" smtClean="0"/>
              <a:t>双亲委派模型</a:t>
            </a:r>
            <a:r>
              <a:rPr kumimoji="1" lang="zh-CN" altLang="en-US" dirty="0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工作内存、主内存交互操作：</a:t>
            </a:r>
            <a:r>
              <a:rPr kumimoji="1" lang="zh-CN" altLang="en-US" dirty="0" smtClean="0"/>
              <a:t>一个变量如何从主内存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到工作内存、如何从工作内存同步回主内存，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内存模型定义了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种操作指令来完成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：主内存，把变量标识为一条线程独占的状态</a:t>
            </a:r>
            <a:endParaRPr kumimoji="1" lang="en-US" altLang="zh-CN" dirty="0" smtClean="0"/>
          </a:p>
          <a:p>
            <a:r>
              <a:rPr kumimoji="1" lang="en-US" altLang="zh-CN" dirty="0" smtClean="0"/>
              <a:t>Unlock:</a:t>
            </a:r>
            <a:r>
              <a:rPr kumimoji="1" lang="zh-CN" altLang="en-US" dirty="0" smtClean="0"/>
              <a:t>主内存，把一个处于锁定状态的变量释放出来，释放后的变量才可以被其它线程锁定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：主内存，把一个变量的值从主内存传输到工作内存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Load:</a:t>
            </a:r>
            <a:r>
              <a:rPr kumimoji="1" lang="zh-CN" altLang="en-US" dirty="0" smtClean="0"/>
              <a:t>工作内存，把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到主内存的值放入工作内存变量副本中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：工作内存，把变量值传给执行引擎，当</a:t>
            </a:r>
            <a:r>
              <a:rPr kumimoji="1" lang="en-US" altLang="zh-CN" dirty="0" err="1" smtClean="0"/>
              <a:t>jvm</a:t>
            </a:r>
            <a:r>
              <a:rPr kumimoji="1" lang="zh-CN" altLang="en-US" dirty="0" smtClean="0"/>
              <a:t>遇到需要使用到变量的值的字节码指令时执行这个操作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Assign(</a:t>
            </a:r>
            <a:r>
              <a:rPr kumimoji="1" lang="zh-CN" altLang="en-US" dirty="0" smtClean="0"/>
              <a:t>赋值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：工作内存，把执行引擎接收到的值赋给工作内存的变量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：工作内存，把工作内存值传给主内存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：主内存，把工作内存中得到的值放入主内存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执行引擎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JVM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class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loader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加载：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连接：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初始化：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系统：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 dirty="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DoorSource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DoorListener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doorListener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 </a:t>
            </a:r>
            <a:r>
              <a:rPr kumimoji="1" lang="en-US" altLang="zh-CN" sz="1400" dirty="0" err="1" smtClean="0"/>
              <a:t>registerDoorListener</a:t>
            </a:r>
            <a:r>
              <a:rPr kumimoji="1" lang="en-US" altLang="zh-CN" sz="1400" dirty="0" smtClean="0"/>
              <a:t>()</a:t>
            </a:r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openDoor</a:t>
            </a:r>
            <a:r>
              <a:rPr kumimoji="1" lang="en-US" altLang="zh-CN" sz="1400" dirty="0" smtClean="0"/>
              <a:t>()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DoorEvent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DoorSource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doorSource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DoorListener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openDoorListener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DoorEvent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doorEvent</a:t>
            </a:r>
            <a:r>
              <a:rPr kumimoji="1" lang="en-US" altLang="zh-CN" sz="1400" dirty="0" smtClean="0"/>
              <a:t>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/>
              <a:t>DoorEvent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doorEvent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Servlet</a:t>
            </a:r>
          </a:p>
          <a:p>
            <a:r>
              <a:rPr kumimoji="1" lang="zh-CN" altLang="en-US" sz="1400" dirty="0" smtClean="0"/>
              <a:t>顶级接口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Abstract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class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ServletRequest</a:t>
            </a:r>
            <a:endParaRPr kumimoji="1" lang="en-US" altLang="zh-CN" sz="14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ServletResponse</a:t>
            </a:r>
            <a:endParaRPr kumimoji="1" lang="en-US" altLang="zh-CN" sz="14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ServletConfig</a:t>
            </a:r>
            <a:endParaRPr kumimoji="1" lang="en-US" altLang="zh-CN" sz="14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HttpServletRequest</a:t>
            </a:r>
            <a:endParaRPr kumimoji="1" lang="en-US" altLang="zh-CN" sz="14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HttpServletResponse</a:t>
            </a:r>
            <a:endParaRPr kumimoji="1" lang="en-US" altLang="zh-CN" sz="1400" dirty="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1.init(</a:t>
            </a:r>
            <a:r>
              <a:rPr kumimoji="1" lang="en-US" altLang="zh-CN" sz="1400" dirty="0" err="1" smtClean="0"/>
              <a:t>ServletConfig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2.destroy()</a:t>
            </a:r>
          </a:p>
          <a:p>
            <a:r>
              <a:rPr kumimoji="1" lang="en-US" altLang="zh-CN" sz="1400" dirty="0" smtClean="0"/>
              <a:t>3.service(</a:t>
            </a:r>
            <a:r>
              <a:rPr kumimoji="1" lang="en-US" altLang="zh-CN" sz="1400" dirty="0" err="1" smtClean="0"/>
              <a:t>ServletRequest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SerlvetResponse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4.getServletConfig()</a:t>
            </a:r>
          </a:p>
          <a:p>
            <a:r>
              <a:rPr kumimoji="1" lang="en-US" altLang="zh-CN" sz="1400" dirty="0" smtClean="0"/>
              <a:t>5.getServletInfo()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客户端请求接口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提供了与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协议相关实现，所有</a:t>
            </a:r>
            <a:r>
              <a:rPr kumimoji="1" lang="en-US" altLang="zh-CN" sz="1200" dirty="0" smtClean="0"/>
              <a:t>java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web</a:t>
            </a:r>
          </a:p>
          <a:p>
            <a:r>
              <a:rPr kumimoji="1" lang="zh-CN" altLang="en-US" sz="1200" dirty="0" smtClean="0"/>
              <a:t>自定义开发，都实现</a:t>
            </a:r>
            <a:r>
              <a:rPr kumimoji="1" lang="en-US" altLang="zh-CN" sz="1200" dirty="0" err="1" smtClean="0"/>
              <a:t>HttpServlet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Http</a:t>
            </a:r>
            <a:r>
              <a:rPr kumimoji="1" lang="zh-CN" altLang="en-US" sz="1400" dirty="0" smtClean="0"/>
              <a:t>协议相关接口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dirty="0" smtClean="0"/>
              <a:t>：是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容器之间通信的接口。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容器在启动一个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应用时，会为它创建一个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应用都有唯一的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对象，可以把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对象形象地理解为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应用的总管家，同一个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应用中的所有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 smtClean="0"/>
              <a:t>对象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都</a:t>
            </a:r>
            <a:r>
              <a:rPr kumimoji="1" lang="zh-CN" altLang="en-US" sz="1200" dirty="0"/>
              <a:t>共享一个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对象可以通过其访问容器中的各种资源。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209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0648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 smtClean="0"/>
              <a:t>1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107150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2589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/>
              <a:t>2</a:t>
            </a:r>
            <a:endParaRPr kumimoji="1"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2375209" y="3096323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21799" y="318296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Socket1</a:t>
            </a:r>
            <a:endParaRPr kumimoji="1"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6107150" y="3104911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8344" y="322500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Socket2</a:t>
            </a:r>
            <a:endParaRPr kumimoji="1" lang="zh-CN" altLang="en-US" sz="1100" dirty="0"/>
          </a:p>
        </p:txBody>
      </p:sp>
      <p:cxnSp>
        <p:nvCxnSpPr>
          <p:cNvPr id="13" name="直线箭头连接符 12"/>
          <p:cNvCxnSpPr>
            <a:stCxn id="4" idx="2"/>
            <a:endCxn id="8" idx="0"/>
          </p:cNvCxnSpPr>
          <p:nvPr/>
        </p:nvCxnSpPr>
        <p:spPr>
          <a:xfrm>
            <a:off x="3021980" y="1873405"/>
            <a:ext cx="0" cy="122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10" idx="0"/>
          </p:cNvCxnSpPr>
          <p:nvPr/>
        </p:nvCxnSpPr>
        <p:spPr>
          <a:xfrm>
            <a:off x="6753921" y="1873405"/>
            <a:ext cx="0" cy="12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75209" y="234636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5710" y="234636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cxnSp>
        <p:nvCxnSpPr>
          <p:cNvPr id="19" name="直线箭头连接符 18"/>
          <p:cNvCxnSpPr>
            <a:stCxn id="8" idx="3"/>
            <a:endCxn id="10" idx="1"/>
          </p:cNvCxnSpPr>
          <p:nvPr/>
        </p:nvCxnSpPr>
        <p:spPr>
          <a:xfrm>
            <a:off x="3668750" y="3332357"/>
            <a:ext cx="2438400" cy="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4387" y="3036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虚拟链路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054277" y="420393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TCP/IP</a:t>
            </a:r>
            <a:r>
              <a:rPr kumimoji="1" lang="zh-CN" altLang="en-US" sz="1200" dirty="0" smtClean="0"/>
              <a:t>协议通信原理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724829" y="34568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Socket</a:t>
            </a:r>
            <a:r>
              <a:rPr kumimoji="1" lang="zh-CN" altLang="en-US" sz="1400" dirty="0" smtClean="0"/>
              <a:t>连接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933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045" y="1650380"/>
            <a:ext cx="2687444" cy="2297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772722" y="1126273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5081237" y="1126273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82321" y="1122559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5661101" y="1122559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39884" y="1115122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64463" y="75531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client</a:t>
            </a:r>
            <a:endParaRPr kumimoji="1"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281113" y="1795346"/>
            <a:ext cx="2264653" cy="4237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81112" y="2497874"/>
            <a:ext cx="681180" cy="5575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64586" y="2497874"/>
            <a:ext cx="681180" cy="5575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81112" y="3339790"/>
            <a:ext cx="2264653" cy="4237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4124998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4593349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5061700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5530051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998402" y="4055320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6466753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30915" y="45764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存储引擎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820097" y="185333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连接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线程处理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9833" y="25313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查询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缓存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62253" y="26450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解析器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055215" y="34184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优化器</a:t>
            </a:r>
            <a:endParaRPr kumimoji="1" lang="zh-CN" altLang="en-US" sz="1400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4621702" y="2221320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6217145" y="2228453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6223890" y="3059780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13" idx="3"/>
          </p:cNvCxnSpPr>
          <p:nvPr/>
        </p:nvCxnSpPr>
        <p:spPr>
          <a:xfrm flipH="1">
            <a:off x="4962292" y="2776655"/>
            <a:ext cx="871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6770" y="278780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Mysql</a:t>
            </a:r>
            <a:r>
              <a:rPr kumimoji="1" lang="zh-CN" altLang="en-US" sz="1200" dirty="0" smtClean="0"/>
              <a:t>架构图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990859" y="3957186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InnoDB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990859" y="423931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MyISAM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/>
          <p:nvPr/>
        </p:nvCxnSpPr>
        <p:spPr>
          <a:xfrm flipV="1">
            <a:off x="6824547" y="4144527"/>
            <a:ext cx="200722" cy="1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40" idx="1"/>
          </p:cNvCxnSpPr>
          <p:nvPr/>
        </p:nvCxnSpPr>
        <p:spPr>
          <a:xfrm>
            <a:off x="6824547" y="4272770"/>
            <a:ext cx="166312" cy="1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字面量：整数、浮点数、字符串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符号引用：类、字段、方法、接口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 </a:t>
            </a:r>
            <a:r>
              <a:rPr kumimoji="1" lang="zh-CN" altLang="en-US" sz="1000" dirty="0" smtClean="0"/>
              <a:t>   方法符号引用</a:t>
            </a:r>
            <a:endParaRPr kumimoji="1"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栈帧用于存储局部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变量表</a:t>
            </a:r>
            <a:r>
              <a:rPr kumimoji="1" lang="zh-CN" altLang="en-US" sz="1100" dirty="0"/>
              <a:t>、</a:t>
            </a:r>
            <a:r>
              <a:rPr kumimoji="1" lang="zh-CN" altLang="en-US" sz="1100" dirty="0" smtClean="0"/>
              <a:t>操作数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栈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dirty="0" smtClean="0"/>
              <a:t>永久代</a:t>
            </a:r>
            <a:endParaRPr kumimoji="1"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常量池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</a:t>
            </a:r>
            <a:r>
              <a:rPr kumimoji="1" lang="en-US" altLang="zh-CN" sz="1100" dirty="0" smtClean="0"/>
              <a:t>Eden/</a:t>
            </a:r>
          </a:p>
          <a:p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Survivor/To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，将</a:t>
            </a:r>
            <a:r>
              <a:rPr kumimoji="1" lang="en-US" altLang="zh-CN" sz="1100" dirty="0" smtClean="0"/>
              <a:t>Eden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存活的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对象放入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区，将空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、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，每次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在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到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分区交换，年龄就</a:t>
            </a:r>
            <a:r>
              <a:rPr kumimoji="1" lang="en-US" altLang="zh-CN" sz="1100" dirty="0" smtClean="0"/>
              <a:t>+1</a:t>
            </a:r>
            <a:r>
              <a:rPr kumimoji="1" lang="zh-CN" altLang="en-US" sz="1100" dirty="0" smtClean="0"/>
              <a:t>，当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年龄到达</a:t>
            </a:r>
            <a:r>
              <a:rPr kumimoji="1" lang="en-US" altLang="zh-CN" sz="1100" dirty="0" smtClean="0"/>
              <a:t>15</a:t>
            </a:r>
            <a:r>
              <a:rPr kumimoji="1" lang="zh-CN" altLang="en-US" sz="1100" dirty="0" smtClean="0"/>
              <a:t>时，升级为老年代。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 包括：收集整个堆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新生代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minor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/>
              <a:t> </a:t>
            </a:r>
            <a:r>
              <a:rPr kumimoji="1" lang="en-US" altLang="zh-CN" sz="1050" dirty="0" smtClean="0"/>
              <a:t>,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eden</a:t>
            </a:r>
            <a:r>
              <a:rPr kumimoji="1" lang="zh-CN" altLang="en-US" sz="1050" dirty="0" smtClean="0"/>
              <a:t>区满执行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老年代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old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/>
          </a:p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：当准备触发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时，如果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晋升的大小超过老年代剩余的空间，则不会触发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，转而触发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，或者</a:t>
            </a:r>
            <a:r>
              <a:rPr kumimoji="1" lang="en-US" altLang="zh-CN" sz="1050" dirty="0" err="1" smtClean="0"/>
              <a:t>system.gc</a:t>
            </a:r>
            <a:r>
              <a:rPr kumimoji="1" lang="en-US" altLang="zh-CN" sz="1050" dirty="0" smtClean="0"/>
              <a:t>()</a:t>
            </a:r>
            <a:r>
              <a:rPr kumimoji="1" lang="zh-CN" altLang="en-US" sz="1050" dirty="0" smtClean="0"/>
              <a:t>触发的也是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en-US" altLang="zh-CN" sz="1050" dirty="0"/>
              <a:t>	</a:t>
            </a:r>
            <a:endParaRPr kumimoji="1"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入栈</a:t>
            </a:r>
            <a:endParaRPr kumimoji="1" lang="zh-CN" altLang="en-US" sz="1100" dirty="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出栈</a:t>
            </a:r>
            <a:endParaRPr kumimoji="1" lang="zh-CN" altLang="en-US" sz="1100" dirty="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唯一没有</a:t>
            </a:r>
            <a:r>
              <a:rPr kumimoji="1" lang="en-US" altLang="zh-CN" sz="1100" dirty="0" smtClean="0"/>
              <a:t>OOM</a:t>
            </a:r>
            <a:r>
              <a:rPr kumimoji="1" lang="zh-CN" altLang="en-US" sz="1100" dirty="0" smtClean="0"/>
              <a:t>的内存区域</a:t>
            </a:r>
            <a:endParaRPr kumimoji="1"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栈帧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 smtClean="0"/>
              <a:t>from</a:t>
            </a:r>
            <a:endParaRPr kumimoji="1" lang="zh-CN" altLang="en-US" sz="7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 dirty="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为对象实例分配内存：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A.</a:t>
            </a:r>
            <a:r>
              <a:rPr kumimoji="1" lang="zh-CN" altLang="en-US" sz="1000" dirty="0" smtClean="0"/>
              <a:t> 指针碰撞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B.</a:t>
            </a:r>
            <a:r>
              <a:rPr kumimoji="1" lang="zh-CN" altLang="en-US" sz="1000" dirty="0" smtClean="0"/>
              <a:t> 空闲列表</a:t>
            </a:r>
            <a:endParaRPr kumimoji="1" lang="zh-CN" altLang="en-US" sz="1000" dirty="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FF0000"/>
                </a:solidFill>
              </a:rPr>
              <a:t>直接内存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NIO</a:t>
            </a:r>
            <a:r>
              <a:rPr kumimoji="1" lang="zh-CN" altLang="en-US" sz="1000" dirty="0" smtClean="0"/>
              <a:t>直接申请到的内存，不在堆里边</a:t>
            </a:r>
            <a:endParaRPr kumimoji="1"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直接内存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堆外内存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/>
              <a:t>不</a:t>
            </a:r>
            <a:r>
              <a:rPr lang="zh-CN" altLang="en-US" sz="1200" dirty="0"/>
              <a:t>是运行时数据区的一部分，</a:t>
            </a:r>
            <a:r>
              <a:rPr lang="en-US" altLang="zh-CN" sz="1200" dirty="0"/>
              <a:t>NIO</a:t>
            </a:r>
            <a:r>
              <a:rPr lang="zh-CN" altLang="en-US" sz="1200" dirty="0"/>
              <a:t>通过</a:t>
            </a:r>
            <a:r>
              <a:rPr lang="en-US" altLang="zh-CN" sz="1200" dirty="0"/>
              <a:t>Native</a:t>
            </a:r>
            <a:r>
              <a:rPr lang="zh-CN" altLang="en-US" sz="1200" dirty="0"/>
              <a:t>函数直接分配堆外内存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然后</a:t>
            </a:r>
            <a:r>
              <a:rPr lang="zh-CN" altLang="en-US" sz="1200" dirty="0"/>
              <a:t>通过</a:t>
            </a:r>
            <a:r>
              <a:rPr lang="en-US" altLang="zh-CN" sz="1200" dirty="0" err="1"/>
              <a:t>DirectByteBuffer</a:t>
            </a:r>
            <a:r>
              <a:rPr lang="zh-CN" altLang="en-US" sz="1200" dirty="0"/>
              <a:t>对象作为这块内存的引用进行操作，避免</a:t>
            </a:r>
            <a:r>
              <a:rPr lang="zh-CN" altLang="en-US" sz="1200" dirty="0" smtClean="0"/>
              <a:t>了在</a:t>
            </a:r>
            <a:r>
              <a:rPr lang="en-US" altLang="zh-CN" sz="1200" dirty="0"/>
              <a:t>java</a:t>
            </a:r>
            <a:r>
              <a:rPr lang="zh-CN" altLang="en-US" sz="1200" dirty="0"/>
              <a:t>堆</a:t>
            </a:r>
            <a:r>
              <a:rPr lang="zh-CN" altLang="en-US" sz="1200" dirty="0" smtClean="0"/>
              <a:t>和</a:t>
            </a:r>
            <a:endParaRPr lang="en-US" altLang="zh-CN" sz="1200" dirty="0" smtClean="0"/>
          </a:p>
          <a:p>
            <a:r>
              <a:rPr lang="en-US" altLang="zh-CN" sz="1200" dirty="0" smtClean="0"/>
              <a:t>Native</a:t>
            </a:r>
            <a:r>
              <a:rPr lang="zh-CN" altLang="en-US" sz="1200" dirty="0"/>
              <a:t>堆中来回复制数据，提高性能。</a:t>
            </a:r>
            <a:endParaRPr kumimoji="1" lang="zh-CN" altLang="en-US" sz="1200" dirty="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HotSpot</a:t>
            </a:r>
            <a:r>
              <a:rPr kumimoji="1" lang="zh-CN" altLang="en-US" sz="1200" dirty="0" smtClean="0"/>
              <a:t> 对象布局：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Instance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Data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对象头</a:t>
            </a:r>
            <a:endParaRPr kumimoji="1"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实例数据</a:t>
            </a:r>
            <a:endParaRPr kumimoji="1"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对齐填充 </a:t>
            </a:r>
            <a:endParaRPr kumimoji="1" lang="en-US" altLang="zh-CN" sz="1100" dirty="0" smtClean="0"/>
          </a:p>
          <a:p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Padding</a:t>
            </a:r>
            <a:endParaRPr kumimoji="1" lang="zh-CN" altLang="en-US" sz="11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dirty="0" smtClean="0"/>
              <a:t>存储对象的运行时数据，</a:t>
            </a:r>
            <a:r>
              <a:rPr kumimoji="1" lang="en-US" altLang="zh-CN" sz="1000" dirty="0" err="1" smtClean="0"/>
              <a:t>hashCode</a:t>
            </a:r>
            <a:r>
              <a:rPr kumimoji="1" lang="zh-CN" altLang="en-US" sz="1000" dirty="0" smtClean="0"/>
              <a:t>、线程持有的锁、锁状态标志、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   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</a:t>
            </a:r>
            <a:r>
              <a:rPr kumimoji="1" lang="zh-CN" altLang="en-US" sz="1000" dirty="0" smtClean="0"/>
              <a:t>年龄、偏向线程</a:t>
            </a:r>
            <a:r>
              <a:rPr kumimoji="1" lang="en-US" altLang="zh-CN" sz="1000" dirty="0" smtClean="0"/>
              <a:t>ID</a:t>
            </a:r>
            <a:r>
              <a:rPr kumimoji="1" lang="zh-CN" altLang="en-US" sz="1000" dirty="0" smtClean="0"/>
              <a:t>、偏向时间戳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C.</a:t>
            </a:r>
            <a:r>
              <a:rPr kumimoji="1" lang="zh-CN" altLang="en-US" sz="1000" dirty="0"/>
              <a:t> 如果是数组的话，还会存储数组的</a:t>
            </a:r>
            <a:r>
              <a:rPr kumimoji="1" lang="zh-CN" altLang="en-US" sz="1000" dirty="0" smtClean="0"/>
              <a:t>长度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</a:t>
            </a:r>
            <a:r>
              <a:rPr kumimoji="1" lang="zh-CN" altLang="en-US" sz="1000" dirty="0" smtClean="0"/>
              <a:t>对象的有效信息，也是在</a:t>
            </a:r>
            <a:r>
              <a:rPr kumimoji="1" lang="en-US" altLang="zh-CN" sz="1000" dirty="0" smtClean="0"/>
              <a:t>code</a:t>
            </a:r>
            <a:r>
              <a:rPr kumimoji="1" lang="zh-CN" altLang="en-US" sz="1000" dirty="0" smtClean="0"/>
              <a:t>中定义的各种类型的字段内容。无论是从父类中继承的，还是在子类中定义的，都记录下来</a:t>
            </a:r>
            <a:endParaRPr kumimoji="1"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JVM</a:t>
            </a:r>
            <a:r>
              <a:rPr kumimoji="1" lang="zh-CN" altLang="en-US" sz="1000" dirty="0" smtClean="0"/>
              <a:t>要求对象的大小是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字节的整数倍，对象头是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字节的整数倍，当数据实例部分没有对齐时，通过对齐填充来补充</a:t>
            </a:r>
            <a:endParaRPr kumimoji="1" lang="zh-CN" altLang="en-US" sz="1000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purge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当前线程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</a:t>
            </a:r>
            <a:r>
              <a:rPr kumimoji="1" lang="zh-CN" altLang="en-US" sz="1200" dirty="0" smtClean="0"/>
              <a:t>帧</a:t>
            </a:r>
            <a:r>
              <a:rPr kumimoji="1" lang="en-US" altLang="zh-CN" sz="1200" dirty="0" smtClean="0"/>
              <a:t>main</a:t>
            </a:r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main</a:t>
            </a:r>
            <a:endParaRPr kumimoji="1"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/>
              <a:t>2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2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 smtClean="0"/>
              <a:t>n</a:t>
            </a:r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</a:t>
            </a:r>
            <a:r>
              <a:rPr kumimoji="1" lang="zh-CN" altLang="en-US" sz="1200" dirty="0" smtClean="0"/>
              <a:t>栈帧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Current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操作数栈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动态连接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r>
              <a:rPr kumimoji="1" lang="zh-CN" altLang="en-US" sz="1200" smtClean="0"/>
              <a:t>帧的结构</a:t>
            </a:r>
            <a:endParaRPr kumimoji="1"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load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store</a:t>
            </a:r>
            <a:r>
              <a:rPr kumimoji="1" lang="zh-CN" altLang="en-US" sz="1200" dirty="0" smtClean="0"/>
              <a:t>指令来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回在存储和取出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局部变量表：存放方法参数和方法内部的局部变量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操作数栈：方法执行过程中，各种字节码指令在操作数栈中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进行写入和提取内容</a:t>
            </a:r>
            <a:endParaRPr kumimoji="1"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缓存一致性协议</a:t>
            </a:r>
            <a:endParaRPr kumimoji="1" lang="en-US" altLang="zh-CN" dirty="0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多核</a:t>
            </a:r>
            <a:r>
              <a:rPr kumimoji="1" lang="en-US" altLang="zh-CN" sz="1400" dirty="0" smtClean="0"/>
              <a:t>CPU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运行内存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处理器内存</a:t>
            </a:r>
            <a:r>
              <a:rPr kumimoji="1" lang="zh-CN" altLang="en-US" sz="1400" dirty="0" smtClean="0"/>
              <a:t>模型：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、主存关系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3428" y="5262150"/>
            <a:ext cx="1199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处理器内存</a:t>
            </a:r>
            <a:r>
              <a:rPr kumimoji="1" lang="zh-CN" altLang="en-US" sz="1400" dirty="0" smtClean="0"/>
              <a:t>模型</a:t>
            </a:r>
            <a:r>
              <a:rPr kumimoji="1" lang="zh-CN" altLang="en-US" sz="1400" dirty="0" smtClean="0"/>
              <a:t>：使用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缓存锁定</a:t>
            </a:r>
            <a:r>
              <a:rPr kumimoji="1" lang="zh-CN" altLang="en-US" sz="1400" dirty="0" smtClean="0"/>
              <a:t>来保证原子性。内存数据被缓存到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中，当它回写内存时，处理器修改内部的地址，使其原来的地址失效。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以及使用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缓存一致性</a:t>
            </a:r>
            <a:r>
              <a:rPr kumimoji="1" lang="zh-CN" altLang="en-US" sz="1400" dirty="0" smtClean="0"/>
              <a:t>保证修改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的原子性：两个</a:t>
            </a:r>
            <a:r>
              <a:rPr kumimoji="1" lang="zh-CN" altLang="en-US" sz="1400" dirty="0" smtClean="0"/>
              <a:t>以上的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的缓存数据不能同时修改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主内存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线程、工作内存关系</a:t>
            </a:r>
            <a:r>
              <a:rPr kumimoji="1" lang="zh-CN" altLang="en-US" sz="1400" dirty="0"/>
              <a:t>、主</a:t>
            </a:r>
            <a:r>
              <a:rPr kumimoji="1" lang="zh-CN" altLang="en-US" sz="1400" dirty="0" smtClean="0"/>
              <a:t>内存的</a:t>
            </a:r>
            <a:r>
              <a:rPr kumimoji="1" lang="zh-CN" altLang="en-US" sz="1400" b="1" dirty="0" smtClean="0"/>
              <a:t>内存模型</a:t>
            </a:r>
            <a:endParaRPr kumimoji="1" lang="zh-CN" alt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主内存：</a:t>
            </a:r>
            <a:r>
              <a:rPr kumimoji="1" lang="en-US" altLang="zh-CN" sz="1400" dirty="0" smtClean="0"/>
              <a:t>JVM</a:t>
            </a:r>
            <a:r>
              <a:rPr kumimoji="1" lang="zh-CN" altLang="en-US" sz="1400" dirty="0" smtClean="0"/>
              <a:t>的一部分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变量：类变量</a:t>
            </a:r>
            <a:r>
              <a:rPr kumimoji="1" lang="zh-CN" altLang="en-US" sz="1400" smtClean="0"/>
              <a:t>，非局部变量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Volatile</a:t>
            </a:r>
            <a:r>
              <a:rPr kumimoji="1" lang="zh-CN" altLang="en-US" sz="1200" dirty="0" smtClean="0"/>
              <a:t>：每次使用之前都从主内存刷新最新的值，每次修改变量值后立刻同步回主内存，保证数据一致性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使用场景：运算结果不依赖变量的当前值，即适合用于</a:t>
            </a:r>
            <a:r>
              <a:rPr kumimoji="1" lang="en-US" altLang="zh-CN" sz="1200" dirty="0" err="1" smtClean="0"/>
              <a:t>boolean</a:t>
            </a:r>
            <a:r>
              <a:rPr kumimoji="1" lang="zh-CN" altLang="en-US" sz="1200" dirty="0" smtClean="0"/>
              <a:t>类型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原子性：由内存模型来保证原子性变量操作，包括</a:t>
            </a:r>
            <a:r>
              <a:rPr kumimoji="1" lang="en-US" altLang="zh-CN" sz="1400" dirty="0" smtClean="0"/>
              <a:t>read/load/assign/use/</a:t>
            </a:r>
          </a:p>
          <a:p>
            <a:r>
              <a:rPr kumimoji="1" lang="en-US" altLang="zh-CN" sz="1400" dirty="0" smtClean="0"/>
              <a:t>store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write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40455" y="47621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内存交互操作：</a:t>
            </a:r>
            <a:endParaRPr kumimoji="1" lang="en-US" altLang="zh-CN" sz="1200" dirty="0" smtClean="0"/>
          </a:p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  </a:t>
            </a:r>
            <a:r>
              <a:rPr kumimoji="1" lang="en-US" altLang="zh-CN" sz="1200" dirty="0" smtClean="0"/>
              <a:t>lock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unlock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read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load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use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assign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store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write</a:t>
            </a:r>
            <a:endParaRPr kumimoji="1" lang="zh-CN" altLang="en-US" sz="12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4808035" y="509286"/>
            <a:ext cx="2083419" cy="95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4" idx="0"/>
          </p:cNvCxnSpPr>
          <p:nvPr/>
        </p:nvCxnSpPr>
        <p:spPr>
          <a:xfrm flipH="1" flipV="1">
            <a:off x="7002966" y="525751"/>
            <a:ext cx="1970047" cy="78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判断策略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系统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13630</TotalTime>
  <Words>1961</Words>
  <Application>Microsoft Macintosh PowerPoint</Application>
  <PresentationFormat>宽屏</PresentationFormat>
  <Paragraphs>310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405</cp:revision>
  <dcterms:created xsi:type="dcterms:W3CDTF">2018-02-28T08:19:09Z</dcterms:created>
  <dcterms:modified xsi:type="dcterms:W3CDTF">2019-11-04T16:20:00Z</dcterms:modified>
</cp:coreProperties>
</file>