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9" r:id="rId14"/>
    <p:sldId id="280" r:id="rId15"/>
    <p:sldId id="273" r:id="rId16"/>
    <p:sldId id="274" r:id="rId17"/>
    <p:sldId id="263" r:id="rId18"/>
    <p:sldId id="277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局部变量表存放了局部变量，内存在编译期间完成分配，当进入一个方法时，这个方法需要在帧中分配多大的局部变量空间是确定的，在方法运行期间不会改变局部变量表的大小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82420" y="5173106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标准</a:t>
            </a:r>
            <a:r>
              <a:rPr lang="zh-CN" altLang="en-US" sz="1000" b="1" dirty="0" smtClean="0"/>
              <a:t>访问文件方式：</a:t>
            </a:r>
            <a:r>
              <a:rPr lang="zh-CN" altLang="en-US" sz="1000" dirty="0" smtClean="0"/>
              <a:t>应用调用</a:t>
            </a:r>
            <a:r>
              <a:rPr lang="en-US" altLang="zh-CN" sz="1000" dirty="0" smtClean="0"/>
              <a:t>read()</a:t>
            </a:r>
            <a:r>
              <a:rPr lang="zh-CN" altLang="en-US" sz="1000" dirty="0" smtClean="0"/>
              <a:t>接口，操作系统检查内核的高速缓存中有没有数据，如果有直接返回，否则读取磁盘信息，然后缓存在内核缓存中</a:t>
            </a:r>
            <a:endParaRPr lang="en-US" altLang="zh-CN" sz="1000" dirty="0" smtClean="0"/>
          </a:p>
          <a:p>
            <a:r>
              <a:rPr lang="en-US" altLang="zh-CN" sz="1000" dirty="0" smtClean="0"/>
              <a:t>        (</a:t>
            </a:r>
            <a:r>
              <a:rPr lang="zh-CN" altLang="en-US" sz="1000" dirty="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dirty="0" smtClean="0"/>
              <a:t>I/O</a:t>
            </a:r>
            <a:r>
              <a:rPr lang="zh-CN" altLang="en-US" sz="1000" dirty="0" smtClean="0"/>
              <a:t>响应时间</a:t>
            </a:r>
            <a:r>
              <a:rPr lang="en-US" altLang="zh-CN" sz="1000" dirty="0" smtClean="0"/>
              <a:t>)</a:t>
            </a:r>
          </a:p>
          <a:p>
            <a:endParaRPr lang="en-US" altLang="zh-CN" sz="1000" dirty="0" smtClean="0"/>
          </a:p>
          <a:p>
            <a:r>
              <a:rPr lang="zh-CN" altLang="en-US" sz="1000" b="1" dirty="0" smtClean="0"/>
              <a:t>写入文件：</a:t>
            </a:r>
            <a:r>
              <a:rPr lang="zh-CN" altLang="en-US" sz="1000" dirty="0" smtClean="0"/>
              <a:t>应用调用</a:t>
            </a:r>
            <a:r>
              <a:rPr lang="en-US" altLang="zh-CN" sz="1000" dirty="0" err="1" smtClean="0"/>
              <a:t>wirte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sync</a:t>
            </a:r>
            <a:r>
              <a:rPr lang="zh-CN" altLang="en-US" sz="1000" dirty="0" smtClean="0"/>
              <a:t>同步命令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dirty="0" smtClean="0"/>
              <a:t>访问文件方式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2" y="542820"/>
            <a:ext cx="366884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8918" y="30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内核运行原理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062974" y="1739590"/>
            <a:ext cx="7125631" cy="15277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941" y="2395387"/>
            <a:ext cx="2174488" cy="726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29561" y="1873405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Tomcat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42771" y="1873404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642838" y="4594302"/>
            <a:ext cx="992459" cy="3679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5670" y="50626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磁盘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2341756" y="4304371"/>
            <a:ext cx="412596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2974" y="477272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网卡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3517" y="42434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硬件</a:t>
            </a:r>
            <a:endParaRPr kumimoji="1"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5430643" y="4962293"/>
            <a:ext cx="1103971" cy="88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CPU</a:t>
            </a:r>
            <a:r>
              <a:rPr kumimoji="1" lang="zh-CN" altLang="en-US" sz="1400" dirty="0" smtClean="0"/>
              <a:t>指令</a:t>
            </a:r>
            <a:endParaRPr kumimoji="1" lang="zh-CN" altLang="en-US" sz="1400" dirty="0"/>
          </a:p>
        </p:txBody>
      </p:sp>
      <p:sp>
        <p:nvSpPr>
          <p:cNvPr id="10" name="下箭头 9"/>
          <p:cNvSpPr/>
          <p:nvPr/>
        </p:nvSpPr>
        <p:spPr>
          <a:xfrm>
            <a:off x="3133492" y="3005697"/>
            <a:ext cx="161693" cy="123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0153" y="23953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用户空间</a:t>
            </a:r>
            <a:endParaRPr kumimoji="1" lang="zh-CN" altLang="en-US" sz="1100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714527" y="1739590"/>
            <a:ext cx="1917" cy="1527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58591" y="23670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内存</a:t>
            </a:r>
            <a:endParaRPr kumimoji="1" lang="zh-CN" altLang="en-US" sz="1100" dirty="0"/>
          </a:p>
        </p:txBody>
      </p:sp>
      <p:sp>
        <p:nvSpPr>
          <p:cNvPr id="23" name="菱形 22"/>
          <p:cNvSpPr/>
          <p:nvPr/>
        </p:nvSpPr>
        <p:spPr>
          <a:xfrm>
            <a:off x="2529768" y="1873404"/>
            <a:ext cx="1280232" cy="52198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syscall</a:t>
            </a:r>
            <a:endParaRPr kumimoji="1" lang="zh-CN" altLang="en-US" sz="1100" dirty="0"/>
          </a:p>
        </p:txBody>
      </p:sp>
      <p:sp>
        <p:nvSpPr>
          <p:cNvPr id="25" name="正五边形 24"/>
          <p:cNvSpPr/>
          <p:nvPr/>
        </p:nvSpPr>
        <p:spPr>
          <a:xfrm>
            <a:off x="4151744" y="3880625"/>
            <a:ext cx="869796" cy="802887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</a:rPr>
              <a:t>软中断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endCxn id="25" idx="5"/>
          </p:cNvCxnSpPr>
          <p:nvPr/>
        </p:nvCxnSpPr>
        <p:spPr>
          <a:xfrm rot="5400000">
            <a:off x="4423394" y="2861842"/>
            <a:ext cx="1923603" cy="7273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5" idx="1"/>
          </p:cNvCxnSpPr>
          <p:nvPr/>
        </p:nvCxnSpPr>
        <p:spPr>
          <a:xfrm rot="10800000">
            <a:off x="3758359" y="3122342"/>
            <a:ext cx="393386" cy="10649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5" idx="3"/>
            <a:endCxn id="9" idx="1"/>
          </p:cNvCxnSpPr>
          <p:nvPr/>
        </p:nvCxnSpPr>
        <p:spPr>
          <a:xfrm rot="16200000" flipH="1">
            <a:off x="4646980" y="4623173"/>
            <a:ext cx="723325" cy="8440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918" y="1330004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程序不能直接调用内核，</a:t>
            </a:r>
            <a:r>
              <a:rPr kumimoji="1" lang="en-US" altLang="zh-CN" sz="1100" dirty="0" smtClean="0"/>
              <a:t>Kernel</a:t>
            </a:r>
            <a:r>
              <a:rPr kumimoji="1" lang="zh-CN" altLang="en-US" sz="1100" dirty="0" smtClean="0"/>
              <a:t>是受保护模式，通过软中断调用内核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586642" y="50489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作用在</a:t>
            </a:r>
            <a:endParaRPr kumimoji="1" lang="zh-CN" altLang="en-US" sz="1100" dirty="0"/>
          </a:p>
        </p:txBody>
      </p:sp>
      <p:sp>
        <p:nvSpPr>
          <p:cNvPr id="35" name="椭圆 34"/>
          <p:cNvSpPr/>
          <p:nvPr/>
        </p:nvSpPr>
        <p:spPr>
          <a:xfrm>
            <a:off x="406803" y="5709425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611133" y="584022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38" name="曲线连接符 37"/>
          <p:cNvCxnSpPr>
            <a:stCxn id="35" idx="6"/>
            <a:endCxn id="8" idx="2"/>
          </p:cNvCxnSpPr>
          <p:nvPr/>
        </p:nvCxnSpPr>
        <p:spPr>
          <a:xfrm flipV="1">
            <a:off x="1003611" y="4493942"/>
            <a:ext cx="1338145" cy="1499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6" idx="0"/>
            <a:endCxn id="8" idx="4"/>
          </p:cNvCxnSpPr>
          <p:nvPr/>
        </p:nvCxnSpPr>
        <p:spPr>
          <a:xfrm rot="5400000" flipH="1" flipV="1">
            <a:off x="1650437" y="4942613"/>
            <a:ext cx="1156717" cy="638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0" y="947854"/>
            <a:ext cx="2107580" cy="73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程序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1730" y="3954965"/>
            <a:ext cx="2899317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Kernel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 flipH="1">
            <a:off x="4711389" y="1683835"/>
            <a:ext cx="1" cy="41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剪去单圆角的矩形 7"/>
          <p:cNvSpPr/>
          <p:nvPr/>
        </p:nvSpPr>
        <p:spPr>
          <a:xfrm>
            <a:off x="1648469" y="209325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阻塞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endCxn id="5" idx="0"/>
          </p:cNvCxnSpPr>
          <p:nvPr/>
        </p:nvCxnSpPr>
        <p:spPr>
          <a:xfrm>
            <a:off x="4711388" y="3211551"/>
            <a:ext cx="1" cy="74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7453" y="4199093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程序调用系统调用：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：文件描述符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每建立一个连接就是一个</a:t>
            </a:r>
            <a:r>
              <a:rPr kumimoji="1" lang="en-US" altLang="zh-CN" sz="1200" dirty="0" err="1" smtClean="0"/>
              <a:t>fd</a:t>
            </a:r>
            <a:endParaRPr kumimoji="1" lang="en-US" altLang="zh-CN" sz="1200" dirty="0" smtClean="0"/>
          </a:p>
        </p:txBody>
      </p:sp>
      <p:sp>
        <p:nvSpPr>
          <p:cNvPr id="14" name="椭圆 13"/>
          <p:cNvSpPr/>
          <p:nvPr/>
        </p:nvSpPr>
        <p:spPr>
          <a:xfrm>
            <a:off x="1655740" y="5508703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14" idx="6"/>
          </p:cNvCxnSpPr>
          <p:nvPr/>
        </p:nvCxnSpPr>
        <p:spPr>
          <a:xfrm flipV="1">
            <a:off x="2252548" y="4850780"/>
            <a:ext cx="1817647" cy="942279"/>
          </a:xfrm>
          <a:prstGeom prst="curvedConnector3">
            <a:avLst>
              <a:gd name="adj1" fmla="val 96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64823" y="579305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20" idx="2"/>
            <a:endCxn id="5" idx="2"/>
          </p:cNvCxnSpPr>
          <p:nvPr/>
        </p:nvCxnSpPr>
        <p:spPr>
          <a:xfrm rot="10800000">
            <a:off x="4711389" y="4850781"/>
            <a:ext cx="953434" cy="1226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107581" y="412016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T1</a:t>
            </a:r>
            <a:endParaRPr kumimoji="1"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1962614" y="1237785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T2</a:t>
            </a:r>
            <a:endParaRPr kumimoji="1" lang="zh-CN" altLang="en-US" sz="1050" dirty="0"/>
          </a:p>
        </p:txBody>
      </p:sp>
      <p:cxnSp>
        <p:nvCxnSpPr>
          <p:cNvPr id="26" name="曲线连接符 25"/>
          <p:cNvCxnSpPr>
            <a:endCxn id="23" idx="5"/>
          </p:cNvCxnSpPr>
          <p:nvPr/>
        </p:nvCxnSpPr>
        <p:spPr>
          <a:xfrm rot="10800000">
            <a:off x="2526380" y="773708"/>
            <a:ext cx="1131220" cy="391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4" idx="1"/>
            <a:endCxn id="24" idx="5"/>
          </p:cNvCxnSpPr>
          <p:nvPr/>
        </p:nvCxnSpPr>
        <p:spPr>
          <a:xfrm rot="10800000" flipV="1">
            <a:off x="2381414" y="1315844"/>
            <a:ext cx="1276187" cy="283631"/>
          </a:xfrm>
          <a:prstGeom prst="curvedConnector4">
            <a:avLst>
              <a:gd name="adj1" fmla="val 47185"/>
              <a:gd name="adj2" fmla="val 10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8234" y="213205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每个线程处理一个连接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2621" y="646749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根本原因是</a:t>
            </a:r>
            <a:r>
              <a:rPr kumimoji="1" lang="en-US" altLang="zh-CN" sz="1050" dirty="0" smtClean="0"/>
              <a:t>accept</a:t>
            </a:r>
            <a:r>
              <a:rPr kumimoji="1" lang="zh-CN" altLang="en-US" sz="1050" dirty="0" smtClean="0"/>
              <a:t>是阻塞的</a:t>
            </a:r>
            <a:endParaRPr kumimoji="1" lang="zh-CN" altLang="en-US" sz="1050" dirty="0"/>
          </a:p>
        </p:txBody>
      </p:sp>
      <p:sp>
        <p:nvSpPr>
          <p:cNvPr id="36" name="剪去单圆角的矩形 35"/>
          <p:cNvSpPr/>
          <p:nvPr/>
        </p:nvSpPr>
        <p:spPr>
          <a:xfrm>
            <a:off x="3824872" y="2082572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非阻塞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Select()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找到有数据的连接</a:t>
            </a:r>
            <a:endParaRPr kumimoji="1"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非阻塞一个线程可解决多个连接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90675" y="32421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BIO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76512" y="6255283"/>
            <a:ext cx="4471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个客户端连接，会有</a:t>
            </a:r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</a:t>
            </a:r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，有可能就只有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个人发送数据</a:t>
            </a:r>
            <a:endParaRPr kumimoji="1" lang="en-US" altLang="zh-CN" sz="12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4681405" y="319769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select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549569" y="1785494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个</a:t>
            </a:r>
            <a:r>
              <a:rPr kumimoji="1" lang="en-US" altLang="zh-CN" sz="900" dirty="0" err="1" smtClean="0"/>
              <a:t>fd</a:t>
            </a:r>
            <a:r>
              <a:rPr kumimoji="1" lang="zh-CN" altLang="en-US" sz="900" dirty="0" smtClean="0"/>
              <a:t>，一次性发给内核，找出哪些</a:t>
            </a:r>
            <a:r>
              <a:rPr kumimoji="1" lang="en-US" altLang="zh-CN" sz="900" dirty="0" smtClean="0"/>
              <a:t>Io</a:t>
            </a:r>
            <a:r>
              <a:rPr kumimoji="1" lang="zh-CN" altLang="en-US" sz="900" dirty="0" smtClean="0"/>
              <a:t>可读可写</a:t>
            </a:r>
            <a:endParaRPr kumimoji="1" lang="en-US" altLang="zh-CN" sz="9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580010" y="340371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内核需要遍历</a:t>
            </a:r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次，</a:t>
            </a:r>
            <a:r>
              <a:rPr kumimoji="1" lang="en-US" altLang="zh-CN" sz="900" dirty="0" smtClean="0"/>
              <a:t>O(n)</a:t>
            </a:r>
          </a:p>
        </p:txBody>
      </p:sp>
      <p:sp>
        <p:nvSpPr>
          <p:cNvPr id="43" name="矩形 42"/>
          <p:cNvSpPr/>
          <p:nvPr/>
        </p:nvSpPr>
        <p:spPr>
          <a:xfrm>
            <a:off x="6674005" y="3949609"/>
            <a:ext cx="2358484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91090" y="4199093"/>
            <a:ext cx="847493" cy="473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</a:rPr>
              <a:t>存下每个连接的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fd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3663" y="4058780"/>
            <a:ext cx="583583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</a:rPr>
              <a:t>存储可读可写</a:t>
            </a:r>
            <a:r>
              <a:rPr kumimoji="1" lang="en-US" altLang="zh-CN" sz="700" dirty="0" smtClean="0">
                <a:solidFill>
                  <a:schemeClr val="tx1"/>
                </a:solidFill>
              </a:rPr>
              <a:t>IO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33990" y="3058844"/>
            <a:ext cx="981464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433990" y="49281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内核开辟一个空间</a:t>
            </a:r>
            <a:endParaRPr kumimoji="1" lang="en-US" altLang="zh-CN" sz="12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788590" y="463120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Event</a:t>
            </a:r>
          </a:p>
        </p:txBody>
      </p:sp>
      <p:cxnSp>
        <p:nvCxnSpPr>
          <p:cNvPr id="50" name="曲线连接符 49"/>
          <p:cNvCxnSpPr>
            <a:endCxn id="45" idx="0"/>
          </p:cNvCxnSpPr>
          <p:nvPr/>
        </p:nvCxnSpPr>
        <p:spPr>
          <a:xfrm rot="16200000" flipH="1">
            <a:off x="7975225" y="3618550"/>
            <a:ext cx="588668" cy="291792"/>
          </a:xfrm>
          <a:prstGeom prst="curvedConnector3">
            <a:avLst>
              <a:gd name="adj1" fmla="val 29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0" idx="6"/>
            <a:endCxn id="44" idx="2"/>
          </p:cNvCxnSpPr>
          <p:nvPr/>
        </p:nvCxnSpPr>
        <p:spPr>
          <a:xfrm flipV="1">
            <a:off x="6261631" y="4672361"/>
            <a:ext cx="953206" cy="1405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4" idx="6"/>
            <a:endCxn id="44" idx="2"/>
          </p:cNvCxnSpPr>
          <p:nvPr/>
        </p:nvCxnSpPr>
        <p:spPr>
          <a:xfrm flipV="1">
            <a:off x="2252548" y="4672361"/>
            <a:ext cx="4962289" cy="1120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剪去单圆角的矩形 57"/>
          <p:cNvSpPr/>
          <p:nvPr/>
        </p:nvSpPr>
        <p:spPr>
          <a:xfrm>
            <a:off x="5989369" y="208351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 smtClean="0">
                <a:solidFill>
                  <a:schemeClr val="tx1"/>
                </a:solidFill>
              </a:rPr>
              <a:t>epoll_create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poll_ctl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poll_wait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332016" y="318523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epoll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529367" y="5397192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epoll</a:t>
            </a:r>
            <a:r>
              <a:rPr kumimoji="1" lang="zh-CN" altLang="en-US" sz="1000" dirty="0" smtClean="0"/>
              <a:t>基于事件驱动</a:t>
            </a:r>
            <a:endParaRPr kumimoji="1"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639465" y="21320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BIO/NIO/AIO</a:t>
            </a:r>
            <a:endParaRPr lang="zh-CN" altLang="en-US" sz="1200" dirty="0"/>
          </a:p>
        </p:txBody>
      </p:sp>
      <p:cxnSp>
        <p:nvCxnSpPr>
          <p:cNvPr id="63" name="曲线连接符 62"/>
          <p:cNvCxnSpPr>
            <a:stCxn id="44" idx="3"/>
          </p:cNvCxnSpPr>
          <p:nvPr/>
        </p:nvCxnSpPr>
        <p:spPr>
          <a:xfrm flipV="1">
            <a:off x="7638583" y="4397516"/>
            <a:ext cx="503292" cy="38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rot="5400000">
            <a:off x="7014009" y="3548279"/>
            <a:ext cx="728981" cy="572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269559" y="6223271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/Nginx</a:t>
            </a:r>
            <a:r>
              <a:rPr lang="zh-CN" altLang="en-US" sz="1200" dirty="0" smtClean="0"/>
              <a:t>都是</a:t>
            </a:r>
            <a:r>
              <a:rPr lang="en-US" altLang="zh-CN" sz="1200" dirty="0" err="1" smtClean="0"/>
              <a:t>epoll</a:t>
            </a:r>
            <a:r>
              <a:rPr lang="zh-CN" altLang="en-US" sz="1200" dirty="0" smtClean="0"/>
              <a:t>模型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202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111121" y="3917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688324" y="3277620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Lis</a:t>
            </a:r>
            <a:r>
              <a:rPr kumimoji="1" lang="en-US" altLang="zh-CN" sz="1050" dirty="0" smtClean="0"/>
              <a:t>t&lt;Servlet&gt;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list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5215403" y="275649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80991" y="27629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91032" y="27623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6" name="文本框 35"/>
          <p:cNvSpPr txBox="1"/>
          <p:nvPr/>
        </p:nvSpPr>
        <p:spPr>
          <a:xfrm>
            <a:off x="6489857" y="27504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70208" y="3379906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Adapter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偏向线程</a:t>
            </a:r>
            <a:r>
              <a:rPr kumimoji="1" lang="en-US" altLang="zh-CN" sz="1000" dirty="0" smtClean="0"/>
              <a:t>Id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38852</TotalTime>
  <Words>2520</Words>
  <Application>Microsoft Macintosh PowerPoint</Application>
  <PresentationFormat>宽屏</PresentationFormat>
  <Paragraphs>459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686</cp:revision>
  <dcterms:created xsi:type="dcterms:W3CDTF">2018-02-28T08:19:09Z</dcterms:created>
  <dcterms:modified xsi:type="dcterms:W3CDTF">2020-04-16T17:25:10Z</dcterms:modified>
</cp:coreProperties>
</file>