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68" r:id="rId4"/>
    <p:sldId id="266" r:id="rId5"/>
    <p:sldId id="270" r:id="rId6"/>
    <p:sldId id="265" r:id="rId7"/>
    <p:sldId id="257" r:id="rId8"/>
    <p:sldId id="259" r:id="rId9"/>
    <p:sldId id="260" r:id="rId10"/>
    <p:sldId id="262" r:id="rId11"/>
    <p:sldId id="271" r:id="rId12"/>
    <p:sldId id="272" r:id="rId13"/>
    <p:sldId id="273" r:id="rId14"/>
    <p:sldId id="274" r:id="rId15"/>
    <p:sldId id="263" r:id="rId16"/>
    <p:sldId id="277" r:id="rId17"/>
    <p:sldId id="278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了局部变量，内存在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编译期间完成分配，当进入一个方法时，这个方法需要在帧中分配多大的局部变量空间是确定的，在方法运行期间不会改变局部变量表的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动态链接：方法在方法区中的动态地址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（句柄、直接地址，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hotspot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以直接地址实现）</a:t>
            </a:r>
            <a:endParaRPr kumimoji="1" lang="en-US" altLang="zh-CN" sz="1400" b="1" i="0" kern="1200" baseline="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三色标记：黑色、白色、灰色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增加状态值</a:t>
            </a:r>
            <a:endParaRPr lang="zh-CN" altLang="en-US" sz="140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AQS</a:t>
            </a:r>
            <a:r>
              <a:rPr lang="zh-CN" altLang="en-US" sz="1400" dirty="0" smtClean="0"/>
              <a:t>的原理</a:t>
            </a:r>
            <a:r>
              <a:rPr lang="zh-CN" altLang="en-US" sz="1400" dirty="0" smtClean="0"/>
              <a:t>：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思想</a:t>
            </a:r>
            <a:endParaRPr lang="en-US" altLang="zh-CN" sz="1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245326" y="1494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锁、分布式锁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326" y="5153216"/>
            <a:ext cx="306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ReentranLock</a:t>
            </a:r>
            <a:r>
              <a:rPr kumimoji="1" lang="zh-CN" altLang="en-US" sz="1200" dirty="0" smtClean="0"/>
              <a:t>：公平、非公平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CountDownLatch</a:t>
            </a:r>
            <a:r>
              <a:rPr kumimoji="1" lang="zh-CN" altLang="en-US" sz="1200" dirty="0" smtClean="0"/>
              <a:t>：初始</a:t>
            </a:r>
            <a:r>
              <a:rPr kumimoji="1" lang="en-US" altLang="zh-CN" sz="1200" dirty="0" smtClean="0"/>
              <a:t>state</a:t>
            </a:r>
            <a:r>
              <a:rPr kumimoji="1" lang="zh-CN" altLang="en-US" sz="1200" dirty="0" smtClean="0"/>
              <a:t>值</a:t>
            </a:r>
            <a:endParaRPr kumimoji="1" lang="en-US" altLang="zh-CN" sz="1200" dirty="0" smtClean="0"/>
          </a:p>
          <a:p>
            <a:r>
              <a:rPr lang="en-US" altLang="zh-CN" sz="1200" dirty="0" smtClean="0"/>
              <a:t>Semaphore 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BlockingQueue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4056" y="5477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volatile</a:t>
            </a:r>
            <a:r>
              <a:rPr lang="zh-CN" altLang="en-US" sz="1400" dirty="0"/>
              <a:t>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41870" y="309769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7137" y="136807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317015" y="20097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 </a:t>
            </a:r>
            <a:r>
              <a:rPr kumimoji="1" lang="en-US" altLang="zh-CN" sz="1200" dirty="0" smtClean="0"/>
              <a:t>Stack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1189" y="2921849"/>
            <a:ext cx="1644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运行时常量池</a:t>
            </a:r>
            <a:r>
              <a:rPr kumimoji="1" lang="zh-CN" altLang="en-US" sz="1000" dirty="0" smtClean="0"/>
              <a:t>：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Inter.cache</a:t>
            </a:r>
            <a:r>
              <a:rPr kumimoji="1" lang="en-US" altLang="zh-CN" sz="1000" dirty="0" smtClean="0">
                <a:sym typeface="Wingdings"/>
              </a:rPr>
              <a:t>()</a:t>
            </a:r>
            <a:r>
              <a:rPr kumimoji="1" lang="zh-CN" altLang="en-US" sz="1000" dirty="0" smtClean="0">
                <a:sym typeface="Wingdings"/>
              </a:rPr>
              <a:t>等基本包装类型，</a:t>
            </a:r>
            <a:r>
              <a:rPr kumimoji="1" lang="en-US" altLang="zh-CN" sz="1000" dirty="0" err="1" smtClean="0">
                <a:sym typeface="Wingdings"/>
              </a:rPr>
              <a:t>String.intern</a:t>
            </a:r>
            <a:r>
              <a:rPr kumimoji="1" lang="zh-CN" altLang="en-US" sz="1000" dirty="0" smtClean="0">
                <a:sym typeface="Wingdings"/>
              </a:rPr>
              <a:t>常量池</a:t>
            </a:r>
            <a:endParaRPr kumimoji="1"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0339997" y="299432"/>
            <a:ext cx="1396853" cy="105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堆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: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最小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1/64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，最大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1/4(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物理内存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新生代：老年代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sz="900" dirty="0" smtClean="0">
                <a:solidFill>
                  <a:schemeClr val="tx1"/>
                </a:solidFill>
              </a:rPr>
              <a:t>8:1:1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原因：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90%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Eden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区第一次被回收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763921"/>
            <a:ext cx="386584" cy="951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095393" y="3198848"/>
            <a:ext cx="946045" cy="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20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</a:t>
            </a:r>
            <a:r>
              <a:rPr kumimoji="1" lang="zh-CN" altLang="en-US" sz="1100" dirty="0" smtClean="0"/>
              <a:t>：不同收集器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PS+PO</a:t>
            </a:r>
            <a:r>
              <a:rPr kumimoji="1" lang="zh-CN" altLang="en-US" sz="1100" dirty="0" smtClean="0"/>
              <a:t> 、</a:t>
            </a:r>
            <a:r>
              <a:rPr kumimoji="1" lang="en-US" altLang="zh-CN" sz="1100" dirty="0" smtClean="0"/>
              <a:t>G1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15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CMS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1894906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7974763" y="736993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8122077" y="1894906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8167568" y="1670150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tx1"/>
                </a:solidFill>
              </a:rPr>
              <a:t>为对象实例分配内存：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指针碰撞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空闲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列表（</a:t>
            </a:r>
            <a:r>
              <a:rPr kumimoji="1" lang="en-US" altLang="zh-CN" sz="1050" dirty="0" smtClean="0">
                <a:solidFill>
                  <a:schemeClr val="tx1"/>
                </a:solidFill>
              </a:rPr>
              <a:t>CMS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）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5+1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4136" y="1977615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1875" y="1097289"/>
            <a:ext cx="841473" cy="31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</a:rPr>
              <a:t>局部变量表：保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存局部变量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76" idx="3"/>
            <a:endCxn id="116" idx="1"/>
          </p:cNvCxnSpPr>
          <p:nvPr/>
        </p:nvCxnSpPr>
        <p:spPr>
          <a:xfrm flipV="1">
            <a:off x="7078281" y="1204826"/>
            <a:ext cx="789258" cy="4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5733" y="1565741"/>
            <a:ext cx="812548" cy="2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操作数栈：</a:t>
            </a:r>
            <a:r>
              <a:rPr lang="en-US" altLang="zh-CN" sz="700" dirty="0" smtClean="0">
                <a:solidFill>
                  <a:schemeClr val="tx1"/>
                </a:solidFill>
              </a:rPr>
              <a:t>load</a:t>
            </a:r>
            <a:r>
              <a:rPr lang="zh-CN" altLang="en-US" sz="700" dirty="0" smtClean="0">
                <a:solidFill>
                  <a:schemeClr val="tx1"/>
                </a:solidFill>
              </a:rPr>
              <a:t>、</a:t>
            </a:r>
            <a:r>
              <a:rPr lang="en-US" altLang="zh-CN" sz="700" dirty="0" smtClean="0">
                <a:solidFill>
                  <a:schemeClr val="tx1"/>
                </a:solidFill>
              </a:rPr>
              <a:t>store</a:t>
            </a:r>
            <a:r>
              <a:rPr lang="zh-CN" altLang="en-US" sz="700" dirty="0" smtClean="0">
                <a:solidFill>
                  <a:schemeClr val="tx1"/>
                </a:solidFill>
              </a:rPr>
              <a:t>执行指令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0" idx="3"/>
          </p:cNvCxnSpPr>
          <p:nvPr/>
        </p:nvCxnSpPr>
        <p:spPr>
          <a:xfrm flipV="1">
            <a:off x="7103348" y="1046272"/>
            <a:ext cx="723330" cy="2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</p:cNvCxnSpPr>
          <p:nvPr/>
        </p:nvCxnSpPr>
        <p:spPr>
          <a:xfrm flipV="1">
            <a:off x="7476803" y="1310178"/>
            <a:ext cx="280919" cy="16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379804" y="16428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dirty="0">
                <a:solidFill>
                  <a:srgbClr val="FF0000"/>
                </a:solidFill>
              </a:rPr>
              <a:t>3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041438" y="1922068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38919" y="2064347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27493" y="1650459"/>
            <a:ext cx="2143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Class</a:t>
            </a:r>
            <a:r>
              <a:rPr kumimoji="1" lang="zh-CN" altLang="en-US" sz="1000" dirty="0" smtClean="0"/>
              <a:t>类文件：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常量池：保存编译时的文件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eg</a:t>
            </a:r>
            <a:r>
              <a:rPr kumimoji="1" lang="en-US" altLang="zh-CN" sz="1000" dirty="0" smtClean="0"/>
              <a:t>: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字面量：整数、浮点数、字符串</a:t>
            </a:r>
            <a:endParaRPr kumimoji="1" lang="en-US" altLang="zh-CN" sz="1000" dirty="0"/>
          </a:p>
          <a:p>
            <a:r>
              <a:rPr kumimoji="1" lang="zh-CN" altLang="en-US" sz="1000" dirty="0"/>
              <a:t> 符号引用：类、字段、方法、接口</a:t>
            </a:r>
            <a:endParaRPr kumimoji="1" lang="en-US" altLang="zh-CN" sz="1000" dirty="0"/>
          </a:p>
          <a:p>
            <a:r>
              <a:rPr kumimoji="1" lang="zh-CN" altLang="en-US" sz="1000" dirty="0"/>
              <a:t>    方法符号引用</a:t>
            </a:r>
          </a:p>
          <a:p>
            <a:endParaRPr kumimoji="1" lang="zh-CN" altLang="en-US" sz="1000" dirty="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2349795" y="2000316"/>
            <a:ext cx="637955" cy="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11707" y="3543226"/>
            <a:ext cx="1644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常量池：一个全局表</a:t>
            </a:r>
            <a:r>
              <a:rPr kumimoji="1" lang="en-US" altLang="zh-CN" sz="1000" dirty="0" err="1" smtClean="0"/>
              <a:t>StringTable</a:t>
            </a:r>
            <a:r>
              <a:rPr kumimoji="1" lang="zh-CN" altLang="en-US" sz="1000" dirty="0" smtClean="0"/>
              <a:t>，本质上是一个</a:t>
            </a:r>
            <a:r>
              <a:rPr kumimoji="1" lang="en-US" altLang="zh-CN" sz="1000" dirty="0" err="1" smtClean="0"/>
              <a:t>HashSet</a:t>
            </a:r>
            <a:r>
              <a:rPr kumimoji="1" lang="en-US" altLang="zh-CN" sz="1000" dirty="0" smtClean="0"/>
              <a:t>&lt;String&gt;</a:t>
            </a:r>
            <a:r>
              <a:rPr kumimoji="1" lang="zh-CN" altLang="en-US" sz="1000" dirty="0" smtClean="0"/>
              <a:t>，只存储实例的引用，不存储</a:t>
            </a:r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对象的内容</a:t>
            </a:r>
            <a:endParaRPr kumimoji="1" lang="en-US" altLang="zh-CN" sz="1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7861006" y="214063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860708" y="2329083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60022" y="2509836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777345" y="909942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8128610" y="909942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860669" y="99265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67539" y="1155667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67241" y="1344119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866555" y="1524872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271434" y="1975291"/>
            <a:ext cx="830317" cy="26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动态链接</a:t>
            </a:r>
            <a:r>
              <a:rPr lang="en-US" altLang="zh-CN" sz="700" dirty="0" smtClean="0">
                <a:solidFill>
                  <a:schemeClr val="tx1"/>
                </a:solidFill>
              </a:rPr>
              <a:t>:</a:t>
            </a:r>
            <a:r>
              <a:rPr lang="zh-CN" altLang="en-US" sz="700" dirty="0" smtClean="0">
                <a:solidFill>
                  <a:schemeClr val="tx1"/>
                </a:solidFill>
              </a:rPr>
              <a:t>方法区中的动态地址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61875" y="2349915"/>
            <a:ext cx="816406" cy="2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</a:rPr>
              <a:t>返回信息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57"/>
          <p:cNvCxnSpPr>
            <a:stCxn id="119" idx="3"/>
          </p:cNvCxnSpPr>
          <p:nvPr/>
        </p:nvCxnSpPr>
        <p:spPr>
          <a:xfrm flipV="1">
            <a:off x="7101751" y="1461698"/>
            <a:ext cx="690766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57"/>
          <p:cNvCxnSpPr>
            <a:stCxn id="120" idx="3"/>
          </p:cNvCxnSpPr>
          <p:nvPr/>
        </p:nvCxnSpPr>
        <p:spPr>
          <a:xfrm flipV="1">
            <a:off x="7078281" y="1616568"/>
            <a:ext cx="748397" cy="83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575044" y="21829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m</a:t>
            </a:r>
            <a:r>
              <a:rPr kumimoji="1" lang="en-US" altLang="zh-CN" sz="1100" smtClean="0"/>
              <a:t>ain()</a:t>
            </a:r>
            <a:endParaRPr kumimoji="1"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91168" y="120901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B()</a:t>
            </a:r>
            <a:endParaRPr kumimoji="1" lang="zh-CN" altLang="en-US" sz="1100" dirty="0"/>
          </a:p>
        </p:txBody>
      </p:sp>
      <p:cxnSp>
        <p:nvCxnSpPr>
          <p:cNvPr id="135" name="直线箭头连接符 134"/>
          <p:cNvCxnSpPr>
            <a:stCxn id="133" idx="0"/>
            <a:endCxn id="134" idx="2"/>
          </p:cNvCxnSpPr>
          <p:nvPr/>
        </p:nvCxnSpPr>
        <p:spPr>
          <a:xfrm flipV="1">
            <a:off x="8858135" y="1470628"/>
            <a:ext cx="6318" cy="71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331889" y="290269"/>
            <a:ext cx="1141543" cy="8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>
                <a:solidFill>
                  <a:schemeClr val="tx1"/>
                </a:solidFill>
              </a:rPr>
              <a:t>栈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帧：</a:t>
            </a:r>
            <a:endParaRPr kumimoji="1" lang="en-US" altLang="zh-CN" sz="900" dirty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局部变量表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操作数栈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动态链接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返回地址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28597" y="112983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9878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en-US" altLang="zh-CN" sz="1000" dirty="0" smtClean="0"/>
              <a:t>Mark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word</a:t>
            </a:r>
            <a:r>
              <a:rPr kumimoji="1" lang="zh-CN" altLang="en-US" sz="1000" dirty="0" smtClean="0"/>
              <a:t>：</a:t>
            </a:r>
            <a:r>
              <a:rPr kumimoji="1" lang="en-US" altLang="zh-CN" sz="1000" dirty="0" err="1" smtClean="0"/>
              <a:t>hashCode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、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分代年龄</a:t>
            </a:r>
            <a:r>
              <a:rPr kumimoji="1" lang="zh-CN" altLang="en-US" sz="1000" dirty="0" smtClean="0"/>
              <a:t>、是否偏向</a:t>
            </a:r>
            <a:r>
              <a:rPr kumimoji="1" lang="zh-CN" altLang="en-US" sz="1000" dirty="0" smtClean="0"/>
              <a:t>锁、锁标志位、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偏向</a:t>
            </a:r>
            <a:r>
              <a:rPr kumimoji="1" lang="zh-CN" altLang="en-US" sz="1000" dirty="0" smtClean="0"/>
              <a:t>线程</a:t>
            </a:r>
            <a:r>
              <a:rPr kumimoji="1" lang="en-US" altLang="zh-CN" sz="1000" dirty="0" smtClean="0"/>
              <a:t>Id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72321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37423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/private/var/folders/f7/mqlcgb3579x4xdbv43452kzh0000gn/T/WizNote/0e4811c7-2d0c-469a-a2cf-7939ac79c939/index_files/4543840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7377" y="1265670"/>
            <a:ext cx="2239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不压缩：</a:t>
            </a:r>
            <a:r>
              <a:rPr kumimoji="1" lang="en-US" altLang="zh-CN" sz="1100" dirty="0" smtClean="0"/>
              <a:t>not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compracess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普通对象</a:t>
            </a:r>
            <a:r>
              <a:rPr kumimoji="1" lang="en-US" altLang="zh-CN" sz="1100" dirty="0" smtClean="0"/>
              <a:t>16</a:t>
            </a:r>
            <a:r>
              <a:rPr kumimoji="1" lang="zh-CN" altLang="en-US" sz="1100" dirty="0" smtClean="0"/>
              <a:t>个字节，数组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个字节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压缩：</a:t>
            </a:r>
            <a:r>
              <a:rPr kumimoji="1" lang="en-US" altLang="zh-CN" sz="1100" dirty="0" err="1"/>
              <a:t>compracess</a:t>
            </a:r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064618" y="1527280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Mark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word(8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个字节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4618" y="2001534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类型指针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(4+4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7032179" y="518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总线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71135" y="2771078"/>
            <a:ext cx="1453375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、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SerialOld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PO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年代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6.G1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7.ZGC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三色标记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237786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搜索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可达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基于三色标记算法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4668644"/>
            <a:ext cx="4527395" cy="17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38522</TotalTime>
  <Words>2315</Words>
  <Application>Microsoft Macintosh PowerPoint</Application>
  <PresentationFormat>宽屏</PresentationFormat>
  <Paragraphs>403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</vt:lpstr>
      <vt:lpstr>DengXian Light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618</cp:revision>
  <dcterms:created xsi:type="dcterms:W3CDTF">2018-02-28T08:19:09Z</dcterms:created>
  <dcterms:modified xsi:type="dcterms:W3CDTF">2020-04-12T09:57:59Z</dcterms:modified>
</cp:coreProperties>
</file>