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4" r:id="rId2"/>
    <p:sldId id="256" r:id="rId3"/>
    <p:sldId id="268" r:id="rId4"/>
    <p:sldId id="269" r:id="rId5"/>
    <p:sldId id="266" r:id="rId6"/>
    <p:sldId id="270" r:id="rId7"/>
    <p:sldId id="265" r:id="rId8"/>
    <p:sldId id="257" r:id="rId9"/>
    <p:sldId id="259" r:id="rId10"/>
    <p:sldId id="260" r:id="rId11"/>
    <p:sldId id="262" r:id="rId12"/>
    <p:sldId id="271" r:id="rId13"/>
    <p:sldId id="272" r:id="rId14"/>
    <p:sldId id="273" r:id="rId15"/>
    <p:sldId id="274" r:id="rId16"/>
    <p:sldId id="263" r:id="rId17"/>
    <p:sldId id="277" r:id="rId18"/>
    <p:sldId id="278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646" autoAdjust="0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1.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堆的任务：存放对象实例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kumimoji="1" lang="zh-CN" altLang="en-US" sz="1200" smtClean="0"/>
              <a:t>程序计数器：唯一没有</a:t>
            </a:r>
            <a:r>
              <a:rPr kumimoji="1" lang="en-US" altLang="zh-CN" sz="1200" smtClean="0"/>
              <a:t>OOM</a:t>
            </a:r>
            <a:r>
              <a:rPr kumimoji="1" lang="zh-CN" altLang="en-US" sz="1200" smtClean="0"/>
              <a:t>的内存区域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CMS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coucurrent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sweep</a:t>
            </a:r>
            <a:r>
              <a:rPr kumimoji="1" lang="zh-CN" altLang="en-US" dirty="0" smtClean="0"/>
              <a:t>，并发标记清除，采用的标记清除算法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11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1</a:t>
            </a:r>
          </a:p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2 </a:t>
            </a:r>
            <a:r>
              <a:rPr lang="zh-CN" altLang="en-US" sz="1400" smtClean="0"/>
              <a:t>增加状态值</a:t>
            </a:r>
            <a:endParaRPr lang="zh-CN" altLang="en-US" sz="140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2943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AQS</a:t>
            </a:r>
            <a:r>
              <a:rPr lang="zh-CN" altLang="en-US" sz="1400" smtClean="0"/>
              <a:t>的原理：</a:t>
            </a:r>
            <a:endParaRPr lang="en-US" altLang="zh-CN" sz="1400" smtClean="0"/>
          </a:p>
          <a:p>
            <a:r>
              <a:rPr lang="zh-CN" altLang="en-US" sz="1200" smtClean="0"/>
              <a:t>    独占</a:t>
            </a:r>
            <a:r>
              <a:rPr lang="zh-CN" altLang="en-US" sz="1200"/>
              <a:t>锁：</a:t>
            </a:r>
            <a:r>
              <a:rPr lang="en-US" altLang="zh-CN" sz="1200"/>
              <a:t>ReentrantLock</a:t>
            </a:r>
          </a:p>
          <a:p>
            <a:r>
              <a:rPr lang="zh-CN" altLang="en-US" sz="1200" smtClean="0"/>
              <a:t>    共享锁</a:t>
            </a:r>
            <a:r>
              <a:rPr lang="zh-CN" altLang="en-US" sz="1200"/>
              <a:t>：</a:t>
            </a:r>
            <a:r>
              <a:rPr lang="en-US" altLang="zh-CN" sz="1200"/>
              <a:t>Semphore</a:t>
            </a:r>
            <a:r>
              <a:rPr lang="zh-CN" altLang="en-US" sz="1200"/>
              <a:t>、</a:t>
            </a:r>
            <a:r>
              <a:rPr lang="en-US" altLang="zh-CN" sz="1200" smtClean="0"/>
              <a:t>CountDownLatch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：封装了当前线程</a:t>
            </a:r>
            <a:r>
              <a:rPr lang="en-US" altLang="zh-CN" sz="1200" smtClean="0"/>
              <a:t>Thread</a:t>
            </a:r>
            <a:r>
              <a:rPr lang="zh-CN" altLang="en-US" sz="1200" smtClean="0"/>
              <a:t>的信息，共享锁、独占锁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280809" y="389434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776458" y="434481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1" name="文本框 10"/>
          <p:cNvSpPr txBox="1"/>
          <p:nvPr/>
        </p:nvSpPr>
        <p:spPr>
          <a:xfrm>
            <a:off x="5971578" y="447562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72352" y="3210491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/>
              <a:t>标准</a:t>
            </a:r>
            <a:r>
              <a:rPr lang="zh-CN" altLang="en-US" sz="1000" b="1" smtClean="0"/>
              <a:t>访问文件方式：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read()</a:t>
            </a:r>
            <a:r>
              <a:rPr lang="zh-CN" altLang="en-US" sz="1000" smtClean="0"/>
              <a:t>接口，操作系统检查内核的高速缓存中有没有数据，如果有直接返回，否则读取磁盘信息，然后缓存在内核缓存中</a:t>
            </a:r>
            <a:endParaRPr lang="en-US" altLang="zh-CN" sz="1000" smtClean="0"/>
          </a:p>
          <a:p>
            <a:r>
              <a:rPr lang="en-US" altLang="zh-CN" sz="1000" smtClean="0"/>
              <a:t>        (</a:t>
            </a:r>
            <a:r>
              <a:rPr lang="zh-CN" altLang="en-US" sz="100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smtClean="0"/>
              <a:t>I/O</a:t>
            </a:r>
            <a:r>
              <a:rPr lang="zh-CN" altLang="en-US" sz="1000" smtClean="0"/>
              <a:t>响应时间</a:t>
            </a:r>
            <a:r>
              <a:rPr lang="en-US" altLang="zh-CN" sz="1000" smtClean="0"/>
              <a:t>)</a:t>
            </a:r>
          </a:p>
          <a:p>
            <a:endParaRPr lang="en-US" altLang="zh-CN" sz="1000" smtClean="0"/>
          </a:p>
          <a:p>
            <a:r>
              <a:rPr lang="zh-CN" altLang="en-US" sz="1000" b="1" smtClean="0"/>
              <a:t>写入文件：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wirte()</a:t>
            </a:r>
            <a:r>
              <a:rPr lang="zh-CN" altLang="en-US" sz="100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smtClean="0"/>
          </a:p>
          <a:p>
            <a:r>
              <a:rPr lang="en-US" altLang="zh-CN" sz="1000"/>
              <a:t> </a:t>
            </a:r>
            <a:r>
              <a:rPr lang="en-US" altLang="zh-CN" sz="1000" smtClean="0"/>
              <a:t>   sync</a:t>
            </a:r>
            <a:r>
              <a:rPr lang="zh-CN" altLang="en-US" sz="1000" smtClean="0"/>
              <a:t>同步命令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smtClean="0"/>
              <a:t>访问文件方式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1" y="542820"/>
            <a:ext cx="3819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84842" y="521788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      Socket / SocketChannel</a:t>
            </a:r>
            <a:endParaRPr kumimoji="1"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77707" y="522705"/>
            <a:ext cx="2167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ServerSocket</a:t>
            </a:r>
            <a:r>
              <a:rPr kumimoji="1" lang="zh-CN" altLang="en-US" sz="1000"/>
              <a:t> </a:t>
            </a:r>
            <a:r>
              <a:rPr kumimoji="1" lang="en-US" altLang="zh-CN" sz="1000" smtClean="0"/>
              <a:t>/ ServerSocketChannel</a:t>
            </a:r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761498" y="1983433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034289" y="1977652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821409" y="216888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7860131" y="2242226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62267" y="4084080"/>
            <a:ext cx="204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Socket / SocketChannel</a:t>
            </a:r>
            <a:r>
              <a:rPr kumimoji="1" lang="zh-CN" altLang="en-US" sz="120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918099" y="2868869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Buffer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Buffer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24331" y="561440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BIO </a:t>
            </a:r>
            <a:r>
              <a:rPr kumimoji="1" lang="en-US" altLang="zh-CN" sz="1400" dirty="0" smtClean="0"/>
              <a:t>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9088675" y="926638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s</a:t>
            </a:r>
            <a:r>
              <a:rPr kumimoji="1" lang="en-US" altLang="zh-CN" sz="1000" smtClean="0"/>
              <a:t>erverScoket = new ServerSocket();</a:t>
            </a:r>
          </a:p>
          <a:p>
            <a:r>
              <a:rPr kumimoji="1" lang="en-US" altLang="zh-CN" sz="1000"/>
              <a:t>s</a:t>
            </a:r>
            <a:r>
              <a:rPr kumimoji="1" lang="en-US" altLang="zh-CN" sz="1000" smtClean="0"/>
              <a:t>ocket = serverSocket.accpent;</a:t>
            </a:r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  <p:sp>
        <p:nvSpPr>
          <p:cNvPr id="2" name="文本框 1"/>
          <p:cNvSpPr txBox="1"/>
          <p:nvPr/>
        </p:nvSpPr>
        <p:spPr>
          <a:xfrm>
            <a:off x="4797521" y="557954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多路复用选择器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90589" y="2207270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tomcat</a:t>
            </a:r>
            <a:r>
              <a:rPr kumimoji="1" lang="zh-CN" altLang="en-US" sz="1100" smtClean="0"/>
              <a:t>：</a:t>
            </a:r>
            <a:r>
              <a:rPr kumimoji="1" lang="en-US" altLang="zh-CN" sz="1100" smtClean="0"/>
              <a:t>web</a:t>
            </a:r>
            <a:r>
              <a:rPr kumimoji="1" lang="zh-CN" altLang="en-US" sz="1100" smtClean="0"/>
              <a:t>服务器</a:t>
            </a:r>
            <a:r>
              <a:rPr kumimoji="1" lang="en-US" altLang="zh-CN" sz="1100" smtClean="0"/>
              <a:t>+servlet</a:t>
            </a:r>
            <a:r>
              <a:rPr kumimoji="1" lang="zh-CN" altLang="en-US" sz="1100" smtClean="0"/>
              <a:t>容器</a:t>
            </a:r>
            <a:endParaRPr kumimoji="1" lang="en-US" altLang="zh-CN" sz="1100" smtClean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01184" y="1865376"/>
            <a:ext cx="4956048" cy="122529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6357" y="16949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Tomcat</a:t>
            </a:r>
            <a:r>
              <a:rPr kumimoji="1" lang="zh-CN" altLang="en-US" sz="1400" smtClean="0"/>
              <a:t>：</a:t>
            </a:r>
            <a:endParaRPr kumimoji="1" lang="zh-CN" altLang="en-US" sz="1400" dirty="0"/>
          </a:p>
        </p:txBody>
      </p:sp>
      <p:sp>
        <p:nvSpPr>
          <p:cNvPr id="5" name="等腰三角形 4"/>
          <p:cNvSpPr/>
          <p:nvPr/>
        </p:nvSpPr>
        <p:spPr>
          <a:xfrm>
            <a:off x="1167166" y="2276856"/>
            <a:ext cx="389926" cy="34747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8416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45024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Engine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6124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Host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07224" y="2139696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Context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88324" y="2139696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Wrapper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92729" y="1290178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Connector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910169" y="1239316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Container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63810" y="1252333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client</a:t>
            </a:r>
            <a:endParaRPr kumimoji="1"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60448" y="2450592"/>
            <a:ext cx="1525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42816" y="2478024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0" idx="1"/>
          </p:cNvCxnSpPr>
          <p:nvPr/>
        </p:nvCxnSpPr>
        <p:spPr>
          <a:xfrm>
            <a:off x="5995416" y="2450592"/>
            <a:ext cx="33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11" idx="1"/>
          </p:cNvCxnSpPr>
          <p:nvPr/>
        </p:nvCxnSpPr>
        <p:spPr>
          <a:xfrm>
            <a:off x="7176516" y="2450592"/>
            <a:ext cx="330708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3"/>
            <a:endCxn id="12" idx="1"/>
          </p:cNvCxnSpPr>
          <p:nvPr/>
        </p:nvCxnSpPr>
        <p:spPr>
          <a:xfrm>
            <a:off x="8357616" y="2455164"/>
            <a:ext cx="33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002837" y="526909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LifeCycle</a:t>
            </a:r>
            <a:endParaRPr kumimoji="1" lang="zh-CN" altLang="en-US" sz="1400" dirty="0"/>
          </a:p>
        </p:txBody>
      </p:sp>
      <p:cxnSp>
        <p:nvCxnSpPr>
          <p:cNvPr id="31" name="直接箭头连接符 30"/>
          <p:cNvCxnSpPr>
            <a:endCxn id="29" idx="2"/>
          </p:cNvCxnSpPr>
          <p:nvPr/>
        </p:nvCxnSpPr>
        <p:spPr>
          <a:xfrm flipV="1">
            <a:off x="3849624" y="834686"/>
            <a:ext cx="1584582" cy="45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9" idx="2"/>
          </p:cNvCxnSpPr>
          <p:nvPr/>
        </p:nvCxnSpPr>
        <p:spPr>
          <a:xfrm flipH="1" flipV="1">
            <a:off x="5434206" y="834686"/>
            <a:ext cx="1742311" cy="45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77849" y="3954350"/>
            <a:ext cx="1342034" cy="57708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zh-CN" altLang="en-US" sz="1050"/>
              <a:t>监听</a:t>
            </a:r>
            <a:r>
              <a:rPr lang="en-US" altLang="zh-CN" sz="1050" smtClean="0"/>
              <a:t>socket</a:t>
            </a:r>
            <a:r>
              <a:rPr lang="zh-CN" altLang="en-US" sz="1050" smtClean="0"/>
              <a:t>连接，</a:t>
            </a:r>
            <a:endParaRPr lang="en-US" altLang="zh-CN" sz="1050" smtClean="0"/>
          </a:p>
          <a:p>
            <a:r>
              <a:rPr lang="zh-CN" altLang="en-US" sz="1050" smtClean="0"/>
              <a:t>封装</a:t>
            </a:r>
            <a:r>
              <a:rPr lang="en-US" altLang="zh-CN" sz="1050" smtClean="0"/>
              <a:t>servletRequest/</a:t>
            </a:r>
          </a:p>
          <a:p>
            <a:r>
              <a:rPr lang="en-US" altLang="zh-CN" sz="1050" smtClean="0"/>
              <a:t>ServetletResponse</a:t>
            </a:r>
            <a:endParaRPr lang="zh-CN" altLang="en-US" sz="1600"/>
          </a:p>
        </p:txBody>
      </p:sp>
      <p:cxnSp>
        <p:nvCxnSpPr>
          <p:cNvPr id="7" name="直接箭头连接符 6"/>
          <p:cNvCxnSpPr>
            <a:stCxn id="6" idx="2"/>
            <a:endCxn id="2" idx="0"/>
          </p:cNvCxnSpPr>
          <p:nvPr/>
        </p:nvCxnSpPr>
        <p:spPr>
          <a:xfrm flipH="1">
            <a:off x="3748866" y="2766060"/>
            <a:ext cx="4746" cy="118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113520" y="476462"/>
            <a:ext cx="24336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ServletContainerInitializer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onStartup()</a:t>
            </a:r>
            <a:endParaRPr kumimoji="1" lang="zh-CN" altLang="en-US" sz="1050" dirty="0"/>
          </a:p>
        </p:txBody>
      </p:sp>
      <p:sp>
        <p:nvSpPr>
          <p:cNvPr id="25" name="文本框 24"/>
          <p:cNvSpPr txBox="1"/>
          <p:nvPr/>
        </p:nvSpPr>
        <p:spPr>
          <a:xfrm>
            <a:off x="7341870" y="3097699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Pipeline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9134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12995" y="1271241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28010" y="1271241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12994" y="3029419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28009" y="3029419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43024" y="3029419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92817" y="791736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Acceptor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018439" y="4010723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Poller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780260" y="4010723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Acceptor</a:t>
            </a:r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133454" y="4010723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W</a:t>
            </a:r>
            <a:r>
              <a:rPr kumimoji="1" lang="en-US" altLang="zh-CN" sz="1200" dirty="0" smtClean="0"/>
              <a:t>ork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036072" y="802887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W</a:t>
            </a:r>
            <a:r>
              <a:rPr kumimoji="1" lang="en-US" altLang="zh-CN" sz="1200" dirty="0" smtClean="0"/>
              <a:t>ork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200" y="267628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Tomcat</a:t>
            </a:r>
            <a:r>
              <a:rPr kumimoji="1" lang="zh-CN" altLang="en-US" sz="1200" dirty="0" smtClean="0"/>
              <a:t>三种线程：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45337" y="4832202"/>
            <a:ext cx="4684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acceptorThreadCouont</a:t>
            </a:r>
            <a:r>
              <a:rPr kumimoji="1" lang="zh-CN" altLang="en-US" sz="1200" dirty="0" smtClean="0"/>
              <a:t>：</a:t>
            </a:r>
            <a:r>
              <a:rPr kumimoji="1" lang="en-US" altLang="zh-CN" sz="1200" dirty="0" smtClean="0"/>
              <a:t>1</a:t>
            </a:r>
            <a:r>
              <a:rPr kumimoji="1" lang="en-US" altLang="zh-CN" sz="1200" dirty="0"/>
              <a:t>	</a:t>
            </a:r>
            <a:r>
              <a:rPr kumimoji="1" lang="en-US" altLang="zh-CN" sz="1200" dirty="0" err="1" smtClean="0"/>
              <a:t>defalut</a:t>
            </a:r>
            <a:r>
              <a:rPr kumimoji="1" lang="en-US" altLang="zh-CN" sz="1200" dirty="0" smtClean="0"/>
              <a:t>	</a:t>
            </a:r>
            <a:r>
              <a:rPr kumimoji="1" lang="zh-CN" altLang="en-US" sz="1200" dirty="0" smtClean="0"/>
              <a:t>    </a:t>
            </a:r>
            <a:r>
              <a:rPr kumimoji="1" lang="en-US" altLang="zh-CN" sz="1200" dirty="0" smtClean="0"/>
              <a:t>Acceptor</a:t>
            </a:r>
            <a:r>
              <a:rPr kumimoji="1" lang="zh-CN" altLang="en-US" sz="1200" dirty="0" smtClean="0"/>
              <a:t>线程数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maxThreadCount</a:t>
            </a:r>
            <a:r>
              <a:rPr kumimoji="1" lang="zh-CN" altLang="en-US" sz="1200" dirty="0" smtClean="0"/>
              <a:t>： </a:t>
            </a:r>
            <a:r>
              <a:rPr kumimoji="1" lang="en-US" altLang="zh-CN" sz="1200" dirty="0" smtClean="0"/>
              <a:t>10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err="1" smtClean="0"/>
              <a:t>defalut</a:t>
            </a:r>
            <a:r>
              <a:rPr kumimoji="1" lang="zh-CN" altLang="en-US" sz="1200" dirty="0" smtClean="0"/>
              <a:t>，最大</a:t>
            </a:r>
            <a:r>
              <a:rPr kumimoji="1" lang="en-US" altLang="zh-CN" sz="1200" dirty="0" smtClean="0"/>
              <a:t>200</a:t>
            </a:r>
            <a:r>
              <a:rPr kumimoji="1" lang="en-US" altLang="zh-CN" sz="1200" dirty="0"/>
              <a:t>	</a:t>
            </a:r>
            <a:r>
              <a:rPr kumimoji="1" lang="zh-CN" altLang="en-US" sz="1200" dirty="0" smtClean="0"/>
              <a:t>    线程池里的</a:t>
            </a:r>
            <a:r>
              <a:rPr kumimoji="1" lang="en-US" altLang="zh-CN" sz="1200" dirty="0" smtClean="0"/>
              <a:t>Work</a:t>
            </a:r>
            <a:r>
              <a:rPr kumimoji="1" lang="zh-CN" altLang="en-US" sz="1200" dirty="0" smtClean="0"/>
              <a:t>线程数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PollerThreadCount</a:t>
            </a:r>
            <a:r>
              <a:rPr kumimoji="1" lang="zh-CN" altLang="en-US" sz="1200" dirty="0" smtClean="0"/>
              <a:t>：</a:t>
            </a:r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err="1" smtClean="0"/>
              <a:t>defalut</a:t>
            </a:r>
            <a:r>
              <a:rPr kumimoji="1" lang="en-US" altLang="zh-CN" sz="1200" dirty="0" smtClean="0"/>
              <a:t>	</a:t>
            </a:r>
            <a:r>
              <a:rPr kumimoji="1" lang="zh-CN" altLang="en-US" sz="1200" dirty="0" smtClean="0"/>
              <a:t>    </a:t>
            </a:r>
            <a:r>
              <a:rPr kumimoji="1" lang="en-US" altLang="zh-CN" sz="1200" dirty="0" err="1" smtClean="0"/>
              <a:t>Poller</a:t>
            </a:r>
            <a:r>
              <a:rPr kumimoji="1" lang="zh-CN" altLang="en-US" sz="1200" dirty="0" smtClean="0"/>
              <a:t>线程数，</a:t>
            </a:r>
            <a:r>
              <a:rPr kumimoji="1" lang="en-US" altLang="zh-CN" sz="1200" dirty="0" smtClean="0"/>
              <a:t>NIO</a:t>
            </a:r>
            <a:r>
              <a:rPr kumimoji="1" lang="zh-CN" altLang="en-US" sz="1200" dirty="0" smtClean="0"/>
              <a:t>独有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maxConnections</a:t>
            </a:r>
            <a:r>
              <a:rPr kumimoji="1" lang="zh-CN" altLang="en-US" sz="1200" dirty="0" smtClean="0"/>
              <a:t>：最大连接数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2429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dirty="0" smtClean="0"/>
              <a:t>Cookie</a:t>
            </a:r>
            <a:r>
              <a:rPr kumimoji="1" lang="zh-CN" altLang="en-US" sz="1400" dirty="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栈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S</a:t>
            </a:r>
            <a:r>
              <a:rPr kumimoji="1" lang="en-US" altLang="zh-CN" sz="1200" smtClean="0"/>
              <a:t>tack</a:t>
            </a:r>
            <a:endParaRPr kumimoji="1"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运行时常量池：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字面量：整数、浮点数、字符串</a:t>
            </a:r>
            <a:endParaRPr kumimoji="1" lang="en-US" altLang="zh-CN" sz="1000" smtClean="0"/>
          </a:p>
          <a:p>
            <a:r>
              <a:rPr kumimoji="1" lang="zh-CN" altLang="en-US" sz="1000" smtClean="0"/>
              <a:t> 符号引用：类、字段、方法、接口</a:t>
            </a:r>
            <a:endParaRPr kumimoji="1" lang="en-US" altLang="zh-CN" sz="1000" smtClean="0"/>
          </a:p>
          <a:p>
            <a:r>
              <a:rPr kumimoji="1" lang="zh-CN" altLang="en-US" sz="1000"/>
              <a:t> </a:t>
            </a:r>
            <a:r>
              <a:rPr kumimoji="1" lang="zh-CN" altLang="en-US" sz="1000" smtClean="0"/>
              <a:t>   方法符号引用</a:t>
            </a:r>
            <a:endParaRPr kumimoji="1"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栈帧用于存储局部</a:t>
            </a:r>
            <a:endParaRPr kumimoji="1" lang="en-US" altLang="zh-CN" sz="1100" smtClean="0"/>
          </a:p>
          <a:p>
            <a:r>
              <a:rPr kumimoji="1" lang="zh-CN" altLang="en-US" sz="1100" smtClean="0"/>
              <a:t>变量表</a:t>
            </a:r>
            <a:r>
              <a:rPr kumimoji="1" lang="zh-CN" altLang="en-US" sz="1100"/>
              <a:t>、</a:t>
            </a:r>
            <a:r>
              <a:rPr kumimoji="1" lang="zh-CN" altLang="en-US" sz="1100" smtClean="0"/>
              <a:t>操作数</a:t>
            </a:r>
            <a:endParaRPr kumimoji="1" lang="en-US" altLang="zh-CN" sz="1100" smtClean="0"/>
          </a:p>
          <a:p>
            <a:r>
              <a:rPr kumimoji="1" lang="zh-CN" altLang="en-US" sz="1100" smtClean="0"/>
              <a:t>栈</a:t>
            </a:r>
            <a:endParaRPr kumimoji="1" lang="en-US" altLang="zh-CN" sz="1100" smtClean="0"/>
          </a:p>
          <a:p>
            <a:endParaRPr kumimoji="1" lang="en-US" altLang="zh-CN" sz="1100"/>
          </a:p>
          <a:p>
            <a:endParaRPr kumimoji="1" lang="en-US" altLang="zh-CN" sz="1100" smtClean="0"/>
          </a:p>
          <a:p>
            <a:endParaRPr kumimoji="1" lang="en-US" altLang="zh-CN" sz="110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1707" y="5383571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smtClean="0"/>
              <a:t>分代回收原理：</a:t>
            </a:r>
            <a:endParaRPr kumimoji="1" lang="en-US" altLang="zh-CN" sz="1100" b="1" smtClean="0"/>
          </a:p>
          <a:p>
            <a:r>
              <a:rPr kumimoji="1" lang="zh-CN" altLang="en-US" sz="1100" smtClean="0"/>
              <a:t>    </a:t>
            </a:r>
            <a:r>
              <a:rPr kumimoji="1" lang="en-US" altLang="zh-CN" sz="1100" smtClean="0"/>
              <a:t>1.</a:t>
            </a:r>
            <a:r>
              <a:rPr kumimoji="1" lang="zh-CN" altLang="en-US" sz="1100" b="1" smtClean="0"/>
              <a:t>新生代采用复制算法</a:t>
            </a:r>
            <a:r>
              <a:rPr kumimoji="1" lang="zh-CN" altLang="en-US" sz="1100" smtClean="0"/>
              <a:t>，新生代里有</a:t>
            </a:r>
            <a:r>
              <a:rPr kumimoji="1" lang="en-US" altLang="zh-CN" sz="1100" smtClean="0"/>
              <a:t>3</a:t>
            </a:r>
            <a:r>
              <a:rPr kumimoji="1" lang="zh-CN" altLang="en-US" sz="1100" smtClean="0"/>
              <a:t>个分区：</a:t>
            </a:r>
            <a:r>
              <a:rPr kumimoji="1" lang="en-US" altLang="zh-CN" sz="1100" smtClean="0"/>
              <a:t>Eden/</a:t>
            </a:r>
          </a:p>
          <a:p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Survivor/To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，将</a:t>
            </a:r>
            <a:r>
              <a:rPr kumimoji="1" lang="en-US" altLang="zh-CN" sz="1100" smtClean="0"/>
              <a:t>Eden</a:t>
            </a:r>
            <a:r>
              <a:rPr kumimoji="1" lang="zh-CN" altLang="en-US" sz="1100" smtClean="0"/>
              <a:t>和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存活的</a:t>
            </a:r>
            <a:endParaRPr kumimoji="1" lang="en-US" altLang="zh-CN" sz="1100" smtClean="0"/>
          </a:p>
          <a:p>
            <a:r>
              <a:rPr kumimoji="1" lang="zh-CN" altLang="en-US" sz="1100" smtClean="0"/>
              <a:t>对象放入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区，将空</a:t>
            </a:r>
            <a:r>
              <a:rPr kumimoji="1" lang="en-US" altLang="zh-CN" sz="1100" err="1" smtClean="0"/>
              <a:t>Edon</a:t>
            </a:r>
            <a:r>
              <a:rPr kumimoji="1" lang="zh-CN" altLang="en-US" sz="1100" smtClean="0"/>
              <a:t>、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，每次</a:t>
            </a:r>
            <a:endParaRPr kumimoji="1" lang="en-US" altLang="zh-CN" sz="1100" smtClean="0"/>
          </a:p>
          <a:p>
            <a:r>
              <a:rPr kumimoji="1" lang="zh-CN" altLang="en-US" sz="1100" smtClean="0"/>
              <a:t>在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到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分区交换，年龄就</a:t>
            </a:r>
            <a:r>
              <a:rPr kumimoji="1" lang="en-US" altLang="zh-CN" sz="1100" smtClean="0"/>
              <a:t>+1</a:t>
            </a:r>
            <a:r>
              <a:rPr kumimoji="1" lang="zh-CN" altLang="en-US" sz="1100" smtClean="0"/>
              <a:t>，当</a:t>
            </a:r>
            <a:endParaRPr kumimoji="1" lang="en-US" altLang="zh-CN" sz="1100" smtClean="0"/>
          </a:p>
          <a:p>
            <a:r>
              <a:rPr kumimoji="1" lang="zh-CN" altLang="en-US" sz="1100" smtClean="0"/>
              <a:t>年龄到达</a:t>
            </a:r>
            <a:r>
              <a:rPr kumimoji="1" lang="en-US" altLang="zh-CN" sz="1100" smtClean="0"/>
              <a:t>15</a:t>
            </a:r>
            <a:r>
              <a:rPr kumimoji="1" lang="zh-CN" altLang="en-US" sz="1100" smtClean="0"/>
              <a:t>时，升级为老年代。</a:t>
            </a:r>
            <a:endParaRPr kumimoji="1" lang="en-US" altLang="zh-CN" sz="1100" smtClean="0"/>
          </a:p>
          <a:p>
            <a:r>
              <a:rPr kumimoji="1" lang="zh-CN" altLang="en-US" sz="1100" smtClean="0"/>
              <a:t>     </a:t>
            </a:r>
            <a:r>
              <a:rPr kumimoji="1" lang="en-US" altLang="zh-CN" sz="1100" smtClean="0"/>
              <a:t>2.</a:t>
            </a:r>
            <a:r>
              <a:rPr kumimoji="1" lang="zh-CN" altLang="en-US" sz="1100" b="1" smtClean="0"/>
              <a:t>老年代采用</a:t>
            </a:r>
            <a:r>
              <a:rPr kumimoji="1" lang="en-US" altLang="zh-CN" sz="1100" b="1" smtClean="0"/>
              <a:t>CMS</a:t>
            </a:r>
            <a:r>
              <a:rPr kumimoji="1" lang="zh-CN" altLang="en-US" sz="1100" b="1" smtClean="0"/>
              <a:t>收集</a:t>
            </a:r>
            <a:r>
              <a:rPr kumimoji="1" lang="zh-CN" altLang="en-US" sz="1100" smtClean="0"/>
              <a:t>：当空间占用到达某个值之后就会触</a:t>
            </a:r>
            <a:endParaRPr kumimoji="1" lang="en-US" altLang="zh-CN" sz="1100" smtClean="0"/>
          </a:p>
          <a:p>
            <a:r>
              <a:rPr kumimoji="1" lang="zh-CN" altLang="en-US" sz="1100" smtClean="0"/>
              <a:t>发全局垃圾回收，一般使用标记整理的算法。</a:t>
            </a:r>
            <a:endParaRPr kumimoji="1" lang="en-US" altLang="zh-CN" sz="110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7291346" y="4430972"/>
            <a:ext cx="294517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b="1" smtClean="0"/>
              <a:t>新生代</a:t>
            </a:r>
            <a:r>
              <a:rPr kumimoji="1" lang="en-US" altLang="zh-CN" sz="1050" b="1" smtClean="0"/>
              <a:t>GC</a:t>
            </a:r>
            <a:r>
              <a:rPr kumimoji="1" lang="zh-CN" altLang="en-US" sz="1050" b="1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 / Youong gc</a:t>
            </a:r>
            <a:r>
              <a:rPr kumimoji="1" lang="zh-CN" altLang="en-US" sz="1050" smtClean="0"/>
              <a:t> ，</a:t>
            </a:r>
            <a:r>
              <a:rPr kumimoji="1" lang="en-US" altLang="zh-CN" sz="1050" smtClean="0"/>
              <a:t>Eden</a:t>
            </a:r>
            <a:r>
              <a:rPr kumimoji="1" lang="zh-CN" altLang="en-US" sz="1050"/>
              <a:t>区已满，就触发一次</a:t>
            </a:r>
            <a:r>
              <a:rPr kumimoji="1" lang="en-US" altLang="zh-CN" sz="1050"/>
              <a:t>Young GC</a:t>
            </a:r>
            <a:r>
              <a:rPr kumimoji="1" lang="zh-CN" altLang="en-US" sz="1050"/>
              <a:t>，然后转移到</a:t>
            </a:r>
            <a:r>
              <a:rPr kumimoji="1" lang="en-US" altLang="zh-CN" sz="1050"/>
              <a:t>From</a:t>
            </a:r>
            <a:r>
              <a:rPr kumimoji="1" lang="zh-CN" altLang="en-US" sz="1050"/>
              <a:t>或</a:t>
            </a:r>
            <a:r>
              <a:rPr kumimoji="1" lang="en-US" altLang="zh-CN" sz="1050"/>
              <a:t>To</a:t>
            </a:r>
            <a:r>
              <a:rPr kumimoji="1" lang="zh-CN" altLang="en-US" sz="1050"/>
              <a:t>区，同时年龄</a:t>
            </a:r>
            <a:r>
              <a:rPr kumimoji="1" lang="en-US" altLang="zh-CN" sz="1050"/>
              <a:t>+1</a:t>
            </a:r>
          </a:p>
          <a:p>
            <a:r>
              <a:rPr kumimoji="1" lang="zh-CN" altLang="en-US" sz="1050" b="1" smtClean="0"/>
              <a:t>老年代</a:t>
            </a:r>
            <a:r>
              <a:rPr kumimoji="1" lang="en-US" altLang="zh-CN" sz="1050" b="1" smtClean="0"/>
              <a:t>GC</a:t>
            </a:r>
            <a:r>
              <a:rPr kumimoji="1" lang="zh-CN" altLang="en-US" sz="1050" b="1" smtClean="0"/>
              <a:t>：</a:t>
            </a:r>
            <a:r>
              <a:rPr kumimoji="1" lang="en-US" altLang="zh-CN" sz="1050" smtClean="0"/>
              <a:t>magir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 / old gc</a:t>
            </a:r>
            <a:r>
              <a:rPr kumimoji="1" lang="zh-CN" altLang="en-US" sz="1050" smtClean="0"/>
              <a:t>，</a:t>
            </a:r>
            <a:r>
              <a:rPr kumimoji="1" lang="zh-CN" altLang="en-US" sz="1050"/>
              <a:t>老</a:t>
            </a:r>
            <a:r>
              <a:rPr kumimoji="1" lang="zh-CN" altLang="en-US" sz="1050" smtClean="0"/>
              <a:t>年代不够用</a:t>
            </a:r>
            <a:endParaRPr kumimoji="1" lang="en-US" altLang="zh-CN" sz="1050" smtClean="0"/>
          </a:p>
          <a:p>
            <a:r>
              <a:rPr kumimoji="1" lang="en-US" altLang="zh-CN" sz="1050" b="1"/>
              <a:t>Full</a:t>
            </a:r>
            <a:r>
              <a:rPr kumimoji="1" lang="zh-CN" altLang="en-US" sz="1050" b="1"/>
              <a:t> </a:t>
            </a:r>
            <a:r>
              <a:rPr kumimoji="1" lang="en-US" altLang="zh-CN" sz="1050" b="1" smtClean="0"/>
              <a:t>GC</a:t>
            </a:r>
            <a:r>
              <a:rPr kumimoji="1" lang="zh-CN" altLang="en-US" sz="1050" smtClean="0"/>
              <a:t>：</a:t>
            </a:r>
            <a:r>
              <a:rPr kumimoji="1" lang="zh-CN" altLang="en-US" sz="1050"/>
              <a:t>收集整个堆</a:t>
            </a:r>
            <a:endParaRPr kumimoji="1" lang="en-US" altLang="zh-CN" sz="1050"/>
          </a:p>
          <a:p>
            <a:r>
              <a:rPr kumimoji="1" lang="en-US" altLang="zh-CN" sz="1050" smtClean="0"/>
              <a:t>    </a:t>
            </a:r>
            <a:r>
              <a:rPr kumimoji="1" lang="zh-CN" altLang="en-US" sz="1050" smtClean="0"/>
              <a:t>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b="1" err="1" smtClean="0"/>
              <a:t>system.gc</a:t>
            </a:r>
            <a:r>
              <a:rPr kumimoji="1" lang="en-US" altLang="zh-CN" sz="1050" b="1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endParaRPr kumimoji="1" lang="en-US" altLang="zh-CN" sz="1050"/>
          </a:p>
          <a:p>
            <a:endParaRPr kumimoji="1" lang="en-US" altLang="zh-CN" sz="1050"/>
          </a:p>
          <a:p>
            <a:r>
              <a:rPr kumimoji="1" lang="zh-CN" altLang="en-US" sz="1050" b="1" smtClean="0">
                <a:solidFill>
                  <a:srgbClr val="FF0000"/>
                </a:solidFill>
              </a:rPr>
              <a:t>某些</a:t>
            </a:r>
            <a:r>
              <a:rPr kumimoji="1" lang="en-US" altLang="zh-CN" sz="1050" b="1" smtClean="0">
                <a:solidFill>
                  <a:srgbClr val="FF0000"/>
                </a:solidFill>
              </a:rPr>
              <a:t>Web</a:t>
            </a:r>
            <a:r>
              <a:rPr kumimoji="1" lang="zh-CN" altLang="en-US" sz="1050" b="1" smtClean="0">
                <a:solidFill>
                  <a:srgbClr val="FF0000"/>
                </a:solidFill>
              </a:rPr>
              <a:t>应用在整个运行期间做到从不</a:t>
            </a:r>
            <a:r>
              <a:rPr kumimoji="1" lang="en-US" altLang="zh-CN" sz="1050" b="1" smtClean="0">
                <a:solidFill>
                  <a:srgbClr val="FF0000"/>
                </a:solidFill>
              </a:rPr>
              <a:t>Full GC</a:t>
            </a:r>
            <a:endParaRPr kumimoji="1" lang="zh-CN" altLang="en-US" sz="1050" b="1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main</a:t>
            </a:r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</a:t>
            </a:r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</a:t>
            </a:r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78488" y="319884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smtClean="0"/>
              <a:t>记录</a:t>
            </a:r>
            <a:r>
              <a:rPr kumimoji="1" lang="zh-CN" altLang="en-US" sz="900"/>
              <a:t>当前线程执行字节</a:t>
            </a:r>
            <a:r>
              <a:rPr kumimoji="1" lang="zh-CN" altLang="en-US" sz="900" smtClean="0"/>
              <a:t>码</a:t>
            </a:r>
            <a:endParaRPr kumimoji="1" lang="en-US" altLang="zh-CN" sz="900" smtClean="0"/>
          </a:p>
          <a:p>
            <a:r>
              <a:rPr kumimoji="1" lang="zh-CN" altLang="en-US" sz="900" smtClean="0"/>
              <a:t>的</a:t>
            </a:r>
            <a:r>
              <a:rPr kumimoji="1" lang="zh-CN" altLang="en-US" sz="900"/>
              <a:t>行</a:t>
            </a:r>
            <a:r>
              <a:rPr kumimoji="1" lang="zh-CN" altLang="en-US" sz="900" smtClean="0"/>
              <a:t>号</a:t>
            </a:r>
            <a:r>
              <a:rPr kumimoji="1" lang="zh-CN" altLang="en-US" sz="900"/>
              <a:t>指示器</a:t>
            </a:r>
            <a:endParaRPr kumimoji="1"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6984360" y="27944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为对象实例分配内存：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A.</a:t>
            </a:r>
            <a:r>
              <a:rPr kumimoji="1" lang="zh-CN" altLang="en-US" sz="1000" smtClean="0"/>
              <a:t> 指针碰撞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B.</a:t>
            </a:r>
            <a:r>
              <a:rPr kumimoji="1" lang="zh-CN" altLang="en-US" sz="1000" smtClean="0"/>
              <a:t> 空闲列表</a:t>
            </a:r>
            <a:endParaRPr kumimoji="1" lang="zh-CN" altLang="en-US" sz="100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3910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Unsafe.allocate()</a:t>
            </a:r>
            <a:r>
              <a:rPr kumimoji="1" lang="zh-CN" altLang="en-US" sz="1000" smtClean="0"/>
              <a:t>申请内存（</a:t>
            </a:r>
            <a:r>
              <a:rPr kumimoji="1" lang="en-US" altLang="zh-CN" sz="1000" smtClean="0"/>
              <a:t> NIO</a:t>
            </a:r>
            <a:r>
              <a:rPr kumimoji="1" lang="zh-CN" altLang="en-US" sz="1000" smtClean="0"/>
              <a:t>直接申请到的内存，不在堆里边）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运行时数据区：</a:t>
            </a:r>
            <a:endParaRPr kumimoji="1"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67" name="直线箭头连接符 66"/>
          <p:cNvCxnSpPr>
            <a:stCxn id="43" idx="3"/>
          </p:cNvCxnSpPr>
          <p:nvPr/>
        </p:nvCxnSpPr>
        <p:spPr>
          <a:xfrm flipV="1">
            <a:off x="7476803" y="2588515"/>
            <a:ext cx="315714" cy="34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03315" y="4599218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841602" y="2032567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262638" y="2029491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841602" y="1576397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8262637" y="1567489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6515963" y="1776114"/>
            <a:ext cx="902811" cy="338554"/>
            <a:chOff x="6984360" y="2120351"/>
            <a:chExt cx="777470" cy="225491"/>
          </a:xfrm>
        </p:grpSpPr>
        <p:sp>
          <p:nvSpPr>
            <p:cNvPr id="25" name="文本框 24"/>
            <p:cNvSpPr txBox="1"/>
            <p:nvPr/>
          </p:nvSpPr>
          <p:spPr>
            <a:xfrm>
              <a:off x="6984360" y="2120351"/>
              <a:ext cx="777470" cy="225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/>
                <a:t>局部变量</a:t>
              </a:r>
              <a:r>
                <a:rPr lang="zh-CN" altLang="en-US" sz="800" smtClean="0"/>
                <a:t>表：保</a:t>
              </a:r>
              <a:endParaRPr lang="en-US" altLang="zh-CN" sz="800" smtClean="0"/>
            </a:p>
            <a:p>
              <a:r>
                <a:rPr lang="zh-CN" altLang="en-US" sz="800" smtClean="0"/>
                <a:t>存局部变量</a:t>
              </a:r>
              <a:endParaRPr lang="en-US" altLang="zh-CN" sz="800" smtClean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7005221" y="2120351"/>
              <a:ext cx="724648" cy="2087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箭头连接符 57"/>
          <p:cNvCxnSpPr>
            <a:stCxn id="25" idx="3"/>
            <a:endCxn id="13" idx="1"/>
          </p:cNvCxnSpPr>
          <p:nvPr/>
        </p:nvCxnSpPr>
        <p:spPr>
          <a:xfrm>
            <a:off x="7418774" y="1945391"/>
            <a:ext cx="422828" cy="13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6617793" y="2301926"/>
            <a:ext cx="595032" cy="233881"/>
            <a:chOff x="6984363" y="2120351"/>
            <a:chExt cx="745506" cy="237971"/>
          </a:xfrm>
        </p:grpSpPr>
        <p:sp>
          <p:nvSpPr>
            <p:cNvPr id="75" name="文本框 74"/>
            <p:cNvSpPr txBox="1"/>
            <p:nvPr/>
          </p:nvSpPr>
          <p:spPr>
            <a:xfrm>
              <a:off x="6984363" y="2120352"/>
              <a:ext cx="635876" cy="23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smtClean="0"/>
                <a:t>操作数栈</a:t>
              </a:r>
              <a:endParaRPr lang="zh-CN" altLang="en-US" sz="800"/>
            </a:p>
          </p:txBody>
        </p:sp>
        <p:sp>
          <p:nvSpPr>
            <p:cNvPr id="76" name="矩形 75"/>
            <p:cNvSpPr/>
            <p:nvPr/>
          </p:nvSpPr>
          <p:spPr>
            <a:xfrm>
              <a:off x="7005221" y="2120351"/>
              <a:ext cx="724648" cy="2087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7" name="直接箭头连接符 76"/>
          <p:cNvCxnSpPr>
            <a:stCxn id="76" idx="3"/>
          </p:cNvCxnSpPr>
          <p:nvPr/>
        </p:nvCxnSpPr>
        <p:spPr>
          <a:xfrm flipV="1">
            <a:off x="7212825" y="2140342"/>
            <a:ext cx="1050229" cy="26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3" idx="3"/>
          </p:cNvCxnSpPr>
          <p:nvPr/>
        </p:nvCxnSpPr>
        <p:spPr>
          <a:xfrm flipV="1">
            <a:off x="7476803" y="2155013"/>
            <a:ext cx="286647" cy="77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3" idx="3"/>
            <a:endCxn id="42" idx="1"/>
          </p:cNvCxnSpPr>
          <p:nvPr/>
        </p:nvCxnSpPr>
        <p:spPr>
          <a:xfrm flipV="1">
            <a:off x="7476803" y="1602991"/>
            <a:ext cx="294008" cy="132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535019" y="816765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9318253" y="815236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8588461" y="172648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solidFill>
                  <a:srgbClr val="FF0000"/>
                </a:solidFill>
              </a:rPr>
              <a:t>Thread</a:t>
            </a:r>
          </a:p>
          <a:p>
            <a:r>
              <a:rPr kumimoji="1" lang="en-US" altLang="zh-CN" sz="1200">
                <a:solidFill>
                  <a:srgbClr val="FF0000"/>
                </a:solidFill>
              </a:rPr>
              <a:t> </a:t>
            </a:r>
            <a:r>
              <a:rPr kumimoji="1" lang="en-US" altLang="zh-CN" sz="1200" smtClean="0">
                <a:solidFill>
                  <a:srgbClr val="FF0000"/>
                </a:solidFill>
              </a:rPr>
              <a:t>   2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9379804" y="172264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solidFill>
                  <a:srgbClr val="FF0000"/>
                </a:solidFill>
              </a:rPr>
              <a:t>Thread</a:t>
            </a:r>
          </a:p>
          <a:p>
            <a:r>
              <a:rPr kumimoji="1" lang="en-US" altLang="zh-CN" sz="1200">
                <a:solidFill>
                  <a:srgbClr val="FF0000"/>
                </a:solidFill>
              </a:rPr>
              <a:t> </a:t>
            </a:r>
            <a:r>
              <a:rPr kumimoji="1" lang="en-US" altLang="zh-CN" sz="1200" smtClean="0">
                <a:solidFill>
                  <a:srgbClr val="FF0000"/>
                </a:solidFill>
              </a:rPr>
              <a:t>   </a:t>
            </a:r>
            <a:r>
              <a:rPr kumimoji="1" lang="en-US" altLang="zh-CN" sz="1200">
                <a:solidFill>
                  <a:srgbClr val="FF0000"/>
                </a:solidFill>
              </a:rPr>
              <a:t>3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989717" y="27556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770860" y="2769513"/>
            <a:ext cx="338554" cy="2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491226" y="2757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8366975" y="3036830"/>
            <a:ext cx="1404511" cy="215444"/>
            <a:chOff x="8445218" y="3028445"/>
            <a:chExt cx="1404511" cy="215444"/>
          </a:xfrm>
        </p:grpSpPr>
        <p:sp>
          <p:nvSpPr>
            <p:cNvPr id="96" name="文本框 95"/>
            <p:cNvSpPr txBox="1"/>
            <p:nvPr/>
          </p:nvSpPr>
          <p:spPr>
            <a:xfrm>
              <a:off x="8445218" y="3028445"/>
              <a:ext cx="140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smtClean="0"/>
                <a:t>每个线程都有自己的一个栈</a:t>
              </a:r>
              <a:endParaRPr lang="zh-CN" altLang="en-US" sz="800"/>
            </a:p>
          </p:txBody>
        </p:sp>
        <p:sp>
          <p:nvSpPr>
            <p:cNvPr id="97" name="矩形 96"/>
            <p:cNvSpPr/>
            <p:nvPr/>
          </p:nvSpPr>
          <p:spPr>
            <a:xfrm>
              <a:off x="8484519" y="3028445"/>
              <a:ext cx="1345261" cy="2154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5486400" y="1140449"/>
            <a:ext cx="11575" cy="346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85326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85326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56387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6387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1805" y="323385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分布式事务：本质是保持不同数据库之间的数据一致性</a:t>
            </a:r>
            <a:endParaRPr kumimoji="1" lang="zh-CN" altLang="en-US" sz="1400" dirty="0"/>
          </a:p>
        </p:txBody>
      </p:sp>
      <p:cxnSp>
        <p:nvCxnSpPr>
          <p:cNvPr id="15" name="直线箭头连接符 14"/>
          <p:cNvCxnSpPr>
            <a:endCxn id="7" idx="3"/>
          </p:cNvCxnSpPr>
          <p:nvPr/>
        </p:nvCxnSpPr>
        <p:spPr>
          <a:xfrm flipH="1">
            <a:off x="4120587" y="1493135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1" idx="1"/>
          </p:cNvCxnSpPr>
          <p:nvPr/>
        </p:nvCxnSpPr>
        <p:spPr>
          <a:xfrm>
            <a:off x="5497975" y="1493135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4132162" y="2772138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497975" y="2772138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56801" y="7198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事务协调者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61782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132843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273894" y="164255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prepare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14664" y="164255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prepare</a:t>
            </a:r>
            <a:endParaRPr kumimoji="1" lang="zh-CN" altLang="en-US" sz="1400" dirty="0"/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4132162" y="1642557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4157949" y="2911034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5512187" y="1642557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480355" y="2921560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273894" y="290287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989997" y="291682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445967" y="21423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768189" y="214211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525227" y="342813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679900" y="342813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33452" y="4757199"/>
            <a:ext cx="919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1</a:t>
            </a:r>
            <a:r>
              <a:rPr kumimoji="1" lang="en-US" altLang="zh-CN" sz="1400" b="1" dirty="0"/>
              <a:t>.</a:t>
            </a:r>
            <a:r>
              <a:rPr kumimoji="1" lang="zh-CN" altLang="en-US" sz="1400" b="1" dirty="0" smtClean="0"/>
              <a:t>准备阶段：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事务协调者给每个事务参与者发送准备消息，每个参与者要么直接返回失败，要么在本地执行事务，但不提交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933452" y="5483704"/>
            <a:ext cx="100784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2.</a:t>
            </a:r>
            <a:r>
              <a:rPr kumimoji="1" lang="zh-CN" altLang="en-US" sz="1400" b="1" dirty="0" smtClean="0"/>
              <a:t>提交阶段：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如果协调者收到了参与者的超时或失败消息时，直接给每个参与者发送回滚命令，否则发送提交命令，参与者根据命令进行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回滚或者提交</a:t>
            </a:r>
            <a:endParaRPr kumimoji="1" lang="en-US" altLang="zh-CN" sz="14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482993" y="42604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 smtClean="0"/>
              <a:t>两阶段事务：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265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Header</a:t>
            </a:r>
            <a:endParaRPr kumimoji="1" lang="zh-CN" altLang="en-US" sz="110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smtClean="0"/>
              <a:t>存储对象的运行时数据，</a:t>
            </a:r>
            <a:r>
              <a:rPr kumimoji="1" lang="en-US" altLang="zh-CN" sz="1000" err="1" smtClean="0"/>
              <a:t>hashCode</a:t>
            </a:r>
            <a:r>
              <a:rPr kumimoji="1" lang="zh-CN" altLang="en-US" sz="1000" smtClean="0"/>
              <a:t>、线程持有的锁、锁状态标志、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   </a:t>
            </a:r>
            <a:r>
              <a:rPr kumimoji="1" lang="en-US" altLang="zh-CN" sz="1000" smtClean="0"/>
              <a:t>GC</a:t>
            </a:r>
            <a:r>
              <a:rPr kumimoji="1" lang="zh-CN" altLang="en-US" sz="1000"/>
              <a:t>分代</a:t>
            </a:r>
            <a:r>
              <a:rPr kumimoji="1" lang="zh-CN" altLang="en-US" sz="1000" smtClean="0"/>
              <a:t>年龄、偏向线程</a:t>
            </a:r>
            <a:r>
              <a:rPr kumimoji="1" lang="en-US" altLang="zh-CN" sz="1000" smtClean="0"/>
              <a:t>ID</a:t>
            </a:r>
            <a:r>
              <a:rPr kumimoji="1" lang="zh-CN" altLang="en-US" sz="1000" smtClean="0"/>
              <a:t>、偏向时间戳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B.</a:t>
            </a:r>
            <a:r>
              <a:rPr kumimoji="1" lang="zh-CN" altLang="en-US" sz="1000"/>
              <a:t> 类型指针，即指向它的类元数据，判断出是哪个类的实例 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C.</a:t>
            </a:r>
            <a:r>
              <a:rPr kumimoji="1" lang="zh-CN" altLang="en-US" sz="1000"/>
              <a:t> 如果是数组的话，还会存储数组的</a:t>
            </a:r>
            <a:r>
              <a:rPr kumimoji="1" lang="zh-CN" altLang="en-US" sz="1000" smtClean="0"/>
              <a:t>长度</a:t>
            </a:r>
            <a:endParaRPr kumimoji="1"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当前线程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main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main</a:t>
            </a:r>
            <a:endParaRPr kumimoji="1"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/>
              <a:t>2</a:t>
            </a:r>
            <a:endParaRPr kumimoji="1" lang="en-US" altLang="zh-CN" sz="1200" smtClean="0"/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2</a:t>
            </a:r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当前栈帧</a:t>
            </a:r>
            <a:endParaRPr kumimoji="1" lang="en-US" altLang="zh-CN" sz="1200" smtClean="0"/>
          </a:p>
          <a:p>
            <a:r>
              <a:rPr kumimoji="1" lang="en-US" altLang="zh-CN" sz="1200" smtClean="0"/>
              <a:t>Current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操作数栈</a:t>
            </a:r>
            <a:endParaRPr kumimoji="1"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动态连接</a:t>
            </a:r>
            <a:endParaRPr kumimoji="1"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栈帧的结构</a:t>
            </a:r>
            <a:endParaRPr kumimoji="1"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load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store</a:t>
            </a:r>
            <a:r>
              <a:rPr kumimoji="1" lang="zh-CN" altLang="en-US" sz="1200" smtClean="0"/>
              <a:t>指令来</a:t>
            </a:r>
            <a:endParaRPr kumimoji="1" lang="en-US" altLang="zh-CN" sz="1200" smtClean="0"/>
          </a:p>
          <a:p>
            <a:r>
              <a:rPr kumimoji="1" lang="zh-CN" altLang="en-US" sz="1200" smtClean="0"/>
              <a:t>回在存储和取出</a:t>
            </a:r>
            <a:endParaRPr kumimoji="1" lang="zh-CN" altLang="en-US" sz="120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局部变量表：存放方法参数和方法内部的局部变量</a:t>
            </a:r>
            <a:endParaRPr kumimoji="1" lang="en-US" altLang="zh-CN" sz="1200" smtClean="0"/>
          </a:p>
          <a:p>
            <a:endParaRPr kumimoji="1" lang="en-US" altLang="zh-CN" sz="1200" smtClean="0"/>
          </a:p>
          <a:p>
            <a:r>
              <a:rPr kumimoji="1" lang="zh-CN" altLang="en-US" sz="1200" smtClean="0"/>
              <a:t>操作数栈：方法执行过程中，各种字节码指令在操作数栈中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进行写入和提取内容</a:t>
            </a:r>
            <a:endParaRPr kumimoji="1"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缓存一致性协议</a:t>
            </a:r>
            <a:endParaRPr kumimoji="1"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1144263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5.CMS 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老年代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清除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整理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复制算法</a:t>
            </a:r>
            <a:endParaRPr kumimoji="1" lang="en-US" altLang="zh-CN" sz="120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smtClean="0">
                <a:solidFill>
                  <a:schemeClr val="tx1"/>
                </a:solidFill>
              </a:rPr>
              <a:t>)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1.</a:t>
            </a:r>
            <a:r>
              <a:rPr kumimoji="1" lang="zh-CN" altLang="en-US" sz="1100" dirty="0" smtClean="0"/>
              <a:t>标记</a:t>
            </a:r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清除：标记无用对象，然后进行清除回收。缺点：</a:t>
            </a:r>
            <a:r>
              <a:rPr lang="zh-CN" altLang="en-US" sz="1100" dirty="0"/>
              <a:t>缺点是效率低，且产生大量不连续的内存</a:t>
            </a:r>
            <a:r>
              <a:rPr lang="zh-CN" altLang="en-US" sz="1100" dirty="0" smtClean="0"/>
              <a:t>碎片 （</a:t>
            </a:r>
            <a:r>
              <a:rPr lang="en-US" altLang="zh-CN" sz="1100" dirty="0" smtClean="0"/>
              <a:t>CMS</a:t>
            </a:r>
            <a:r>
              <a:rPr lang="zh-CN" altLang="en-US" sz="1100" dirty="0" smtClean="0"/>
              <a:t>）</a:t>
            </a:r>
            <a:endParaRPr lang="en-US" altLang="zh-CN" sz="1100" dirty="0" smtClean="0"/>
          </a:p>
          <a:p>
            <a:r>
              <a:rPr kumimoji="1" lang="en-US" altLang="zh-CN" sz="1100" dirty="0" smtClean="0"/>
              <a:t>2.</a:t>
            </a:r>
            <a:r>
              <a:rPr kumimoji="1" lang="zh-CN" altLang="en-US" sz="1100" dirty="0" smtClean="0"/>
              <a:t>标记</a:t>
            </a:r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 dirty="0"/>
              <a:t>。</a:t>
            </a:r>
            <a:r>
              <a:rPr lang="zh-CN" altLang="en-US" sz="1100" b="1" dirty="0"/>
              <a:t>此为老年代常用算法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3.</a:t>
            </a:r>
            <a:r>
              <a:rPr lang="zh-CN" altLang="en-US" sz="1100" b="1" dirty="0"/>
              <a:t>复制算法</a:t>
            </a:r>
            <a:r>
              <a:rPr lang="zh-CN" altLang="en-US" sz="1100" dirty="0"/>
              <a:t>：将内存分为</a:t>
            </a:r>
            <a:r>
              <a:rPr lang="en-US" altLang="zh-CN" sz="1100" dirty="0"/>
              <a:t>Eden</a:t>
            </a:r>
            <a:r>
              <a:rPr lang="zh-CN" altLang="en-US" sz="1100" dirty="0"/>
              <a:t>和</a:t>
            </a:r>
            <a:r>
              <a:rPr lang="en-US" altLang="zh-CN" sz="1100" dirty="0"/>
              <a:t>Survivor From </a:t>
            </a:r>
            <a:r>
              <a:rPr lang="zh-CN" altLang="en-US" sz="1100" dirty="0"/>
              <a:t>及</a:t>
            </a:r>
            <a:r>
              <a:rPr lang="en-US" altLang="zh-CN" sz="1100" dirty="0"/>
              <a:t>Survivor To</a:t>
            </a:r>
            <a:r>
              <a:rPr lang="zh-CN" altLang="en-US" sz="1100" dirty="0"/>
              <a:t>区域</a:t>
            </a:r>
            <a:r>
              <a:rPr lang="en-US" altLang="zh-CN" sz="1100" dirty="0"/>
              <a:t>(8:1:1)</a:t>
            </a:r>
            <a:r>
              <a:rPr lang="zh-CN" altLang="en-US" sz="1100" dirty="0"/>
              <a:t>，当回收时，将</a:t>
            </a:r>
            <a:r>
              <a:rPr lang="en-US" altLang="zh-CN" sz="1100" dirty="0"/>
              <a:t>Eden</a:t>
            </a:r>
            <a:r>
              <a:rPr lang="zh-CN" altLang="en-US" sz="1100" dirty="0"/>
              <a:t>和</a:t>
            </a:r>
            <a:r>
              <a:rPr lang="en-US" altLang="zh-CN" sz="1100" dirty="0"/>
              <a:t>Survivor</a:t>
            </a:r>
            <a:r>
              <a:rPr lang="zh-CN" altLang="en-US" sz="1100" dirty="0"/>
              <a:t>中还存活着的</a:t>
            </a:r>
            <a:r>
              <a:rPr lang="zh-CN" altLang="en-US" sz="1100" dirty="0" smtClean="0"/>
              <a:t>对</a:t>
            </a:r>
            <a:endParaRPr lang="en-US" altLang="zh-CN" sz="1100" dirty="0" smtClean="0"/>
          </a:p>
          <a:p>
            <a:r>
              <a:rPr lang="en-US" altLang="zh-CN" sz="1100" dirty="0" smtClean="0"/>
              <a:t>	</a:t>
            </a:r>
            <a:r>
              <a:rPr lang="zh-CN" altLang="en-US" sz="1100" dirty="0" smtClean="0"/>
              <a:t>象</a:t>
            </a:r>
            <a:r>
              <a:rPr lang="zh-CN" altLang="en-US" sz="1100" dirty="0"/>
              <a:t>一次性地复制到另外一块</a:t>
            </a:r>
            <a:r>
              <a:rPr lang="en-US" altLang="zh-CN" sz="1100" dirty="0"/>
              <a:t>Survivor</a:t>
            </a:r>
            <a:r>
              <a:rPr lang="zh-CN" altLang="en-US" sz="1100" dirty="0"/>
              <a:t>区域上，然后清理掉</a:t>
            </a:r>
            <a:r>
              <a:rPr lang="en-US" altLang="zh-CN" sz="1100" dirty="0"/>
              <a:t>Eden</a:t>
            </a:r>
            <a:r>
              <a:rPr lang="zh-CN" altLang="en-US" sz="1100" dirty="0"/>
              <a:t>和刚才用过的</a:t>
            </a:r>
            <a:r>
              <a:rPr lang="en-US" altLang="zh-CN" sz="1100" dirty="0"/>
              <a:t>Survivor</a:t>
            </a:r>
            <a:r>
              <a:rPr lang="zh-CN" altLang="en-US" sz="1100" dirty="0"/>
              <a:t>取悦。效率高，不会产生内存碎片</a:t>
            </a:r>
            <a:r>
              <a:rPr lang="zh-CN" altLang="en-US" sz="1100" dirty="0" smtClean="0"/>
              <a:t>，</a:t>
            </a:r>
            <a:endParaRPr lang="en-US" altLang="zh-CN" sz="1100" dirty="0" smtClean="0"/>
          </a:p>
          <a:p>
            <a:r>
              <a:rPr lang="en-US" altLang="zh-CN" sz="1100" dirty="0" smtClean="0"/>
              <a:t>	</a:t>
            </a:r>
            <a:r>
              <a:rPr lang="zh-CN" altLang="en-US" sz="1100" dirty="0" smtClean="0"/>
              <a:t>但是</a:t>
            </a:r>
            <a:r>
              <a:rPr lang="zh-CN" altLang="en-US" sz="1100" dirty="0"/>
              <a:t>需要</a:t>
            </a:r>
            <a:r>
              <a:rPr lang="en-US" altLang="zh-CN" sz="1100" dirty="0"/>
              <a:t>2</a:t>
            </a:r>
            <a:r>
              <a:rPr lang="zh-CN" altLang="en-US" sz="1100" dirty="0"/>
              <a:t>倍内存。</a:t>
            </a:r>
            <a:r>
              <a:rPr lang="zh-CN" altLang="en-US" sz="1100" b="1" dirty="0"/>
              <a:t>此为新生代最常用的算法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0731" y="1210084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5986665" y="201234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9375" y="193877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561709" y="274535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5165413" y="27453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3560910" y="2795552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2381974" y="2763080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949242" y="276308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2892049" y="1487083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4520879" y="1487083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1326910" y="2215777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2690712" y="2215777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2690712" y="2215777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5527051" y="2289342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6182392" y="2289342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03905" y="168051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061940" y="157172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437876" y="653218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391592" y="2543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268398" y="3022353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867505" y="306945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2194655" y="3069451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3434465" y="306642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4928960" y="306286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6394909" y="3058818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10898376" y="2745353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TreeMap</a:t>
            </a:r>
            <a:endParaRPr kumimoji="1"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555630" y="278181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HashTable</a:t>
            </a:r>
            <a:endParaRPr kumimoji="1"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227397" y="2761100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HashMap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757111" y="11687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Map</a:t>
            </a:r>
            <a:endParaRPr kumimoji="1" lang="zh-CN" altLang="en-US" sz="1200" dirty="0"/>
          </a:p>
        </p:txBody>
      </p:sp>
      <p:cxnSp>
        <p:nvCxnSpPr>
          <p:cNvPr id="317" name="直线箭头连接符 316"/>
          <p:cNvCxnSpPr>
            <a:stCxn id="46" idx="2"/>
            <a:endCxn id="35" idx="0"/>
          </p:cNvCxnSpPr>
          <p:nvPr/>
        </p:nvCxnSpPr>
        <p:spPr>
          <a:xfrm>
            <a:off x="9998523" y="1445789"/>
            <a:ext cx="1286338" cy="129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线箭头连接符 318"/>
          <p:cNvCxnSpPr>
            <a:stCxn id="46" idx="2"/>
            <a:endCxn id="37" idx="0"/>
          </p:cNvCxnSpPr>
          <p:nvPr/>
        </p:nvCxnSpPr>
        <p:spPr>
          <a:xfrm flipH="1">
            <a:off x="8634721" y="1445789"/>
            <a:ext cx="1363802" cy="1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线箭头连接符 320"/>
          <p:cNvCxnSpPr>
            <a:stCxn id="46" idx="2"/>
            <a:endCxn id="36" idx="0"/>
          </p:cNvCxnSpPr>
          <p:nvPr/>
        </p:nvCxnSpPr>
        <p:spPr>
          <a:xfrm flipH="1">
            <a:off x="9992609" y="1445789"/>
            <a:ext cx="5914" cy="13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36572</TotalTime>
  <Words>2447</Words>
  <Application>Microsoft Macintosh PowerPoint</Application>
  <PresentationFormat>宽屏</PresentationFormat>
  <Paragraphs>415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556</cp:revision>
  <dcterms:created xsi:type="dcterms:W3CDTF">2018-02-28T08:19:09Z</dcterms:created>
  <dcterms:modified xsi:type="dcterms:W3CDTF">2020-04-03T02:52:04Z</dcterms:modified>
</cp:coreProperties>
</file>