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80"/>
  </p:normalViewPr>
  <p:slideViewPr>
    <p:cSldViewPr snapToGrid="0" snapToObjects="1">
      <p:cViewPr>
        <p:scale>
          <a:sx n="114" d="100"/>
          <a:sy n="114" d="100"/>
        </p:scale>
        <p:origin x="4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区：包含一个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区和两个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区，当此区域用完时会发生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）。绝大部分对象都在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区分配，至少经过一次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区垃圾回收后依然存活的对象会被移到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区。两个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区同一时间只有一个包含了对象（叫做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区），另外一个为空（叫做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区）。每一次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区存活的对象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区交换，原来的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区变成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区（此时为空），原来的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区（此时包含了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区及原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区依然存活的对象）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区：在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区存活超过一定次数的对象会被移到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区，也有一部分大对象直接在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区进行分配。当此区域用完时会发生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（或者叫做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发生时会对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区都进行垃圾回收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工作内存、主内存交互操作：</a:t>
            </a:r>
            <a:r>
              <a:rPr kumimoji="1" lang="zh-CN" altLang="en-US" dirty="0" smtClean="0"/>
              <a:t>一个变量如何从主内存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到工作内存、如何从工作内存同步回主内存，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内存模型定义了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种操作指令来完成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：主内存，把变量标识为一条线程独占的状态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Unlock:</a:t>
            </a:r>
            <a:r>
              <a:rPr kumimoji="1" lang="zh-CN" altLang="en-US" dirty="0" smtClean="0"/>
              <a:t>主内存，把一个处于锁定状态的变量释放出来，释放后的变量才可以被其它线程锁定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：主内存，把一个变量的值从主内存传输到工作内存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Load:</a:t>
            </a:r>
            <a:r>
              <a:rPr kumimoji="1" lang="zh-CN" altLang="en-US" dirty="0" smtClean="0"/>
              <a:t>工作内存，把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到主内存的值放入工作内存变量副本中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：工作内存，把变量值传给执行引擎，当</a:t>
            </a:r>
            <a:r>
              <a:rPr kumimoji="1" lang="en-US" altLang="zh-CN" dirty="0" err="1" smtClean="0"/>
              <a:t>jvm</a:t>
            </a:r>
            <a:r>
              <a:rPr kumimoji="1" lang="zh-CN" altLang="en-US" dirty="0" smtClean="0"/>
              <a:t>遇到需要使用到变量的值的字节码指令时执行这个操作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Assign(</a:t>
            </a:r>
            <a:r>
              <a:rPr kumimoji="1" lang="zh-CN" altLang="en-US" dirty="0" smtClean="0"/>
              <a:t>赋值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：工作内存，把执行引擎接收到的值赋给工作内存的变量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：工作内存，把工作内存值传给主内存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：主内存，把工作内存中得到的值放入主内存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加载：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连接：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初始化：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系统：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条指令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 dirty="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 smtClean="0"/>
              <a:t>1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通信实体</a:t>
            </a:r>
            <a:r>
              <a:rPr kumimoji="1" lang="en-US" altLang="zh-CN" sz="1100" dirty="0"/>
              <a:t>2</a:t>
            </a:r>
            <a:endParaRPr kumimoji="1"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Socket2</a:t>
            </a:r>
            <a:endParaRPr kumimoji="1" lang="zh-CN" altLang="en-US" sz="1100" dirty="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虚拟链路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TCP/IP</a:t>
            </a:r>
            <a:r>
              <a:rPr kumimoji="1" lang="zh-CN" altLang="en-US" sz="1200" dirty="0" smtClean="0"/>
              <a:t>协议通信原理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724829" y="34568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Socket</a:t>
            </a:r>
            <a:r>
              <a:rPr kumimoji="1" lang="zh-CN" altLang="en-US" sz="1400" dirty="0" smtClean="0"/>
              <a:t>连接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045" y="1650380"/>
            <a:ext cx="2687444" cy="2297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4772722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5081237" y="1126273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8232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661101" y="1122559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39884" y="1115122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4463" y="75531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client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281113" y="1795346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81112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64586" y="2497874"/>
            <a:ext cx="681180" cy="5575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81112" y="3339790"/>
            <a:ext cx="2264653" cy="4237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4124998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4593349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5061700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5530051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998402" y="4055320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6466753" y="4070193"/>
            <a:ext cx="257434" cy="367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30915" y="45764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存储引擎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20097" y="185333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连接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线程处理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9833" y="25313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查询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缓存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62253" y="26450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解析器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055215" y="34184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优化器</a:t>
            </a:r>
            <a:endParaRPr kumimoji="1" lang="zh-CN" altLang="en-US" sz="1400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4621702" y="222132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6217145" y="2228453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6223890" y="3059780"/>
            <a:ext cx="3718" cy="27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13" idx="3"/>
          </p:cNvCxnSpPr>
          <p:nvPr/>
        </p:nvCxnSpPr>
        <p:spPr>
          <a:xfrm flipH="1">
            <a:off x="4962292" y="2776655"/>
            <a:ext cx="871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6770" y="27878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Mysql</a:t>
            </a:r>
            <a:r>
              <a:rPr kumimoji="1" lang="zh-CN" altLang="en-US" sz="1200" dirty="0" smtClean="0"/>
              <a:t>架构图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990859" y="395718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InnoDB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0859" y="423931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MyISAM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6824547" y="4144527"/>
            <a:ext cx="200722" cy="1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40" idx="1"/>
          </p:cNvCxnSpPr>
          <p:nvPr/>
        </p:nvCxnSpPr>
        <p:spPr>
          <a:xfrm>
            <a:off x="6824547" y="4272770"/>
            <a:ext cx="166312" cy="1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8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字面量：整数、浮点数、字符串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符号引用：类、字段、方法、接口</a:t>
            </a:r>
            <a:endParaRPr kumimoji="1" lang="en-US" altLang="zh-CN" sz="1000" dirty="0" smtClean="0"/>
          </a:p>
          <a:p>
            <a:r>
              <a:rPr kumimoji="1" lang="zh-CN" altLang="en-US" sz="1000" dirty="0"/>
              <a:t> </a:t>
            </a:r>
            <a:r>
              <a:rPr kumimoji="1" lang="zh-CN" altLang="en-US" sz="1000" dirty="0" smtClean="0"/>
              <a:t>   方法符号引用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栈帧用于存储局部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变量表</a:t>
            </a:r>
            <a:r>
              <a:rPr kumimoji="1" lang="zh-CN" altLang="en-US" sz="1100" dirty="0"/>
              <a:t>、</a:t>
            </a:r>
            <a:r>
              <a:rPr kumimoji="1" lang="zh-CN" altLang="en-US" sz="1100" dirty="0" smtClean="0"/>
              <a:t>操作数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栈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smtClean="0"/>
              <a:t>Eden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包括：收集整个堆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,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eden</a:t>
            </a:r>
            <a:r>
              <a:rPr kumimoji="1" lang="zh-CN" altLang="en-US" sz="1050" dirty="0" smtClean="0"/>
              <a:t>区满执行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old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/>
          </a:p>
          <a:p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：当准备触发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时，如果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晋升的大小超过老年代剩余的空间，则不会触发</a:t>
            </a:r>
            <a:r>
              <a:rPr kumimoji="1" lang="en-US" altLang="zh-CN" sz="1050" dirty="0" smtClean="0"/>
              <a:t>young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，转而触发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，或者</a:t>
            </a:r>
            <a:r>
              <a:rPr kumimoji="1" lang="en-US" altLang="zh-CN" sz="1050" dirty="0" err="1" smtClean="0"/>
              <a:t>system.gc</a:t>
            </a:r>
            <a:r>
              <a:rPr kumimoji="1" lang="en-US" altLang="zh-CN" sz="1050" dirty="0" smtClean="0"/>
              <a:t>()</a:t>
            </a:r>
            <a:r>
              <a:rPr kumimoji="1" lang="zh-CN" altLang="en-US" sz="1050" dirty="0" smtClean="0"/>
              <a:t>触发的也是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唯一没有</a:t>
            </a:r>
            <a:r>
              <a:rPr kumimoji="1" lang="en-US" altLang="zh-CN" sz="1100" dirty="0" smtClean="0"/>
              <a:t>OOM</a:t>
            </a:r>
            <a:r>
              <a:rPr kumimoji="1" lang="zh-CN" altLang="en-US" sz="1100" dirty="0" smtClean="0"/>
              <a:t>的内存区域</a:t>
            </a:r>
            <a:endParaRPr kumimoji="1"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栈帧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 smtClean="0"/>
              <a:t>from</a:t>
            </a:r>
            <a:endParaRPr kumimoji="1" lang="zh-CN" altLang="en-US" sz="7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 dirty="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为对象实例分配内存：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A.</a:t>
            </a:r>
            <a:r>
              <a:rPr kumimoji="1" lang="zh-CN" altLang="en-US" sz="1000" dirty="0" smtClean="0"/>
              <a:t> 指针碰撞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</a:t>
            </a:r>
            <a:r>
              <a:rPr kumimoji="1" lang="en-US" altLang="zh-CN" sz="1000" dirty="0" smtClean="0"/>
              <a:t>B.</a:t>
            </a:r>
            <a:r>
              <a:rPr kumimoji="1" lang="zh-CN" altLang="en-US" sz="1000" dirty="0" smtClean="0"/>
              <a:t> 空闲列表</a:t>
            </a:r>
            <a:endParaRPr kumimoji="1" lang="zh-CN" altLang="en-US" sz="1000" dirty="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>
                <a:solidFill>
                  <a:srgbClr val="FF0000"/>
                </a:solidFill>
              </a:rPr>
              <a:t>直接内存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NIO</a:t>
            </a:r>
            <a:r>
              <a:rPr kumimoji="1" lang="zh-CN" altLang="en-US" sz="1000" dirty="0" smtClean="0"/>
              <a:t>直接申请到的内存，不在堆里边</a:t>
            </a:r>
            <a:endParaRPr kumimoji="1"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直接内存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堆外内存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不</a:t>
            </a:r>
            <a:r>
              <a:rPr lang="zh-CN" altLang="en-US" sz="1200" dirty="0"/>
              <a:t>是运行时数据区的一部分，</a:t>
            </a:r>
            <a:r>
              <a:rPr lang="en-US" altLang="zh-CN" sz="1200" dirty="0"/>
              <a:t>NIO</a:t>
            </a:r>
            <a:r>
              <a:rPr lang="zh-CN" altLang="en-US" sz="1200" dirty="0"/>
              <a:t>通过</a:t>
            </a:r>
            <a:r>
              <a:rPr lang="en-US" altLang="zh-CN" sz="1200" dirty="0"/>
              <a:t>Native</a:t>
            </a:r>
            <a:r>
              <a:rPr lang="zh-CN" altLang="en-US" sz="1200" dirty="0"/>
              <a:t>函数直接分配堆外内存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然后</a:t>
            </a:r>
            <a:r>
              <a:rPr lang="zh-CN" altLang="en-US" sz="1200" dirty="0"/>
              <a:t>通过</a:t>
            </a:r>
            <a:r>
              <a:rPr lang="en-US" altLang="zh-CN" sz="1200" dirty="0" err="1"/>
              <a:t>DirectByteBuffer</a:t>
            </a:r>
            <a:r>
              <a:rPr lang="zh-CN" altLang="en-US" sz="1200" dirty="0"/>
              <a:t>对象作为这块内存的引用进行操作，避免</a:t>
            </a:r>
            <a:r>
              <a:rPr lang="zh-CN" altLang="en-US" sz="1200" dirty="0" smtClean="0"/>
              <a:t>了在</a:t>
            </a:r>
            <a:r>
              <a:rPr lang="en-US" altLang="zh-CN" sz="1200" dirty="0"/>
              <a:t>java</a:t>
            </a:r>
            <a:r>
              <a:rPr lang="zh-CN" altLang="en-US" sz="1200" dirty="0"/>
              <a:t>堆</a:t>
            </a:r>
            <a:r>
              <a:rPr lang="zh-CN" altLang="en-US" sz="1200" dirty="0" smtClean="0"/>
              <a:t>和</a:t>
            </a:r>
            <a:endParaRPr lang="en-US" altLang="zh-CN" sz="1200" dirty="0" smtClean="0"/>
          </a:p>
          <a:p>
            <a:r>
              <a:rPr lang="en-US" altLang="zh-CN" sz="1200" dirty="0" smtClean="0"/>
              <a:t>Native</a:t>
            </a:r>
            <a:r>
              <a:rPr lang="zh-CN" altLang="en-US" sz="1200" dirty="0"/>
              <a:t>堆中来回复制数据，提高性能。</a:t>
            </a:r>
            <a:endParaRPr kumimoji="1" lang="zh-CN" altLang="en-US" sz="1200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HotSpot</a:t>
            </a:r>
            <a:r>
              <a:rPr kumimoji="1" lang="zh-CN" altLang="en-US" sz="1200" dirty="0" smtClean="0"/>
              <a:t> 对象布局：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Instance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Data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对象头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实例数据</a:t>
            </a:r>
            <a:endParaRPr kumimoji="1" lang="zh-CN" altLang="en-US" sz="11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对齐填充 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Padding</a:t>
            </a:r>
            <a:endParaRPr kumimoji="1" lang="zh-CN" altLang="en-US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dirty="0" smtClean="0"/>
              <a:t>存储对象的运行时数据，</a:t>
            </a:r>
            <a:r>
              <a:rPr kumimoji="1" lang="en-US" altLang="zh-CN" sz="1000" dirty="0" err="1" smtClean="0"/>
              <a:t>hashCode</a:t>
            </a:r>
            <a:r>
              <a:rPr kumimoji="1" lang="zh-CN" altLang="en-US" sz="1000" dirty="0" smtClean="0"/>
              <a:t>、线程持有的锁、锁状态标志、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       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</a:t>
            </a:r>
            <a:r>
              <a:rPr kumimoji="1" lang="zh-CN" altLang="en-US" sz="1000" dirty="0" smtClean="0"/>
              <a:t>年龄、偏向线程</a:t>
            </a:r>
            <a:r>
              <a:rPr kumimoji="1" lang="en-US" altLang="zh-CN" sz="1000" dirty="0" smtClean="0"/>
              <a:t>ID</a:t>
            </a:r>
            <a:r>
              <a:rPr kumimoji="1" lang="zh-CN" altLang="en-US" sz="1000" dirty="0" smtClean="0"/>
              <a:t>、偏向时间戳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C.</a:t>
            </a:r>
            <a:r>
              <a:rPr kumimoji="1" lang="zh-CN" altLang="en-US" sz="1000" dirty="0"/>
              <a:t> 如果是数组的话，还会存储数组的</a:t>
            </a:r>
            <a:r>
              <a:rPr kumimoji="1" lang="zh-CN" altLang="en-US" sz="1000" dirty="0" smtClean="0"/>
              <a:t>长度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</a:t>
            </a:r>
            <a:r>
              <a:rPr kumimoji="1" lang="zh-CN" altLang="en-US" sz="1000" dirty="0" smtClean="0"/>
              <a:t>对象的有效信息，也是在</a:t>
            </a:r>
            <a:r>
              <a:rPr kumimoji="1" lang="en-US" altLang="zh-CN" sz="1000" dirty="0" smtClean="0"/>
              <a:t>code</a:t>
            </a:r>
            <a:r>
              <a:rPr kumimoji="1" lang="zh-CN" altLang="en-US" sz="1000" dirty="0" smtClean="0"/>
              <a:t>中定义的各种类型的字段内容。无论是从父类中继承的，还是在子类中定义的，都记录下来</a:t>
            </a:r>
            <a:endParaRPr kumimoji="1"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JVM</a:t>
            </a:r>
            <a:r>
              <a:rPr kumimoji="1" lang="zh-CN" altLang="en-US" sz="1000" dirty="0" smtClean="0"/>
              <a:t>要求对象的大小是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字节的整数倍，对象头是</a:t>
            </a:r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字节的整数倍，当数据实例部分没有对齐时，通过对齐填充来补充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purge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当前线程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线程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</a:t>
            </a:r>
            <a:r>
              <a:rPr kumimoji="1" lang="zh-CN" altLang="en-US" sz="1200" dirty="0" smtClean="0"/>
              <a:t>帧</a:t>
            </a:r>
            <a:r>
              <a:rPr kumimoji="1" lang="en-US" altLang="zh-CN" sz="1200" dirty="0" smtClean="0"/>
              <a:t>main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main</a:t>
            </a:r>
            <a:endParaRPr kumimoji="1"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2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栈帧</a:t>
            </a:r>
            <a:r>
              <a:rPr kumimoji="1" lang="en-US" altLang="zh-CN" sz="1200" dirty="0" smtClean="0"/>
              <a:t>n</a:t>
            </a:r>
          </a:p>
          <a:p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</a:t>
            </a:r>
            <a:r>
              <a:rPr kumimoji="1" lang="zh-CN" altLang="en-US" sz="1200" dirty="0" smtClean="0"/>
              <a:t>栈帧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Current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Stack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Frame</a:t>
            </a:r>
            <a:r>
              <a:rPr kumimoji="1" lang="zh-CN" altLang="en-US" sz="1200" dirty="0" smtClean="0"/>
              <a:t> 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操作数栈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动态连接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r>
              <a:rPr kumimoji="1" lang="zh-CN" altLang="en-US" sz="1200" smtClean="0"/>
              <a:t>帧的结构</a:t>
            </a:r>
            <a:endParaRPr kumimoji="1"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指令来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回在存储和取出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局部变量表：存放方法参数和方法内部的局部变量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操作数栈：方法执行过程中，各种字节码指令在操作数栈中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进行写入和提取内容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缓存一致性协议</a:t>
            </a:r>
            <a:endParaRPr kumimoji="1" lang="en-US" altLang="zh-CN" dirty="0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处理器内存模型：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、主存关系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3428" y="5262150"/>
            <a:ext cx="1199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处理器内存模型：使用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缓存锁定</a:t>
            </a:r>
            <a:r>
              <a:rPr kumimoji="1" lang="zh-CN" altLang="en-US" sz="1400" dirty="0" smtClean="0"/>
              <a:t>来保证原子性。内存数据被缓存到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中，当它回写内存时，处理器修改内部的地址，使其原来的地址失效。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以及使用</a:t>
            </a:r>
            <a:r>
              <a:rPr kumimoji="1" lang="zh-CN" altLang="en-US" sz="1400" b="1" dirty="0" smtClean="0">
                <a:solidFill>
                  <a:srgbClr val="FF0000"/>
                </a:solidFill>
              </a:rPr>
              <a:t>缓存一致性</a:t>
            </a:r>
            <a:r>
              <a:rPr kumimoji="1" lang="zh-CN" altLang="en-US" sz="1400" dirty="0" smtClean="0"/>
              <a:t>保证修改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的原子性：两个以上的</a:t>
            </a:r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r>
              <a:rPr kumimoji="1" lang="zh-CN" altLang="en-US" sz="1400" dirty="0" smtClean="0"/>
              <a:t>的缓存数据不能同时修改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Java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线程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主内存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线程、工作内存关系</a:t>
            </a:r>
            <a:r>
              <a:rPr kumimoji="1" lang="zh-CN" altLang="en-US" sz="1400" dirty="0"/>
              <a:t>、主</a:t>
            </a:r>
            <a:r>
              <a:rPr kumimoji="1" lang="zh-CN" altLang="en-US" sz="1400" dirty="0" smtClean="0"/>
              <a:t>内存的</a:t>
            </a:r>
            <a:r>
              <a:rPr kumimoji="1" lang="zh-CN" altLang="en-US" sz="1400" b="1" dirty="0" smtClean="0"/>
              <a:t>内存模型</a:t>
            </a:r>
            <a:endParaRPr kumimoji="1" lang="zh-CN" alt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主内存：</a:t>
            </a:r>
            <a:r>
              <a:rPr kumimoji="1" lang="en-US" altLang="zh-CN" sz="1400" dirty="0" smtClean="0"/>
              <a:t>JVM</a:t>
            </a:r>
            <a:r>
              <a:rPr kumimoji="1" lang="zh-CN" altLang="en-US" sz="1400" dirty="0" smtClean="0"/>
              <a:t>的一部分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变量：类变量</a:t>
            </a:r>
            <a:r>
              <a:rPr kumimoji="1" lang="zh-CN" altLang="en-US" sz="1400" smtClean="0"/>
              <a:t>，非局部变量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Volatile</a:t>
            </a:r>
            <a:r>
              <a:rPr kumimoji="1" lang="zh-CN" altLang="en-US" sz="1200" dirty="0" smtClean="0"/>
              <a:t>：每次使用之前都从主内存刷新最新的值，每次修改变量值后立刻同步回主内存，保证数据一致性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使用场景：运算结果不依赖变量的当前值，即适合用于</a:t>
            </a:r>
            <a:r>
              <a:rPr kumimoji="1" lang="en-US" altLang="zh-CN" sz="1200" dirty="0" err="1" smtClean="0"/>
              <a:t>boolean</a:t>
            </a:r>
            <a:r>
              <a:rPr kumimoji="1" lang="zh-CN" altLang="en-US" sz="1200" dirty="0" smtClean="0"/>
              <a:t>类型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原子性：由内存模型来保证原子性变量操作，包括</a:t>
            </a:r>
            <a:r>
              <a:rPr kumimoji="1" lang="en-US" altLang="zh-CN" sz="1400" dirty="0" smtClean="0"/>
              <a:t>read/load/assign/use/</a:t>
            </a:r>
          </a:p>
          <a:p>
            <a:r>
              <a:rPr kumimoji="1" lang="en-US" altLang="zh-CN" sz="1400" dirty="0" smtClean="0"/>
              <a:t>store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write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0455" y="47621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内存交互操作：</a:t>
            </a:r>
            <a:endParaRPr kumimoji="1" lang="en-US" altLang="zh-CN" sz="1200" dirty="0" smtClean="0"/>
          </a:p>
          <a:p>
            <a:r>
              <a:rPr kumimoji="1" lang="zh-CN" altLang="en-US" sz="1200" dirty="0"/>
              <a:t> </a:t>
            </a:r>
            <a:r>
              <a:rPr kumimoji="1" lang="zh-CN" altLang="en-US" sz="1200" dirty="0" smtClean="0"/>
              <a:t>       </a:t>
            </a:r>
            <a:r>
              <a:rPr kumimoji="1" lang="en-US" altLang="zh-CN" sz="1200" dirty="0" smtClean="0"/>
              <a:t>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unlock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read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load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use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assign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store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write</a:t>
            </a:r>
            <a:endParaRPr kumimoji="1" lang="zh-CN" altLang="en-US" sz="12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808035" y="509286"/>
            <a:ext cx="2083419" cy="95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4" idx="0"/>
          </p:cNvCxnSpPr>
          <p:nvPr/>
        </p:nvCxnSpPr>
        <p:spPr>
          <a:xfrm flipH="1" flipV="1">
            <a:off x="7002966" y="525751"/>
            <a:ext cx="1970047" cy="78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13651</TotalTime>
  <Words>2270</Words>
  <Application>Microsoft Macintosh PowerPoint</Application>
  <PresentationFormat>宽屏</PresentationFormat>
  <Paragraphs>332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408</cp:revision>
  <dcterms:created xsi:type="dcterms:W3CDTF">2018-02-28T08:19:09Z</dcterms:created>
  <dcterms:modified xsi:type="dcterms:W3CDTF">2020-01-02T17:11:22Z</dcterms:modified>
</cp:coreProperties>
</file>