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56" r:id="rId3"/>
    <p:sldId id="268" r:id="rId4"/>
    <p:sldId id="269" r:id="rId5"/>
    <p:sldId id="266" r:id="rId6"/>
    <p:sldId id="270" r:id="rId7"/>
    <p:sldId id="265" r:id="rId8"/>
    <p:sldId id="257" r:id="rId9"/>
    <p:sldId id="259" r:id="rId10"/>
    <p:sldId id="260" r:id="rId11"/>
    <p:sldId id="262" r:id="rId12"/>
    <p:sldId id="271" r:id="rId13"/>
    <p:sldId id="272" r:id="rId14"/>
    <p:sldId id="273" r:id="rId15"/>
    <p:sldId id="263" r:id="rId16"/>
    <p:sldId id="277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46" autoAdjust="0"/>
  </p:normalViewPr>
  <p:slideViewPr>
    <p:cSldViewPr snapToGrid="0" snapToObjects="1">
      <p:cViewPr varScale="1">
        <p:scale>
          <a:sx n="100" d="100"/>
          <a:sy n="100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1.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局部变量表存放了编译期可知的基本数据类型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/byte/char/short/</a:t>
            </a:r>
            <a:r>
              <a:rPr kumimoji="1" lang="en-US" altLang="zh-CN" sz="1200" b="0" i="0" kern="1200" baseline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/float/long/double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以及已用类型；其中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类型的数据会占用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个变量空间</a:t>
            </a: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(slot)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。局部变量表所需的内存空间在编译期间完成分配，当进入一个方法时，这个方法需要在帧中分配多大的局部变量空间是确定的，在方法运行期间不会改变局部变量表的大小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堆的任务：存放对象实例</a:t>
            </a:r>
            <a:endParaRPr kumimoji="1" lang="en-US" altLang="zh-CN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kumimoji="1" lang="zh-CN" altLang="en-US" sz="1200" smtClean="0"/>
              <a:t>程序计数器：唯一没有</a:t>
            </a:r>
            <a:r>
              <a:rPr kumimoji="1" lang="en-US" altLang="zh-CN" sz="1200" smtClean="0"/>
              <a:t>OOM</a:t>
            </a:r>
            <a:r>
              <a:rPr kumimoji="1" lang="zh-CN" altLang="en-US" sz="1200" smtClean="0"/>
              <a:t>的内存区域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state</a:t>
            </a:r>
            <a:r>
              <a:rPr lang="zh-CN" altLang="en-US" sz="1400" smtClean="0"/>
              <a:t>：</a:t>
            </a:r>
            <a:r>
              <a:rPr lang="en-US" altLang="zh-CN" sz="1400" smtClean="0"/>
              <a:t>2 </a:t>
            </a:r>
            <a:r>
              <a:rPr lang="zh-CN" altLang="en-US" sz="1400" smtClean="0"/>
              <a:t>增加状态值</a:t>
            </a:r>
            <a:endParaRPr lang="zh-CN" altLang="en-US" sz="140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2943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AQS</a:t>
            </a:r>
            <a:r>
              <a:rPr lang="zh-CN" altLang="en-US" sz="1400" smtClean="0"/>
              <a:t>的原理：</a:t>
            </a:r>
            <a:endParaRPr lang="en-US" altLang="zh-CN" sz="1400" smtClean="0"/>
          </a:p>
          <a:p>
            <a:r>
              <a:rPr lang="zh-CN" altLang="en-US" sz="1200" smtClean="0"/>
              <a:t>    独占</a:t>
            </a:r>
            <a:r>
              <a:rPr lang="zh-CN" altLang="en-US" sz="1200"/>
              <a:t>锁：</a:t>
            </a:r>
            <a:r>
              <a:rPr lang="en-US" altLang="zh-CN" sz="1200"/>
              <a:t>ReentrantLock</a:t>
            </a:r>
          </a:p>
          <a:p>
            <a:r>
              <a:rPr lang="zh-CN" altLang="en-US" sz="1200" smtClean="0"/>
              <a:t>    共享锁</a:t>
            </a:r>
            <a:r>
              <a:rPr lang="zh-CN" altLang="en-US" sz="1200"/>
              <a:t>：</a:t>
            </a:r>
            <a:r>
              <a:rPr lang="en-US" altLang="zh-CN" sz="1200"/>
              <a:t>Semphore</a:t>
            </a:r>
            <a:r>
              <a:rPr lang="zh-CN" altLang="en-US" sz="1200"/>
              <a:t>、</a:t>
            </a:r>
            <a:r>
              <a:rPr lang="en-US" altLang="zh-CN" sz="1200" smtClean="0"/>
              <a:t>CountDownLatch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672352" y="3210491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/>
              <a:t>标准</a:t>
            </a:r>
            <a:r>
              <a:rPr lang="zh-CN" altLang="en-US" sz="1000" b="1" smtClean="0"/>
              <a:t>访问文件方式：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read()</a:t>
            </a:r>
            <a:r>
              <a:rPr lang="zh-CN" altLang="en-US" sz="1000" smtClean="0"/>
              <a:t>接口，操作系统检查内核的高速缓存中有没有数据，如果有直接返回，否则读取磁盘信息，然后缓存在内核缓存中</a:t>
            </a:r>
            <a:endParaRPr lang="en-US" altLang="zh-CN" sz="1000" smtClean="0"/>
          </a:p>
          <a:p>
            <a:r>
              <a:rPr lang="en-US" altLang="zh-CN" sz="1000" smtClean="0"/>
              <a:t>        (</a:t>
            </a:r>
            <a:r>
              <a:rPr lang="zh-CN" altLang="en-US" sz="100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smtClean="0"/>
              <a:t>I/O</a:t>
            </a:r>
            <a:r>
              <a:rPr lang="zh-CN" altLang="en-US" sz="1000" smtClean="0"/>
              <a:t>响应时间</a:t>
            </a:r>
            <a:r>
              <a:rPr lang="en-US" altLang="zh-CN" sz="1000" smtClean="0"/>
              <a:t>)</a:t>
            </a:r>
          </a:p>
          <a:p>
            <a:endParaRPr lang="en-US" altLang="zh-CN" sz="1000" smtClean="0"/>
          </a:p>
          <a:p>
            <a:r>
              <a:rPr lang="zh-CN" altLang="en-US" sz="1000" b="1" smtClean="0"/>
              <a:t>写入文件：</a:t>
            </a:r>
            <a:r>
              <a:rPr lang="zh-CN" altLang="en-US" sz="1000" smtClean="0"/>
              <a:t>应用调用</a:t>
            </a:r>
            <a:r>
              <a:rPr lang="en-US" altLang="zh-CN" sz="1000" smtClean="0"/>
              <a:t>wirte()</a:t>
            </a:r>
            <a:r>
              <a:rPr lang="zh-CN" altLang="en-US" sz="100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smtClean="0"/>
          </a:p>
          <a:p>
            <a:r>
              <a:rPr lang="en-US" altLang="zh-CN" sz="1000"/>
              <a:t> </a:t>
            </a:r>
            <a:r>
              <a:rPr lang="en-US" altLang="zh-CN" sz="1000" smtClean="0"/>
              <a:t>   sync</a:t>
            </a:r>
            <a:r>
              <a:rPr lang="zh-CN" altLang="en-US" sz="1000" smtClean="0"/>
              <a:t>同步命令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smtClean="0"/>
              <a:t>访问文件方式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1" y="542820"/>
            <a:ext cx="38195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41870" y="309769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栈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S</a:t>
            </a:r>
            <a:r>
              <a:rPr kumimoji="1" lang="en-US" altLang="zh-CN" sz="1200" smtClean="0"/>
              <a:t>tack</a:t>
            </a:r>
            <a:endParaRPr kumimoji="1"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411707" y="2338077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运行时常量池：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字面量：整数、浮点数、字符串</a:t>
            </a:r>
            <a:endParaRPr kumimoji="1" lang="en-US" altLang="zh-CN" sz="1000" smtClean="0"/>
          </a:p>
          <a:p>
            <a:r>
              <a:rPr kumimoji="1" lang="zh-CN" altLang="en-US" sz="1000" smtClean="0"/>
              <a:t> 符号引用：类、字段、方法、接口</a:t>
            </a:r>
            <a:endParaRPr kumimoji="1" lang="en-US" altLang="zh-CN" sz="1000" smtClean="0"/>
          </a:p>
          <a:p>
            <a:r>
              <a:rPr kumimoji="1" lang="zh-CN" altLang="en-US" sz="1000"/>
              <a:t> </a:t>
            </a:r>
            <a:r>
              <a:rPr kumimoji="1" lang="zh-CN" altLang="en-US" sz="1000" smtClean="0"/>
              <a:t>   方法符号引用</a:t>
            </a:r>
            <a:endParaRPr kumimoji="1"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241417" y="262767"/>
            <a:ext cx="13131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栈帧用于存储局部</a:t>
            </a:r>
            <a:endParaRPr kumimoji="1" lang="en-US" altLang="zh-CN" sz="1100" smtClean="0"/>
          </a:p>
          <a:p>
            <a:r>
              <a:rPr kumimoji="1" lang="zh-CN" altLang="en-US" sz="1100" smtClean="0"/>
              <a:t>变量表</a:t>
            </a:r>
            <a:r>
              <a:rPr kumimoji="1" lang="zh-CN" altLang="en-US" sz="1100"/>
              <a:t>、</a:t>
            </a:r>
            <a:r>
              <a:rPr kumimoji="1" lang="zh-CN" altLang="en-US" sz="1100" smtClean="0"/>
              <a:t>操作数</a:t>
            </a:r>
            <a:endParaRPr kumimoji="1" lang="en-US" altLang="zh-CN" sz="1100" smtClean="0"/>
          </a:p>
          <a:p>
            <a:r>
              <a:rPr kumimoji="1" lang="zh-CN" altLang="en-US" sz="1100" smtClean="0"/>
              <a:t>栈</a:t>
            </a:r>
            <a:endParaRPr kumimoji="1" lang="en-US" altLang="zh-CN" sz="1100" smtClean="0"/>
          </a:p>
          <a:p>
            <a:endParaRPr kumimoji="1" lang="en-US" altLang="zh-CN" sz="1100"/>
          </a:p>
          <a:p>
            <a:endParaRPr kumimoji="1" lang="en-US" altLang="zh-CN" sz="1100" smtClean="0"/>
          </a:p>
          <a:p>
            <a:endParaRPr kumimoji="1" lang="en-US" altLang="zh-CN" sz="1100" smtClean="0"/>
          </a:p>
        </p:txBody>
      </p:sp>
      <p:sp>
        <p:nvSpPr>
          <p:cNvPr id="9" name="矩形 8"/>
          <p:cNvSpPr/>
          <p:nvPr/>
        </p:nvSpPr>
        <p:spPr>
          <a:xfrm>
            <a:off x="6262563" y="262767"/>
            <a:ext cx="11860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590509" y="2692020"/>
            <a:ext cx="450929" cy="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07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smtClean="0"/>
              <a:t>分代回收原理：</a:t>
            </a:r>
            <a:endParaRPr kumimoji="1" lang="en-US" altLang="zh-CN" sz="1100" b="1" smtClean="0"/>
          </a:p>
          <a:p>
            <a:r>
              <a:rPr kumimoji="1" lang="zh-CN" altLang="en-US" sz="1100" smtClean="0"/>
              <a:t>    </a:t>
            </a:r>
            <a:r>
              <a:rPr kumimoji="1" lang="en-US" altLang="zh-CN" sz="1100" smtClean="0"/>
              <a:t>1.</a:t>
            </a:r>
            <a:r>
              <a:rPr kumimoji="1" lang="zh-CN" altLang="en-US" sz="1100" b="1" smtClean="0"/>
              <a:t>新生代采用复制算法</a:t>
            </a:r>
            <a:r>
              <a:rPr kumimoji="1" lang="zh-CN" altLang="en-US" sz="1100" smtClean="0"/>
              <a:t>，新生代里有</a:t>
            </a:r>
            <a:r>
              <a:rPr kumimoji="1" lang="en-US" altLang="zh-CN" sz="1100" smtClean="0"/>
              <a:t>3</a:t>
            </a:r>
            <a:r>
              <a:rPr kumimoji="1" lang="zh-CN" altLang="en-US" sz="1100" smtClean="0"/>
              <a:t>个分区：</a:t>
            </a:r>
            <a:r>
              <a:rPr kumimoji="1" lang="en-US" altLang="zh-CN" sz="1100" smtClean="0"/>
              <a:t>Eden/</a:t>
            </a:r>
          </a:p>
          <a:p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Survivor/To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，将</a:t>
            </a:r>
            <a:r>
              <a:rPr kumimoji="1" lang="en-US" altLang="zh-CN" sz="1100" smtClean="0"/>
              <a:t>Eden</a:t>
            </a:r>
            <a:r>
              <a:rPr kumimoji="1" lang="zh-CN" altLang="en-US" sz="1100" smtClean="0"/>
              <a:t>和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存活的</a:t>
            </a:r>
            <a:endParaRPr kumimoji="1" lang="en-US" altLang="zh-CN" sz="1100" smtClean="0"/>
          </a:p>
          <a:p>
            <a:r>
              <a:rPr kumimoji="1" lang="zh-CN" altLang="en-US" sz="1100" smtClean="0"/>
              <a:t>对象放入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区，将空</a:t>
            </a:r>
            <a:r>
              <a:rPr kumimoji="1" lang="en-US" altLang="zh-CN" sz="1100" err="1" smtClean="0"/>
              <a:t>Edon</a:t>
            </a:r>
            <a:r>
              <a:rPr kumimoji="1" lang="zh-CN" altLang="en-US" sz="1100" smtClean="0"/>
              <a:t>、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，每次</a:t>
            </a:r>
            <a:endParaRPr kumimoji="1" lang="en-US" altLang="zh-CN" sz="1100" smtClean="0"/>
          </a:p>
          <a:p>
            <a:r>
              <a:rPr kumimoji="1" lang="zh-CN" altLang="en-US" sz="1100" smtClean="0"/>
              <a:t>在</a:t>
            </a:r>
            <a:r>
              <a:rPr kumimoji="1" lang="en-US" altLang="zh-CN" sz="1100" smtClean="0"/>
              <a:t>From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到</a:t>
            </a:r>
            <a:r>
              <a:rPr kumimoji="1" lang="en-US" altLang="zh-CN" sz="1100" smtClean="0"/>
              <a:t>To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survivor</a:t>
            </a:r>
            <a:r>
              <a:rPr kumimoji="1" lang="zh-CN" altLang="en-US" sz="1100" smtClean="0"/>
              <a:t>分区交换，年龄就</a:t>
            </a:r>
            <a:r>
              <a:rPr kumimoji="1" lang="en-US" altLang="zh-CN" sz="1100" smtClean="0"/>
              <a:t>+1</a:t>
            </a:r>
            <a:r>
              <a:rPr kumimoji="1" lang="zh-CN" altLang="en-US" sz="1100" smtClean="0"/>
              <a:t>，当</a:t>
            </a:r>
            <a:endParaRPr kumimoji="1" lang="en-US" altLang="zh-CN" sz="1100" smtClean="0"/>
          </a:p>
          <a:p>
            <a:r>
              <a:rPr kumimoji="1" lang="zh-CN" altLang="en-US" sz="1100" smtClean="0"/>
              <a:t>年龄到达</a:t>
            </a:r>
            <a:r>
              <a:rPr kumimoji="1" lang="en-US" altLang="zh-CN" sz="1100" smtClean="0"/>
              <a:t>15</a:t>
            </a:r>
            <a:r>
              <a:rPr kumimoji="1" lang="zh-CN" altLang="en-US" sz="1100" smtClean="0"/>
              <a:t>时，升级为老年代。</a:t>
            </a:r>
            <a:endParaRPr kumimoji="1" lang="en-US" altLang="zh-CN" sz="1100" smtClean="0"/>
          </a:p>
          <a:p>
            <a:r>
              <a:rPr kumimoji="1" lang="zh-CN" altLang="en-US" sz="1100" smtClean="0"/>
              <a:t>     </a:t>
            </a:r>
            <a:r>
              <a:rPr kumimoji="1" lang="en-US" altLang="zh-CN" sz="1100" smtClean="0"/>
              <a:t>2.</a:t>
            </a:r>
            <a:r>
              <a:rPr kumimoji="1" lang="zh-CN" altLang="en-US" sz="1100" b="1" smtClean="0"/>
              <a:t>老年代采用</a:t>
            </a:r>
            <a:r>
              <a:rPr kumimoji="1" lang="en-US" altLang="zh-CN" sz="1100" b="1" smtClean="0"/>
              <a:t>CMS</a:t>
            </a:r>
            <a:r>
              <a:rPr kumimoji="1" lang="zh-CN" altLang="en-US" sz="1100" b="1" smtClean="0"/>
              <a:t>收集</a:t>
            </a:r>
            <a:r>
              <a:rPr kumimoji="1" lang="zh-CN" altLang="en-US" sz="1100" smtClean="0"/>
              <a:t>：当空间占用到达某个值之后就会触</a:t>
            </a:r>
            <a:endParaRPr kumimoji="1" lang="en-US" altLang="zh-CN" sz="1100" smtClean="0"/>
          </a:p>
          <a:p>
            <a:r>
              <a:rPr kumimoji="1" lang="zh-CN" altLang="en-US" sz="1100" smtClean="0"/>
              <a:t>发全局垃圾回收，一般使用标记整理的算法。</a:t>
            </a:r>
            <a:endParaRPr kumimoji="1" lang="en-US" altLang="zh-CN" sz="110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main</a:t>
            </a:r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</a:t>
            </a:r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</a:t>
            </a:r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31725" y="54857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为对象实例分配内存：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A.</a:t>
            </a:r>
            <a:r>
              <a:rPr kumimoji="1" lang="zh-CN" altLang="en-US" sz="1000" smtClean="0"/>
              <a:t> 指针碰撞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</a:t>
            </a:r>
            <a:r>
              <a:rPr kumimoji="1" lang="en-US" altLang="zh-CN" sz="1000" smtClean="0"/>
              <a:t>B.</a:t>
            </a:r>
            <a:r>
              <a:rPr kumimoji="1" lang="zh-CN" altLang="en-US" sz="1000" smtClean="0"/>
              <a:t> 空闲列表</a:t>
            </a:r>
            <a:endParaRPr kumimoji="1" lang="zh-CN" altLang="en-US" sz="1000"/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运行时数据区：</a:t>
            </a:r>
            <a:endParaRPr kumimoji="1"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41602" y="203256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62638" y="2029491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841602" y="1576397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8262637" y="1567489"/>
            <a:ext cx="208677" cy="867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515963" y="1776114"/>
            <a:ext cx="902811" cy="338554"/>
            <a:chOff x="6984360" y="2120351"/>
            <a:chExt cx="777470" cy="225491"/>
          </a:xfrm>
        </p:grpSpPr>
        <p:sp>
          <p:nvSpPr>
            <p:cNvPr id="25" name="文本框 24"/>
            <p:cNvSpPr txBox="1"/>
            <p:nvPr/>
          </p:nvSpPr>
          <p:spPr>
            <a:xfrm>
              <a:off x="6984360" y="2120351"/>
              <a:ext cx="777470" cy="225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/>
                <a:t>局部变量</a:t>
              </a:r>
              <a:r>
                <a:rPr lang="zh-CN" altLang="en-US" sz="800" smtClean="0"/>
                <a:t>表：保</a:t>
              </a:r>
              <a:endParaRPr lang="en-US" altLang="zh-CN" sz="800" smtClean="0"/>
            </a:p>
            <a:p>
              <a:r>
                <a:rPr lang="zh-CN" altLang="en-US" sz="800" smtClean="0"/>
                <a:t>存局部变量</a:t>
              </a:r>
              <a:endParaRPr lang="en-US" altLang="zh-CN" sz="80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箭头连接符 57"/>
          <p:cNvCxnSpPr>
            <a:stCxn id="25" idx="3"/>
            <a:endCxn id="13" idx="1"/>
          </p:cNvCxnSpPr>
          <p:nvPr/>
        </p:nvCxnSpPr>
        <p:spPr>
          <a:xfrm>
            <a:off x="7418774" y="1945391"/>
            <a:ext cx="422828" cy="13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617793" y="2301926"/>
            <a:ext cx="595032" cy="233881"/>
            <a:chOff x="6984363" y="2120351"/>
            <a:chExt cx="745506" cy="237971"/>
          </a:xfrm>
        </p:grpSpPr>
        <p:sp>
          <p:nvSpPr>
            <p:cNvPr id="75" name="文本框 74"/>
            <p:cNvSpPr txBox="1"/>
            <p:nvPr/>
          </p:nvSpPr>
          <p:spPr>
            <a:xfrm>
              <a:off x="6984363" y="2120352"/>
              <a:ext cx="635876" cy="23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smtClean="0"/>
                <a:t>操作数栈</a:t>
              </a:r>
              <a:endParaRPr lang="zh-CN" altLang="en-US" sz="800"/>
            </a:p>
          </p:txBody>
        </p:sp>
        <p:sp>
          <p:nvSpPr>
            <p:cNvPr id="76" name="矩形 75"/>
            <p:cNvSpPr/>
            <p:nvPr/>
          </p:nvSpPr>
          <p:spPr>
            <a:xfrm>
              <a:off x="7005221" y="2120351"/>
              <a:ext cx="724648" cy="208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" name="直接箭头连接符 76"/>
          <p:cNvCxnSpPr>
            <a:stCxn id="76" idx="3"/>
          </p:cNvCxnSpPr>
          <p:nvPr/>
        </p:nvCxnSpPr>
        <p:spPr>
          <a:xfrm flipV="1">
            <a:off x="7212825" y="2140342"/>
            <a:ext cx="1050229" cy="26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3"/>
          </p:cNvCxnSpPr>
          <p:nvPr/>
        </p:nvCxnSpPr>
        <p:spPr>
          <a:xfrm flipV="1">
            <a:off x="7476803" y="2155013"/>
            <a:ext cx="286647" cy="7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  <a:endCxn id="42" idx="1"/>
          </p:cNvCxnSpPr>
          <p:nvPr/>
        </p:nvCxnSpPr>
        <p:spPr>
          <a:xfrm flipV="1">
            <a:off x="7476803" y="1602991"/>
            <a:ext cx="294008" cy="13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588461" y="17264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2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379804" y="172264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>
                <a:solidFill>
                  <a:srgbClr val="FF0000"/>
                </a:solidFill>
              </a:rPr>
              <a:t> </a:t>
            </a:r>
            <a:r>
              <a:rPr kumimoji="1" lang="en-US" altLang="zh-CN" sz="120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>
                <a:solidFill>
                  <a:srgbClr val="FF0000"/>
                </a:solidFill>
              </a:rPr>
              <a:t>3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73203" y="177316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Header</a:t>
            </a:r>
            <a:endParaRPr kumimoji="1" lang="zh-CN" altLang="en-US" sz="110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65333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zh-CN" altLang="en-US" sz="1000" smtClean="0"/>
              <a:t>存储对象的运行时数据，</a:t>
            </a:r>
            <a:r>
              <a:rPr kumimoji="1" lang="en-US" altLang="zh-CN" sz="1000" err="1" smtClean="0"/>
              <a:t>hashCode</a:t>
            </a:r>
            <a:r>
              <a:rPr kumimoji="1" lang="zh-CN" altLang="en-US" sz="1000" smtClean="0"/>
              <a:t>、线程持有的锁、锁状态标志、</a:t>
            </a:r>
            <a:endParaRPr kumimoji="1" lang="en-US" altLang="zh-CN" sz="1000" smtClean="0"/>
          </a:p>
          <a:p>
            <a:r>
              <a:rPr kumimoji="1" lang="zh-CN" altLang="en-US" sz="1000" smtClean="0"/>
              <a:t>       </a:t>
            </a:r>
            <a:r>
              <a:rPr kumimoji="1" lang="en-US" altLang="zh-CN" sz="1000" smtClean="0"/>
              <a:t>GC</a:t>
            </a:r>
            <a:r>
              <a:rPr kumimoji="1" lang="zh-CN" altLang="en-US" sz="1000"/>
              <a:t>分代</a:t>
            </a:r>
            <a:r>
              <a:rPr kumimoji="1" lang="zh-CN" altLang="en-US" sz="1000" smtClean="0"/>
              <a:t>年龄、偏向线程</a:t>
            </a:r>
            <a:r>
              <a:rPr kumimoji="1" lang="en-US" altLang="zh-CN" sz="1000" smtClean="0"/>
              <a:t>ID</a:t>
            </a:r>
            <a:r>
              <a:rPr kumimoji="1" lang="zh-CN" altLang="en-US" sz="1000" smtClean="0"/>
              <a:t>、偏向时间戳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B.</a:t>
            </a:r>
            <a:r>
              <a:rPr kumimoji="1" lang="zh-CN" altLang="en-US" sz="1000"/>
              <a:t> 类型指针，即指向它的类元数据，判断出是哪个类的实例 </a:t>
            </a:r>
            <a:endParaRPr kumimoji="1" lang="en-US" altLang="zh-CN" sz="1000" smtClean="0"/>
          </a:p>
          <a:p>
            <a:endParaRPr kumimoji="1" lang="en-US" altLang="zh-CN" sz="1000"/>
          </a:p>
          <a:p>
            <a:r>
              <a:rPr kumimoji="1" lang="en-US" altLang="zh-CN" sz="1000"/>
              <a:t>C.</a:t>
            </a:r>
            <a:r>
              <a:rPr kumimoji="1" lang="zh-CN" altLang="en-US" sz="1000"/>
              <a:t> 如果是数组的话，还会存储数组的</a:t>
            </a:r>
            <a:r>
              <a:rPr kumimoji="1" lang="zh-CN" altLang="en-US" sz="1000" smtClean="0"/>
              <a:t>长度</a:t>
            </a:r>
            <a:endParaRPr kumimoji="1" lang="zh-CN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38868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03970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722249" y="1915776"/>
            <a:ext cx="548346" cy="22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9957" y="724829"/>
            <a:ext cx="2174487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348726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20335" y="724829"/>
            <a:ext cx="1003871" cy="519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purge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21418" y="33453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2690641" y="3122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当前线程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39759" y="31223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线程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301395" y="31383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......</a:t>
            </a:r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>
            <a:off x="1839957" y="539719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1836243" y="4824759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836243" y="4233746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836243" y="1245220"/>
            <a:ext cx="2174487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96074" y="144965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996074" y="2150249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96074" y="2847278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04682" y="541577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main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main</a:t>
            </a:r>
            <a:endParaRPr kumimoji="1"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2382864" y="49243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/>
              <a:t>2</a:t>
            </a:r>
            <a:endParaRPr kumimoji="1" lang="en-US" altLang="zh-CN" sz="1200" smtClean="0"/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2</a:t>
            </a:r>
            <a:endParaRPr kumimoji="1"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2382864" y="433283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栈帧</a:t>
            </a:r>
            <a:r>
              <a:rPr kumimoji="1" lang="en-US" altLang="zh-CN" sz="1200" smtClean="0"/>
              <a:t>n</a:t>
            </a:r>
          </a:p>
          <a:p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r>
              <a:rPr kumimoji="1" lang="en-US" altLang="zh-CN" sz="1200"/>
              <a:t>n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2237776" y="766023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/>
              <a:t> </a:t>
            </a:r>
            <a:r>
              <a:rPr kumimoji="1" lang="zh-CN" altLang="en-US" sz="1200" smtClean="0"/>
              <a:t>      当前栈帧</a:t>
            </a:r>
            <a:endParaRPr kumimoji="1" lang="en-US" altLang="zh-CN" sz="1200" smtClean="0"/>
          </a:p>
          <a:p>
            <a:r>
              <a:rPr kumimoji="1" lang="en-US" altLang="zh-CN" sz="1200" smtClean="0"/>
              <a:t>Current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Stack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Frame</a:t>
            </a:r>
            <a:r>
              <a:rPr kumimoji="1" lang="zh-CN" altLang="en-US" sz="1200" smtClean="0"/>
              <a:t> </a:t>
            </a:r>
            <a:endParaRPr kumimoji="1"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2447609" y="15811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</a:t>
            </a:r>
            <a:endParaRPr kumimoji="1"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2453555" y="22693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操作数栈</a:t>
            </a:r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2447609" y="29764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动态连接</a:t>
            </a:r>
            <a:endParaRPr kumimoji="1"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99094" y="24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栈帧的结构</a:t>
            </a:r>
            <a:endParaRPr kumimoji="1"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load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store</a:t>
            </a:r>
            <a:r>
              <a:rPr kumimoji="1" lang="zh-CN" altLang="en-US" sz="1200" smtClean="0"/>
              <a:t>指令来</a:t>
            </a:r>
            <a:endParaRPr kumimoji="1" lang="en-US" altLang="zh-CN" sz="1200" smtClean="0"/>
          </a:p>
          <a:p>
            <a:r>
              <a:rPr kumimoji="1" lang="zh-CN" altLang="en-US" sz="1200" smtClean="0"/>
              <a:t>回在存储和取出</a:t>
            </a:r>
            <a:endParaRPr kumimoji="1" lang="zh-CN" altLang="en-US" sz="1200"/>
          </a:p>
        </p:txBody>
      </p:sp>
      <p:cxnSp>
        <p:nvCxnSpPr>
          <p:cNvPr id="32" name="直线箭头连接符 31"/>
          <p:cNvCxnSpPr>
            <a:stCxn id="29" idx="3"/>
            <a:endCxn id="16" idx="1"/>
          </p:cNvCxnSpPr>
          <p:nvPr/>
        </p:nvCxnSpPr>
        <p:spPr>
          <a:xfrm flipV="1">
            <a:off x="1446273" y="1706136"/>
            <a:ext cx="549801" cy="38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9" idx="3"/>
            <a:endCxn id="17" idx="1"/>
          </p:cNvCxnSpPr>
          <p:nvPr/>
        </p:nvCxnSpPr>
        <p:spPr>
          <a:xfrm>
            <a:off x="1446273" y="2088990"/>
            <a:ext cx="549801" cy="31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295" y="1858157"/>
            <a:ext cx="141897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0127" y="45073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局部变量表：存放方法参数和方法内部的局部变量</a:t>
            </a:r>
            <a:endParaRPr kumimoji="1" lang="en-US" altLang="zh-CN" sz="1200" smtClean="0"/>
          </a:p>
          <a:p>
            <a:endParaRPr kumimoji="1" lang="en-US" altLang="zh-CN" sz="1200" smtClean="0"/>
          </a:p>
          <a:p>
            <a:r>
              <a:rPr kumimoji="1" lang="zh-CN" altLang="en-US" sz="1200" smtClean="0"/>
              <a:t>操作数栈：方法执行过程中，各种字节码指令在操作数栈中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进行写入和提取内容</a:t>
            </a:r>
            <a:endParaRPr kumimoji="1" lang="zh-CN" altLang="en-US" sz="1200"/>
          </a:p>
        </p:txBody>
      </p:sp>
      <p:sp>
        <p:nvSpPr>
          <p:cNvPr id="37" name="圆角矩形 36"/>
          <p:cNvSpPr/>
          <p:nvPr/>
        </p:nvSpPr>
        <p:spPr>
          <a:xfrm>
            <a:off x="1996074" y="3591281"/>
            <a:ext cx="1795346" cy="51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47608" y="3685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返回地址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16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缓存一致性协议</a:t>
            </a:r>
            <a:endParaRPr kumimoji="1"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1144263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清除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smtClean="0">
                <a:solidFill>
                  <a:schemeClr val="tx1"/>
                </a:solidFill>
              </a:rPr>
              <a:t>整理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复制算法</a:t>
            </a:r>
            <a:endParaRPr kumimoji="1" lang="en-US" altLang="zh-CN" sz="1200" smtClean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smtClean="0">
                <a:solidFill>
                  <a:schemeClr val="tx1"/>
                </a:solidFill>
              </a:rPr>
              <a:t>)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68218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</a:t>
            </a:r>
            <a:r>
              <a:rPr lang="zh-CN" altLang="en-US" sz="1100" dirty="0"/>
              <a:t>缺点是效率低，且产生大量不连续的内存</a:t>
            </a:r>
            <a:r>
              <a:rPr lang="zh-CN" altLang="en-US" sz="1100" dirty="0" smtClean="0"/>
              <a:t>碎片 （</a:t>
            </a:r>
            <a:r>
              <a:rPr lang="en-US" altLang="zh-CN" sz="1100" dirty="0" smtClean="0"/>
              <a:t>CMS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整理：标记无用对象，让所有存活的对象都向一端移动，然后直接清除掉另一端的内存；不会产生内存碎片</a:t>
            </a:r>
            <a:r>
              <a:rPr lang="zh-CN" altLang="en-US" sz="1100" dirty="0"/>
              <a:t>。</a:t>
            </a:r>
            <a:r>
              <a:rPr lang="zh-CN" altLang="en-US" sz="1100" b="1" dirty="0"/>
              <a:t>此为老年代常用算法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lang="zh-CN" altLang="en-US" sz="1100" b="1" dirty="0"/>
              <a:t>复制算法</a:t>
            </a:r>
            <a:r>
              <a:rPr lang="zh-CN" altLang="en-US" sz="1100" dirty="0"/>
              <a:t>：将内存分为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 From </a:t>
            </a:r>
            <a:r>
              <a:rPr lang="zh-CN" altLang="en-US" sz="1100" dirty="0"/>
              <a:t>及</a:t>
            </a:r>
            <a:r>
              <a:rPr lang="en-US" altLang="zh-CN" sz="1100" dirty="0"/>
              <a:t>Survivor To</a:t>
            </a:r>
            <a:r>
              <a:rPr lang="zh-CN" altLang="en-US" sz="1100" dirty="0"/>
              <a:t>区域</a:t>
            </a:r>
            <a:r>
              <a:rPr lang="en-US" altLang="zh-CN" sz="1100" dirty="0"/>
              <a:t>(8:1:1)</a:t>
            </a:r>
            <a:r>
              <a:rPr lang="zh-CN" altLang="en-US" sz="1100" dirty="0"/>
              <a:t>，当回收时，将</a:t>
            </a:r>
            <a:r>
              <a:rPr lang="en-US" altLang="zh-CN" sz="1100" dirty="0"/>
              <a:t>Eden</a:t>
            </a:r>
            <a:r>
              <a:rPr lang="zh-CN" altLang="en-US" sz="1100" dirty="0"/>
              <a:t>和</a:t>
            </a:r>
            <a:r>
              <a:rPr lang="en-US" altLang="zh-CN" sz="1100" dirty="0"/>
              <a:t>Survivor</a:t>
            </a:r>
            <a:r>
              <a:rPr lang="zh-CN" altLang="en-US" sz="1100" dirty="0"/>
              <a:t>中还存活着的</a:t>
            </a:r>
            <a:r>
              <a:rPr lang="zh-CN" altLang="en-US" sz="1100" dirty="0" smtClean="0"/>
              <a:t>对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象</a:t>
            </a:r>
            <a:r>
              <a:rPr lang="zh-CN" altLang="en-US" sz="1100" dirty="0"/>
              <a:t>一次性地复制到另外一块</a:t>
            </a:r>
            <a:r>
              <a:rPr lang="en-US" altLang="zh-CN" sz="1100" dirty="0"/>
              <a:t>Survivor</a:t>
            </a:r>
            <a:r>
              <a:rPr lang="zh-CN" altLang="en-US" sz="1100" dirty="0"/>
              <a:t>区域上，然后清理掉</a:t>
            </a:r>
            <a:r>
              <a:rPr lang="en-US" altLang="zh-CN" sz="1100" dirty="0"/>
              <a:t>Eden</a:t>
            </a:r>
            <a:r>
              <a:rPr lang="zh-CN" altLang="en-US" sz="1100" dirty="0"/>
              <a:t>和刚才用过的</a:t>
            </a:r>
            <a:r>
              <a:rPr lang="en-US" altLang="zh-CN" sz="1100" dirty="0"/>
              <a:t>Survivor</a:t>
            </a:r>
            <a:r>
              <a:rPr lang="zh-CN" altLang="en-US" sz="1100" dirty="0"/>
              <a:t>取悦。效率高，不会产生内存碎片</a:t>
            </a:r>
            <a:r>
              <a:rPr lang="zh-CN" altLang="en-US" sz="1100" dirty="0" smtClean="0"/>
              <a:t>，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zh-CN" altLang="en-US" sz="1100" dirty="0" smtClean="0"/>
              <a:t>但是</a:t>
            </a:r>
            <a:r>
              <a:rPr lang="zh-CN" altLang="en-US" sz="1100" dirty="0"/>
              <a:t>需要</a:t>
            </a:r>
            <a:r>
              <a:rPr lang="en-US" altLang="zh-CN" sz="1100" dirty="0"/>
              <a:t>2</a:t>
            </a:r>
            <a:r>
              <a:rPr lang="zh-CN" altLang="en-US" sz="1100" dirty="0"/>
              <a:t>倍内存。</a:t>
            </a:r>
            <a:r>
              <a:rPr lang="zh-CN" altLang="en-US" sz="1100" b="1" dirty="0"/>
              <a:t>此为新生代最常用的算法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35850</TotalTime>
  <Words>2327</Words>
  <Application>Microsoft Office PowerPoint</Application>
  <PresentationFormat>宽屏</PresentationFormat>
  <Paragraphs>404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by6886432@163.com</cp:lastModifiedBy>
  <cp:revision>544</cp:revision>
  <dcterms:created xsi:type="dcterms:W3CDTF">2018-02-28T08:19:09Z</dcterms:created>
  <dcterms:modified xsi:type="dcterms:W3CDTF">2020-04-02T12:04:01Z</dcterms:modified>
</cp:coreProperties>
</file>