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56" r:id="rId3"/>
    <p:sldId id="268" r:id="rId4"/>
    <p:sldId id="266" r:id="rId5"/>
    <p:sldId id="270" r:id="rId6"/>
    <p:sldId id="265" r:id="rId7"/>
    <p:sldId id="257" r:id="rId8"/>
    <p:sldId id="259" r:id="rId9"/>
    <p:sldId id="260" r:id="rId10"/>
    <p:sldId id="262" r:id="rId11"/>
    <p:sldId id="271" r:id="rId12"/>
    <p:sldId id="272" r:id="rId13"/>
    <p:sldId id="279" r:id="rId14"/>
    <p:sldId id="280" r:id="rId15"/>
    <p:sldId id="273" r:id="rId16"/>
    <p:sldId id="274" r:id="rId17"/>
    <p:sldId id="263" r:id="rId18"/>
    <p:sldId id="277" r:id="rId19"/>
    <p:sldId id="278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646" autoAdjust="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7CE87-9499-D644-9D39-658681EEDA03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9265-038A-F64A-AC79-1983EAB8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75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zh-CN" altLang="en-US" b="1" smtClean="0"/>
              <a:t>双亲委派模型</a:t>
            </a:r>
            <a:r>
              <a:rPr kumimoji="1" lang="zh-CN" altLang="en-US" smtClean="0"/>
              <a:t>：一个类加载器收到了类加载的请求，它首先把它委派给父类加载器去完成，每一层的类加载器都是如此，这样所有的加载请求都会被传送到顶层的启动类加载器中，只有当父加载器无法完成加载请求，子加载器才会尝试加载类</a:t>
            </a:r>
            <a:endParaRPr kumimoji="1" lang="en-US" altLang="zh-CN" dirty="0" smtClean="0"/>
          </a:p>
          <a:p>
            <a:pPr algn="l"/>
            <a:r>
              <a:rPr kumimoji="1" lang="zh-CN" altLang="en-US" b="1" dirty="0" smtClean="0"/>
              <a:t>优点</a:t>
            </a:r>
            <a:r>
              <a:rPr kumimoji="1" lang="zh-CN" altLang="en-US" dirty="0" smtClean="0"/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避免类的重复加载以及保证安全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81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局部变量表存放了局部变量，内存在编译期间完成分配，当进入一个方法时，这个方法需要在帧中分配多大的局部变量空间是确定的，在方法运行期间不会改变局部变量表的大小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kumimoji="1" lang="zh-CN" altLang="en-US" sz="1400" b="1" i="0" kern="1200" baseline="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动态链接：方法在方法区中的动态地址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（句柄、直接地址，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hotspot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以直接地址实现）</a:t>
            </a:r>
            <a:endParaRPr kumimoji="1" lang="en-US" altLang="zh-CN" sz="1400" b="1" i="0" kern="1200" baseline="0" dirty="0" smtClean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44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 smtClean="0"/>
              <a:t>工作内存、主内存交互操作：</a:t>
            </a:r>
            <a:r>
              <a:rPr kumimoji="1" lang="zh-CN" altLang="en-US" smtClean="0"/>
              <a:t>一个变量如何从主内存</a:t>
            </a:r>
            <a:r>
              <a:rPr kumimoji="1" lang="en-US" altLang="zh-CN" smtClean="0"/>
              <a:t>copy</a:t>
            </a:r>
            <a:r>
              <a:rPr kumimoji="1" lang="zh-CN" altLang="en-US" smtClean="0"/>
              <a:t>到工作内存、如何从工作内存同步回主内存，</a:t>
            </a:r>
            <a:r>
              <a:rPr kumimoji="1" lang="en-US" altLang="zh-CN" smtClean="0"/>
              <a:t>java</a:t>
            </a:r>
            <a:r>
              <a:rPr kumimoji="1" lang="zh-CN" altLang="en-US" smtClean="0"/>
              <a:t>内存模型定义了</a:t>
            </a:r>
            <a:r>
              <a:rPr kumimoji="1" lang="en-US" altLang="zh-CN" smtClean="0"/>
              <a:t>8</a:t>
            </a:r>
            <a:r>
              <a:rPr kumimoji="1" lang="zh-CN" altLang="en-US" smtClean="0"/>
              <a:t>种操作指令来完成</a:t>
            </a:r>
            <a:endParaRPr kumimoji="1" lang="en-US" altLang="zh-CN" smtClean="0"/>
          </a:p>
          <a:p>
            <a:r>
              <a:rPr kumimoji="1" lang="en-US" altLang="zh-CN" smtClean="0"/>
              <a:t>Lock</a:t>
            </a:r>
            <a:r>
              <a:rPr kumimoji="1" lang="zh-CN" altLang="en-US" smtClean="0"/>
              <a:t>：主内存，把变量标识为一条线程独占的状态</a:t>
            </a:r>
            <a:endParaRPr kumimoji="1" lang="en-US" altLang="zh-CN" smtClean="0"/>
          </a:p>
          <a:p>
            <a:r>
              <a:rPr kumimoji="1" lang="en-US" altLang="zh-CN" smtClean="0"/>
              <a:t>Unlock:</a:t>
            </a:r>
            <a:r>
              <a:rPr kumimoji="1" lang="zh-CN" altLang="en-US" smtClean="0"/>
              <a:t>主内存，把一个处于锁定状态的变量释放出来，释放后的变量才可以被其它线程锁定</a:t>
            </a:r>
            <a:endParaRPr kumimoji="1" lang="en-US" altLang="zh-CN" smtClean="0"/>
          </a:p>
          <a:p>
            <a:r>
              <a:rPr kumimoji="1" lang="en-US" altLang="zh-CN" smtClean="0"/>
              <a:t>Read</a:t>
            </a:r>
            <a:r>
              <a:rPr kumimoji="1" lang="zh-CN" altLang="en-US" smtClean="0"/>
              <a:t>：主内存，把一个变量的值从主内存传输到工作内存</a:t>
            </a:r>
            <a:endParaRPr kumimoji="1" lang="en-US" altLang="zh-CN" smtClean="0"/>
          </a:p>
          <a:p>
            <a:r>
              <a:rPr kumimoji="1" lang="en-US" altLang="zh-CN" smtClean="0"/>
              <a:t>Load:</a:t>
            </a:r>
            <a:r>
              <a:rPr kumimoji="1" lang="zh-CN" altLang="en-US" smtClean="0"/>
              <a:t>工作内存，把</a:t>
            </a:r>
            <a:r>
              <a:rPr kumimoji="1" lang="en-US" altLang="zh-CN" smtClean="0"/>
              <a:t>read</a:t>
            </a:r>
            <a:r>
              <a:rPr kumimoji="1" lang="zh-CN" altLang="en-US" smtClean="0"/>
              <a:t>到主内存的值放入工作内存变量副本中</a:t>
            </a:r>
            <a:endParaRPr kumimoji="1" lang="en-US" altLang="zh-CN" smtClean="0"/>
          </a:p>
          <a:p>
            <a:r>
              <a:rPr kumimoji="1" lang="en-US" altLang="zh-CN" smtClean="0"/>
              <a:t>Use</a:t>
            </a:r>
            <a:r>
              <a:rPr kumimoji="1" lang="zh-CN" altLang="en-US" smtClean="0"/>
              <a:t>：工作内存，把变量值传给执行引擎，当</a:t>
            </a:r>
            <a:r>
              <a:rPr kumimoji="1" lang="en-US" altLang="zh-CN" err="1" smtClean="0"/>
              <a:t>jvm</a:t>
            </a:r>
            <a:r>
              <a:rPr kumimoji="1" lang="zh-CN" altLang="en-US" smtClean="0"/>
              <a:t>遇到需要使用到变量的值的字节码指令时执行这个操作</a:t>
            </a:r>
            <a:endParaRPr kumimoji="1" lang="en-US" altLang="zh-CN" smtClean="0"/>
          </a:p>
          <a:p>
            <a:r>
              <a:rPr kumimoji="1" lang="en-US" altLang="zh-CN" smtClean="0"/>
              <a:t>Assign(</a:t>
            </a:r>
            <a:r>
              <a:rPr kumimoji="1" lang="zh-CN" altLang="en-US" smtClean="0"/>
              <a:t>赋值</a:t>
            </a:r>
            <a:r>
              <a:rPr kumimoji="1" lang="en-US" altLang="zh-CN" smtClean="0"/>
              <a:t>)</a:t>
            </a:r>
            <a:r>
              <a:rPr kumimoji="1" lang="zh-CN" altLang="en-US" smtClean="0"/>
              <a:t>：工作内存，把执行引擎接收到的值赋给工作内存的变量</a:t>
            </a:r>
            <a:endParaRPr kumimoji="1" lang="en-US" altLang="zh-CN" smtClean="0"/>
          </a:p>
          <a:p>
            <a:r>
              <a:rPr kumimoji="1" lang="en-US" altLang="zh-CN" smtClean="0"/>
              <a:t>Store</a:t>
            </a:r>
            <a:r>
              <a:rPr kumimoji="1" lang="zh-CN" altLang="en-US" smtClean="0"/>
              <a:t>：工作内存，把工作内存值传给主内存</a:t>
            </a:r>
            <a:endParaRPr kumimoji="1" lang="en-US" altLang="zh-CN" smtClean="0"/>
          </a:p>
          <a:p>
            <a:r>
              <a:rPr kumimoji="1" lang="en-US" altLang="zh-CN" smtClean="0"/>
              <a:t>Write</a:t>
            </a:r>
            <a:r>
              <a:rPr kumimoji="1" lang="zh-CN" altLang="en-US" smtClean="0"/>
              <a:t>：主内存，把工作内存中得到的值放入主内存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95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CMS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coucurrent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sweep</a:t>
            </a:r>
            <a:r>
              <a:rPr kumimoji="1" lang="zh-CN" altLang="en-US" dirty="0" smtClean="0"/>
              <a:t>，并发标记清除，采用的标记清除算法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三色标记：黑色、白色、灰色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9265-038A-F64A-AC79-1983EAB8A59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611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2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9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0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49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BEE9-4014-F74B-8041-D28506CB9C48}" type="datetimeFigureOut">
              <a:rPr kumimoji="1" lang="zh-CN" altLang="en-US" smtClean="0"/>
              <a:t>2020/4/15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609C-1A24-8B4A-AE53-83BB53610E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0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0584" y="1758176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执行引擎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6460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类加载器子系统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2948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JVM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2948" y="17470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运行时数据区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6144324" y="1048215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059044" y="1063934"/>
            <a:ext cx="1906863" cy="55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6322742" y="1062153"/>
            <a:ext cx="1929160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41396" y="134550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class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loader</a:t>
            </a:r>
            <a:endParaRPr kumimoji="1"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1730869" y="3108403"/>
            <a:ext cx="3139789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1.Bootstrap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启动类加载器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2.Extension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扩展类加载器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>
                <a:solidFill>
                  <a:schemeClr val="tx1"/>
                </a:solidFill>
              </a:rPr>
              <a:t>3</a:t>
            </a:r>
            <a:r>
              <a:rPr kumimoji="1" lang="en-US" altLang="zh-CN" sz="1200" smtClean="0">
                <a:solidFill>
                  <a:schemeClr val="tx1"/>
                </a:solidFill>
              </a:rPr>
              <a:t>.Application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应用程序类加载器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4.Customer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class</a:t>
            </a:r>
            <a:r>
              <a:rPr kumimoji="1" lang="zh-CN" altLang="en-US" sz="120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smtClean="0">
                <a:solidFill>
                  <a:schemeClr val="tx1"/>
                </a:solidFill>
              </a:rPr>
              <a:t>loader</a:t>
            </a:r>
            <a:r>
              <a:rPr kumimoji="1" lang="zh-CN" altLang="en-US" sz="1200" smtClean="0">
                <a:solidFill>
                  <a:schemeClr val="tx1"/>
                </a:solidFill>
              </a:rPr>
              <a:t> 自定义类加载器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07836" y="2274849"/>
            <a:ext cx="0" cy="758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091960" y="2215375"/>
            <a:ext cx="0" cy="8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30869" y="4821300"/>
            <a:ext cx="3123631" cy="125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加载：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 连接：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验证：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 smtClean="0">
                <a:solidFill>
                  <a:schemeClr val="tx1"/>
                </a:solidFill>
              </a:rPr>
              <a:t>        准备：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zh-CN" altLang="en-US" sz="1200">
                <a:solidFill>
                  <a:schemeClr val="tx1"/>
                </a:solidFill>
              </a:rPr>
              <a:t> </a:t>
            </a:r>
            <a:r>
              <a:rPr kumimoji="1" lang="zh-CN" altLang="en-US" sz="1200" smtClean="0">
                <a:solidFill>
                  <a:schemeClr val="tx1"/>
                </a:solidFill>
              </a:rPr>
              <a:t>       解析：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smtClean="0">
                <a:solidFill>
                  <a:schemeClr val="tx1"/>
                </a:solidFill>
              </a:rPr>
              <a:t> 初始化：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207836" y="4202153"/>
            <a:ext cx="0" cy="6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2234" y="156117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系统：</a:t>
            </a:r>
            <a:endParaRPr kumimoji="1"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7496199" y="3124201"/>
            <a:ext cx="3191522" cy="1077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smtClean="0">
                <a:solidFill>
                  <a:schemeClr val="tx1"/>
                </a:solidFill>
              </a:rPr>
              <a:t>最多有</a:t>
            </a:r>
            <a:r>
              <a:rPr kumimoji="1" lang="en-US" altLang="zh-CN" sz="1200" smtClean="0">
                <a:solidFill>
                  <a:schemeClr val="tx1"/>
                </a:solidFill>
              </a:rPr>
              <a:t>256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条指令，</a:t>
            </a:r>
            <a:r>
              <a:rPr kumimoji="1" lang="en-US" altLang="zh-CN" sz="1200" err="1" smtClean="0">
                <a:solidFill>
                  <a:schemeClr val="tx1"/>
                </a:solidFill>
              </a:rPr>
              <a:t>jvm</a:t>
            </a:r>
            <a:r>
              <a:rPr kumimoji="1" lang="zh-CN" altLang="en-US" sz="1200" smtClean="0">
                <a:solidFill>
                  <a:schemeClr val="tx1"/>
                </a:solidFill>
              </a:rPr>
              <a:t>已经实现</a:t>
            </a:r>
            <a:r>
              <a:rPr kumimoji="1" lang="en-US" altLang="zh-CN" sz="1200" smtClean="0">
                <a:solidFill>
                  <a:schemeClr val="tx1"/>
                </a:solidFill>
              </a:rPr>
              <a:t>205</a:t>
            </a:r>
            <a:r>
              <a:rPr kumimoji="1" lang="zh-CN" altLang="en-US" sz="1200" smtClean="0">
                <a:solidFill>
                  <a:schemeClr val="tx1"/>
                </a:solidFill>
              </a:rPr>
              <a:t>条指令</a:t>
            </a:r>
            <a:endParaRPr kumimoji="1" lang="en-US" altLang="zh-CN" sz="1200" smtClean="0">
              <a:solidFill>
                <a:schemeClr val="tx1"/>
              </a:solidFill>
            </a:endParaRPr>
          </a:p>
          <a:p>
            <a:r>
              <a:rPr kumimoji="1" lang="en-US" altLang="zh-CN" sz="120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smtClean="0">
                <a:solidFill>
                  <a:schemeClr val="tx1"/>
                </a:solidFill>
              </a:rPr>
              <a:t>指令分为</a:t>
            </a:r>
            <a:r>
              <a:rPr kumimoji="1" lang="en-US" altLang="zh-CN" sz="1200" smtClean="0">
                <a:solidFill>
                  <a:schemeClr val="tx1"/>
                </a:solidFill>
              </a:rPr>
              <a:t>11</a:t>
            </a:r>
            <a:r>
              <a:rPr kumimoji="1" lang="zh-CN" altLang="en-US" sz="1200" smtClean="0">
                <a:solidFill>
                  <a:schemeClr val="tx1"/>
                </a:solidFill>
              </a:rPr>
              <a:t>类：常量指令、加载和存储指令、操作数栈指令、运算指令、</a:t>
            </a:r>
            <a:r>
              <a:rPr kumimoji="1" lang="zh-CN" altLang="en-US" sz="1200">
                <a:solidFill>
                  <a:schemeClr val="tx1"/>
                </a:solidFill>
              </a:rPr>
              <a:t>引用指令、</a:t>
            </a:r>
            <a:r>
              <a:rPr kumimoji="1" lang="zh-CN" altLang="en-US" sz="1200" smtClean="0">
                <a:solidFill>
                  <a:schemeClr val="tx1"/>
                </a:solidFill>
              </a:rPr>
              <a:t>转换指令、比较指令、控制指令、扩展指令、保留指令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0996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10038" y="3902928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45980" y="1267522"/>
            <a:ext cx="1170878" cy="1193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4798" y="43260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提供者</a:t>
            </a:r>
            <a:endParaRPr kumimoji="1"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7133840" y="43231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调用者</a:t>
            </a:r>
            <a:endParaRPr kumimoji="1"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4680013" y="1556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注册中心</a:t>
            </a:r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4545980" y="474292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Eureka</a:t>
            </a:r>
          </a:p>
          <a:p>
            <a:r>
              <a:rPr kumimoji="1" lang="en-US" altLang="zh-CN" sz="1400" smtClean="0"/>
              <a:t>Zookeeper</a:t>
            </a:r>
            <a:endParaRPr kumimoji="1" lang="zh-CN" altLang="en-US" sz="1400"/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3301874" y="4323101"/>
            <a:ext cx="3608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34086" y="40153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调用</a:t>
            </a:r>
            <a:endParaRPr kumimoji="1" lang="zh-CN" altLang="en-US" sz="1400"/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2716435" y="2107580"/>
            <a:ext cx="1576785" cy="162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H="1" flipV="1">
            <a:off x="5843240" y="2085278"/>
            <a:ext cx="1674539" cy="172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30572" y="2641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6600472" y="26133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注册</a:t>
            </a:r>
            <a:endParaRPr kumimoji="1" lang="en-US" altLang="zh-CN" sz="140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5969530" y="31130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90409" y="30613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发送心跳</a:t>
            </a:r>
            <a:endParaRPr kumimoji="1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7973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168" y="1484239"/>
            <a:ext cx="5824471" cy="3311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91784" y="1371600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</a:t>
            </a:r>
          </a:p>
          <a:p>
            <a:r>
              <a:rPr lang="en-US" altLang="zh-CN" sz="1400" dirty="0" smtClean="0"/>
              <a:t>state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 </a:t>
            </a:r>
            <a:r>
              <a:rPr lang="zh-CN" altLang="en-US" sz="1400" dirty="0" smtClean="0"/>
              <a:t>增加状态值</a:t>
            </a:r>
            <a:endParaRPr lang="zh-CN" altLang="en-US" sz="1400" dirty="0"/>
          </a:p>
        </p:txBody>
      </p:sp>
      <p:cxnSp>
        <p:nvCxnSpPr>
          <p:cNvPr id="9" name="曲线连接符 8"/>
          <p:cNvCxnSpPr/>
          <p:nvPr/>
        </p:nvCxnSpPr>
        <p:spPr>
          <a:xfrm rot="5400000" flipH="1" flipV="1">
            <a:off x="2318119" y="2360654"/>
            <a:ext cx="2062718" cy="84611"/>
          </a:xfrm>
          <a:prstGeom prst="curvedConnector3">
            <a:avLst>
              <a:gd name="adj1" fmla="val 113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905" y="163033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AQS</a:t>
            </a:r>
            <a:r>
              <a:rPr lang="zh-CN" altLang="en-US" sz="1400" dirty="0" smtClean="0"/>
              <a:t>的原理：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CAS</a:t>
            </a:r>
            <a:r>
              <a:rPr lang="zh-CN" altLang="en-US" sz="1200" dirty="0" smtClean="0"/>
              <a:t>思想</a:t>
            </a:r>
            <a:endParaRPr lang="en-US" altLang="zh-CN" sz="14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7003310" y="5153216"/>
            <a:ext cx="44967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获取资源伪代码：</a:t>
            </a:r>
            <a:endParaRPr lang="en-US" altLang="zh-CN" sz="1200" smtClean="0"/>
          </a:p>
          <a:p>
            <a:r>
              <a:rPr lang="en-US" altLang="zh-CN" sz="1400" smtClean="0"/>
              <a:t>public </a:t>
            </a:r>
            <a:r>
              <a:rPr lang="en-US" altLang="zh-CN" sz="1400"/>
              <a:t>final void acquire(</a:t>
            </a:r>
            <a:r>
              <a:rPr lang="en-US" altLang="zh-CN" sz="1400" err="1"/>
              <a:t>int</a:t>
            </a:r>
            <a:r>
              <a:rPr lang="en-US" altLang="zh-CN" sz="1400"/>
              <a:t> </a:t>
            </a:r>
            <a:r>
              <a:rPr lang="en-US" altLang="zh-CN" sz="1400" err="1"/>
              <a:t>arg</a:t>
            </a:r>
            <a:r>
              <a:rPr lang="en-US" altLang="zh-CN" sz="1400"/>
              <a:t>) {</a:t>
            </a:r>
          </a:p>
          <a:p>
            <a:r>
              <a:rPr lang="en-US" altLang="zh-CN" sz="1400"/>
              <a:t>    if (!</a:t>
            </a:r>
            <a:r>
              <a:rPr lang="en-US" altLang="zh-CN" sz="1400" err="1"/>
              <a:t>tryAcquire</a:t>
            </a:r>
            <a:r>
              <a:rPr lang="en-US" altLang="zh-CN" sz="1400"/>
              <a:t>(</a:t>
            </a:r>
            <a:r>
              <a:rPr lang="en-US" altLang="zh-CN" sz="1400" err="1"/>
              <a:t>arg</a:t>
            </a:r>
            <a:r>
              <a:rPr lang="en-US" altLang="zh-CN" sz="1400"/>
              <a:t>) &amp;&amp;</a:t>
            </a:r>
          </a:p>
          <a:p>
            <a:r>
              <a:rPr lang="en-US" altLang="zh-CN" sz="1400"/>
              <a:t>        </a:t>
            </a:r>
            <a:r>
              <a:rPr lang="en-US" altLang="zh-CN" sz="1400" err="1"/>
              <a:t>acquireQueued</a:t>
            </a:r>
            <a:r>
              <a:rPr lang="en-US" altLang="zh-CN" sz="1400"/>
              <a:t>(</a:t>
            </a:r>
            <a:r>
              <a:rPr lang="en-US" altLang="zh-CN" sz="1400" err="1"/>
              <a:t>addWaiter</a:t>
            </a:r>
            <a:r>
              <a:rPr lang="en-US" altLang="zh-CN" sz="1400"/>
              <a:t>(</a:t>
            </a:r>
            <a:r>
              <a:rPr lang="en-US" altLang="zh-CN" sz="1400" err="1"/>
              <a:t>Node.EXCLUSIVE</a:t>
            </a:r>
            <a:r>
              <a:rPr lang="en-US" altLang="zh-CN" sz="1400"/>
              <a:t>), </a:t>
            </a:r>
            <a:r>
              <a:rPr lang="en-US" altLang="zh-CN" sz="1400" err="1"/>
              <a:t>arg</a:t>
            </a:r>
            <a:r>
              <a:rPr lang="en-US" altLang="zh-CN" sz="1400"/>
              <a:t>))</a:t>
            </a:r>
          </a:p>
          <a:p>
            <a:r>
              <a:rPr lang="en-US" altLang="zh-CN" sz="1400"/>
              <a:t>         </a:t>
            </a:r>
            <a:r>
              <a:rPr lang="en-US" altLang="zh-CN" sz="1400" err="1"/>
              <a:t>selfInterrupt</a:t>
            </a:r>
            <a:r>
              <a:rPr lang="en-US" altLang="zh-CN" sz="1400"/>
              <a:t>();</a:t>
            </a:r>
          </a:p>
          <a:p>
            <a:r>
              <a:rPr lang="en-US" altLang="zh-CN" sz="1400"/>
              <a:t>}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7357729" y="316921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Node</a:t>
            </a:r>
            <a:r>
              <a:rPr lang="zh-CN" altLang="en-US" sz="1200" smtClean="0"/>
              <a:t>：封装了当前线程</a:t>
            </a:r>
            <a:r>
              <a:rPr lang="en-US" altLang="zh-CN" sz="1200" smtClean="0"/>
              <a:t>Thread</a:t>
            </a:r>
            <a:r>
              <a:rPr lang="zh-CN" altLang="en-US" sz="1200" smtClean="0"/>
              <a:t>的信息，共享锁、独占锁</a:t>
            </a:r>
            <a:endParaRPr lang="en-US" altLang="zh-CN" sz="1200" smtClean="0"/>
          </a:p>
          <a:p>
            <a:r>
              <a:rPr lang="en-US" altLang="zh-CN" sz="1200" smtClean="0"/>
              <a:t>state</a:t>
            </a:r>
            <a:r>
              <a:rPr lang="zh-CN" altLang="en-US" sz="1200" smtClean="0"/>
              <a:t>：状态值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4280809" y="389434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4776458" y="434481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11" name="文本框 10"/>
          <p:cNvSpPr txBox="1"/>
          <p:nvPr/>
        </p:nvSpPr>
        <p:spPr>
          <a:xfrm>
            <a:off x="5971578" y="447562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node</a:t>
            </a:r>
            <a:endParaRPr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245326" y="14947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锁、分布式锁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5326" y="5153216"/>
            <a:ext cx="3061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 smtClean="0"/>
              <a:t>ReentranLock</a:t>
            </a:r>
            <a:r>
              <a:rPr kumimoji="1" lang="zh-CN" altLang="en-US" sz="1200" dirty="0" smtClean="0"/>
              <a:t>：公平、非公平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CountDownLatch</a:t>
            </a:r>
            <a:r>
              <a:rPr kumimoji="1" lang="zh-CN" altLang="en-US" sz="1200" dirty="0" smtClean="0"/>
              <a:t>：初始</a:t>
            </a:r>
            <a:r>
              <a:rPr kumimoji="1" lang="en-US" altLang="zh-CN" sz="1200" dirty="0" smtClean="0"/>
              <a:t>state</a:t>
            </a:r>
            <a:r>
              <a:rPr kumimoji="1" lang="zh-CN" altLang="en-US" sz="1200" dirty="0" smtClean="0"/>
              <a:t>值</a:t>
            </a:r>
            <a:endParaRPr kumimoji="1" lang="en-US" altLang="zh-CN" sz="1200" dirty="0" smtClean="0"/>
          </a:p>
          <a:p>
            <a:r>
              <a:rPr lang="en-US" altLang="zh-CN" sz="1200" dirty="0" smtClean="0"/>
              <a:t>Semaphore 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BlockingQueue</a:t>
            </a:r>
            <a:r>
              <a:rPr kumimoji="1" lang="zh-CN" altLang="en-US" sz="1200" dirty="0" smtClean="0"/>
              <a:t>：</a:t>
            </a:r>
            <a:endParaRPr kumimoji="1" lang="en-US" altLang="zh-CN" sz="1200" dirty="0" smtClean="0"/>
          </a:p>
          <a:p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494056" y="5477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volatile</a:t>
            </a:r>
            <a:r>
              <a:rPr lang="zh-CN" altLang="en-US" sz="1400" dirty="0"/>
              <a:t> 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state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2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82420" y="5173106"/>
            <a:ext cx="10400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标准</a:t>
            </a:r>
            <a:r>
              <a:rPr lang="zh-CN" altLang="en-US" sz="1000" b="1" dirty="0" smtClean="0"/>
              <a:t>访问文件方式：</a:t>
            </a:r>
            <a:r>
              <a:rPr lang="zh-CN" altLang="en-US" sz="1000" dirty="0" smtClean="0"/>
              <a:t>应用调用</a:t>
            </a:r>
            <a:r>
              <a:rPr lang="en-US" altLang="zh-CN" sz="1000" dirty="0" smtClean="0"/>
              <a:t>read()</a:t>
            </a:r>
            <a:r>
              <a:rPr lang="zh-CN" altLang="en-US" sz="1000" dirty="0" smtClean="0"/>
              <a:t>接口，操作系统检查内核的高速缓存中有没有数据，如果有直接返回，否则读取磁盘信息，然后缓存在内核缓存中</a:t>
            </a:r>
            <a:endParaRPr lang="en-US" altLang="zh-CN" sz="1000" dirty="0" smtClean="0"/>
          </a:p>
          <a:p>
            <a:r>
              <a:rPr lang="en-US" altLang="zh-CN" sz="1000" dirty="0" smtClean="0"/>
              <a:t>        (</a:t>
            </a:r>
            <a:r>
              <a:rPr lang="zh-CN" altLang="en-US" sz="1000" dirty="0" smtClean="0"/>
              <a:t>内核缓存：将磁盘读取的文件按照一定的组织方式进行缓存，用户如果访问的是同一段磁盘地址的空间数据，操作系统从内核缓冲中直接读取信息，减少</a:t>
            </a:r>
            <a:r>
              <a:rPr lang="en-US" altLang="zh-CN" sz="1000" dirty="0" smtClean="0"/>
              <a:t>I/O</a:t>
            </a:r>
            <a:r>
              <a:rPr lang="zh-CN" altLang="en-US" sz="1000" dirty="0" smtClean="0"/>
              <a:t>响应时间</a:t>
            </a:r>
            <a:r>
              <a:rPr lang="en-US" altLang="zh-CN" sz="1000" dirty="0" smtClean="0"/>
              <a:t>)</a:t>
            </a:r>
          </a:p>
          <a:p>
            <a:endParaRPr lang="en-US" altLang="zh-CN" sz="1000" dirty="0" smtClean="0"/>
          </a:p>
          <a:p>
            <a:r>
              <a:rPr lang="zh-CN" altLang="en-US" sz="1000" b="1" dirty="0" smtClean="0"/>
              <a:t>写入文件：</a:t>
            </a:r>
            <a:r>
              <a:rPr lang="zh-CN" altLang="en-US" sz="1000" dirty="0" smtClean="0"/>
              <a:t>应用调用</a:t>
            </a:r>
            <a:r>
              <a:rPr lang="en-US" altLang="zh-CN" sz="1000" dirty="0" err="1" smtClean="0"/>
              <a:t>wirte</a:t>
            </a:r>
            <a:r>
              <a:rPr lang="en-US" altLang="zh-CN" sz="1000" dirty="0" smtClean="0"/>
              <a:t>()</a:t>
            </a:r>
            <a:r>
              <a:rPr lang="zh-CN" altLang="en-US" sz="1000" dirty="0" smtClean="0"/>
              <a:t>接口，将数据从用户地址空间复制到内核地址空间的缓存中，这时对用户来说写操作就已经完成，至于什么时候再写到磁盘中，由操作系统决定，除非调用</a:t>
            </a:r>
            <a:endParaRPr lang="en-US" altLang="zh-CN" sz="1000" dirty="0" smtClean="0"/>
          </a:p>
          <a:p>
            <a:r>
              <a:rPr lang="en-US" altLang="zh-CN" sz="1000" dirty="0"/>
              <a:t> </a:t>
            </a:r>
            <a:r>
              <a:rPr lang="en-US" altLang="zh-CN" sz="1000" dirty="0" smtClean="0"/>
              <a:t>   sync</a:t>
            </a:r>
            <a:r>
              <a:rPr lang="zh-CN" altLang="en-US" sz="1000" dirty="0" smtClean="0"/>
              <a:t>同步命令</a:t>
            </a:r>
            <a:endParaRPr lang="zh-CN" altLang="en-US" sz="10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28918" y="30570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I/O</a:t>
            </a:r>
            <a:r>
              <a:rPr lang="zh-CN" altLang="en-US" sz="1200" dirty="0" smtClean="0"/>
              <a:t>访问文件方式</a:t>
            </a:r>
            <a:endParaRPr lang="zh-CN" altLang="en-US" sz="12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92" y="542820"/>
            <a:ext cx="3668842" cy="2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528918" y="30570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内核运行原理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2062974" y="1739590"/>
            <a:ext cx="7125631" cy="15277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941" y="2395387"/>
            <a:ext cx="2174488" cy="726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29561" y="1873405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Tomcat</a:t>
            </a:r>
            <a:endParaRPr kumimoji="1"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742771" y="1873404"/>
            <a:ext cx="1126273" cy="390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2642838" y="4594302"/>
            <a:ext cx="992459" cy="3679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5670" y="50626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磁盘</a:t>
            </a:r>
            <a:endParaRPr kumimoji="1" lang="zh-CN" altLang="en-US" sz="1100" dirty="0"/>
          </a:p>
        </p:txBody>
      </p:sp>
      <p:sp>
        <p:nvSpPr>
          <p:cNvPr id="8" name="椭圆 7"/>
          <p:cNvSpPr/>
          <p:nvPr/>
        </p:nvSpPr>
        <p:spPr>
          <a:xfrm>
            <a:off x="2341756" y="4304371"/>
            <a:ext cx="412596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62974" y="477272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网卡</a:t>
            </a:r>
            <a:endParaRPr kumimoji="1"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03517" y="424348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硬件</a:t>
            </a:r>
            <a:endParaRPr kumimoji="1" lang="zh-CN" altLang="en-US" sz="1100" dirty="0"/>
          </a:p>
        </p:txBody>
      </p:sp>
      <p:sp>
        <p:nvSpPr>
          <p:cNvPr id="9" name="圆角矩形 8"/>
          <p:cNvSpPr/>
          <p:nvPr/>
        </p:nvSpPr>
        <p:spPr>
          <a:xfrm>
            <a:off x="5430643" y="4962293"/>
            <a:ext cx="1103971" cy="88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CPU</a:t>
            </a:r>
            <a:r>
              <a:rPr kumimoji="1" lang="zh-CN" altLang="en-US" sz="1400" dirty="0" smtClean="0"/>
              <a:t>指令</a:t>
            </a:r>
            <a:endParaRPr kumimoji="1" lang="zh-CN" altLang="en-US" sz="1400" dirty="0"/>
          </a:p>
        </p:txBody>
      </p:sp>
      <p:sp>
        <p:nvSpPr>
          <p:cNvPr id="10" name="下箭头 9"/>
          <p:cNvSpPr/>
          <p:nvPr/>
        </p:nvSpPr>
        <p:spPr>
          <a:xfrm>
            <a:off x="3133492" y="3005697"/>
            <a:ext cx="161693" cy="1237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60153" y="239538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用户空间</a:t>
            </a:r>
            <a:endParaRPr kumimoji="1" lang="zh-CN" altLang="en-US" sz="1100" dirty="0"/>
          </a:p>
        </p:txBody>
      </p:sp>
      <p:cxnSp>
        <p:nvCxnSpPr>
          <p:cNvPr id="14" name="直线连接符 13"/>
          <p:cNvCxnSpPr/>
          <p:nvPr/>
        </p:nvCxnSpPr>
        <p:spPr>
          <a:xfrm>
            <a:off x="4714527" y="1739590"/>
            <a:ext cx="1917" cy="1527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58591" y="23670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内存</a:t>
            </a:r>
            <a:endParaRPr kumimoji="1" lang="zh-CN" altLang="en-US" sz="1100" dirty="0"/>
          </a:p>
        </p:txBody>
      </p:sp>
      <p:sp>
        <p:nvSpPr>
          <p:cNvPr id="23" name="菱形 22"/>
          <p:cNvSpPr/>
          <p:nvPr/>
        </p:nvSpPr>
        <p:spPr>
          <a:xfrm>
            <a:off x="2529768" y="1873404"/>
            <a:ext cx="1280232" cy="521983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 smtClean="0"/>
              <a:t>syscall</a:t>
            </a:r>
            <a:endParaRPr kumimoji="1" lang="zh-CN" altLang="en-US" sz="1100" dirty="0"/>
          </a:p>
        </p:txBody>
      </p:sp>
      <p:sp>
        <p:nvSpPr>
          <p:cNvPr id="25" name="正五边形 24"/>
          <p:cNvSpPr/>
          <p:nvPr/>
        </p:nvSpPr>
        <p:spPr>
          <a:xfrm>
            <a:off x="4151744" y="3880625"/>
            <a:ext cx="869796" cy="802887"/>
          </a:xfrm>
          <a:prstGeom prst="pentag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 smtClean="0">
                <a:solidFill>
                  <a:schemeClr val="tx1"/>
                </a:solidFill>
              </a:rPr>
              <a:t>软中断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曲线连接符 26"/>
          <p:cNvCxnSpPr>
            <a:endCxn id="25" idx="5"/>
          </p:cNvCxnSpPr>
          <p:nvPr/>
        </p:nvCxnSpPr>
        <p:spPr>
          <a:xfrm rot="5400000">
            <a:off x="4423394" y="2861842"/>
            <a:ext cx="1923603" cy="7273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5" idx="1"/>
          </p:cNvCxnSpPr>
          <p:nvPr/>
        </p:nvCxnSpPr>
        <p:spPr>
          <a:xfrm rot="10800000">
            <a:off x="3758359" y="3122342"/>
            <a:ext cx="393386" cy="106495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5" idx="3"/>
            <a:endCxn id="9" idx="1"/>
          </p:cNvCxnSpPr>
          <p:nvPr/>
        </p:nvCxnSpPr>
        <p:spPr>
          <a:xfrm rot="16200000" flipH="1">
            <a:off x="4646980" y="4623173"/>
            <a:ext cx="723325" cy="84400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28918" y="1330004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程序不能直接调用内核，</a:t>
            </a:r>
            <a:r>
              <a:rPr kumimoji="1" lang="en-US" altLang="zh-CN" sz="1100" dirty="0" smtClean="0"/>
              <a:t>Kernel</a:t>
            </a:r>
            <a:r>
              <a:rPr kumimoji="1" lang="zh-CN" altLang="en-US" sz="1100" dirty="0" smtClean="0"/>
              <a:t>是受保护模式，通过软中断调用内核</a:t>
            </a:r>
            <a:endParaRPr kumimoji="1"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586642" y="50489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作用在</a:t>
            </a:r>
            <a:endParaRPr kumimoji="1" lang="zh-CN" altLang="en-US" sz="1100" dirty="0"/>
          </a:p>
        </p:txBody>
      </p:sp>
      <p:sp>
        <p:nvSpPr>
          <p:cNvPr id="35" name="椭圆 34"/>
          <p:cNvSpPr/>
          <p:nvPr/>
        </p:nvSpPr>
        <p:spPr>
          <a:xfrm>
            <a:off x="406803" y="5709425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611133" y="5840229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38" name="曲线连接符 37"/>
          <p:cNvCxnSpPr>
            <a:stCxn id="35" idx="6"/>
            <a:endCxn id="8" idx="2"/>
          </p:cNvCxnSpPr>
          <p:nvPr/>
        </p:nvCxnSpPr>
        <p:spPr>
          <a:xfrm flipV="1">
            <a:off x="1003611" y="4493942"/>
            <a:ext cx="1338145" cy="14998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6" idx="0"/>
            <a:endCxn id="8" idx="4"/>
          </p:cNvCxnSpPr>
          <p:nvPr/>
        </p:nvCxnSpPr>
        <p:spPr>
          <a:xfrm rot="5400000" flipH="1" flipV="1">
            <a:off x="1650437" y="4942613"/>
            <a:ext cx="1156717" cy="638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57600" y="947854"/>
            <a:ext cx="2107580" cy="735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程序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61730" y="3954965"/>
            <a:ext cx="2899317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Kernel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2"/>
          </p:cNvCxnSpPr>
          <p:nvPr/>
        </p:nvCxnSpPr>
        <p:spPr>
          <a:xfrm flipH="1">
            <a:off x="4711389" y="1683835"/>
            <a:ext cx="1" cy="41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剪去单圆角的矩形 7"/>
          <p:cNvSpPr/>
          <p:nvPr/>
        </p:nvSpPr>
        <p:spPr>
          <a:xfrm>
            <a:off x="1648469" y="209325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阻塞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)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endCxn id="5" idx="0"/>
          </p:cNvCxnSpPr>
          <p:nvPr/>
        </p:nvCxnSpPr>
        <p:spPr>
          <a:xfrm>
            <a:off x="4711388" y="3211551"/>
            <a:ext cx="1" cy="74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7453" y="4199093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程序调用系统调用：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：文件描述符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每建立一个连接就是一个</a:t>
            </a:r>
            <a:r>
              <a:rPr kumimoji="1" lang="en-US" altLang="zh-CN" sz="1200" dirty="0" err="1" smtClean="0"/>
              <a:t>fd</a:t>
            </a:r>
            <a:endParaRPr kumimoji="1" lang="en-US" altLang="zh-CN" sz="1200" dirty="0" smtClean="0"/>
          </a:p>
        </p:txBody>
      </p:sp>
      <p:sp>
        <p:nvSpPr>
          <p:cNvPr id="14" name="椭圆 13"/>
          <p:cNvSpPr/>
          <p:nvPr/>
        </p:nvSpPr>
        <p:spPr>
          <a:xfrm>
            <a:off x="1655740" y="5508703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14" idx="6"/>
          </p:cNvCxnSpPr>
          <p:nvPr/>
        </p:nvCxnSpPr>
        <p:spPr>
          <a:xfrm flipV="1">
            <a:off x="2252548" y="4850780"/>
            <a:ext cx="1817647" cy="942279"/>
          </a:xfrm>
          <a:prstGeom prst="curvedConnector3">
            <a:avLst>
              <a:gd name="adj1" fmla="val 96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664823" y="5793059"/>
            <a:ext cx="596808" cy="568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solidFill>
                  <a:schemeClr val="tx1"/>
                </a:solidFill>
              </a:rPr>
              <a:t>Client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22" name="曲线连接符 21"/>
          <p:cNvCxnSpPr>
            <a:stCxn id="20" idx="2"/>
            <a:endCxn id="5" idx="2"/>
          </p:cNvCxnSpPr>
          <p:nvPr/>
        </p:nvCxnSpPr>
        <p:spPr>
          <a:xfrm rot="10800000">
            <a:off x="4711389" y="4850781"/>
            <a:ext cx="953434" cy="1226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2107581" y="412016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/>
              <a:t>T1</a:t>
            </a:r>
            <a:endParaRPr kumimoji="1" lang="zh-CN" altLang="en-US" sz="1100" dirty="0"/>
          </a:p>
        </p:txBody>
      </p:sp>
      <p:sp>
        <p:nvSpPr>
          <p:cNvPr id="24" name="椭圆 23"/>
          <p:cNvSpPr/>
          <p:nvPr/>
        </p:nvSpPr>
        <p:spPr>
          <a:xfrm>
            <a:off x="1962614" y="1237785"/>
            <a:ext cx="490653" cy="423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/>
              <a:t>T2</a:t>
            </a:r>
            <a:endParaRPr kumimoji="1" lang="zh-CN" altLang="en-US" sz="1050" dirty="0"/>
          </a:p>
        </p:txBody>
      </p:sp>
      <p:cxnSp>
        <p:nvCxnSpPr>
          <p:cNvPr id="26" name="曲线连接符 25"/>
          <p:cNvCxnSpPr>
            <a:endCxn id="23" idx="5"/>
          </p:cNvCxnSpPr>
          <p:nvPr/>
        </p:nvCxnSpPr>
        <p:spPr>
          <a:xfrm rot="10800000">
            <a:off x="2526380" y="773708"/>
            <a:ext cx="1131220" cy="3915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4" idx="1"/>
            <a:endCxn id="24" idx="5"/>
          </p:cNvCxnSpPr>
          <p:nvPr/>
        </p:nvCxnSpPr>
        <p:spPr>
          <a:xfrm rot="10800000" flipV="1">
            <a:off x="2381414" y="1315844"/>
            <a:ext cx="1276187" cy="283631"/>
          </a:xfrm>
          <a:prstGeom prst="curvedConnector4">
            <a:avLst>
              <a:gd name="adj1" fmla="val 47185"/>
              <a:gd name="adj2" fmla="val 104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98234" y="213205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每个线程处理一个连接</a:t>
            </a:r>
            <a:endParaRPr kumimoji="1" lang="zh-CN" altLang="en-US" sz="1050" dirty="0"/>
          </a:p>
        </p:txBody>
      </p:sp>
      <p:sp>
        <p:nvSpPr>
          <p:cNvPr id="35" name="文本框 34"/>
          <p:cNvSpPr txBox="1"/>
          <p:nvPr/>
        </p:nvSpPr>
        <p:spPr>
          <a:xfrm>
            <a:off x="282621" y="646749"/>
            <a:ext cx="1774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根本原因是</a:t>
            </a:r>
            <a:r>
              <a:rPr kumimoji="1" lang="en-US" altLang="zh-CN" sz="1050" dirty="0" smtClean="0"/>
              <a:t>accept</a:t>
            </a:r>
            <a:r>
              <a:rPr kumimoji="1" lang="zh-CN" altLang="en-US" sz="1050" dirty="0" smtClean="0"/>
              <a:t>是阻塞的</a:t>
            </a:r>
            <a:endParaRPr kumimoji="1" lang="zh-CN" altLang="en-US" sz="1050" dirty="0"/>
          </a:p>
        </p:txBody>
      </p:sp>
      <p:sp>
        <p:nvSpPr>
          <p:cNvPr id="36" name="剪去单圆角的矩形 35"/>
          <p:cNvSpPr/>
          <p:nvPr/>
        </p:nvSpPr>
        <p:spPr>
          <a:xfrm>
            <a:off x="3824872" y="2082572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accept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非阻塞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Select()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找到有数据的连接</a:t>
            </a:r>
            <a:endParaRPr kumimoji="1" lang="en-US" altLang="zh-CN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800" dirty="0" smtClean="0">
                <a:solidFill>
                  <a:schemeClr val="tx1"/>
                </a:solidFill>
              </a:rPr>
              <a:t>非阻塞一个线程可解决多个连接</a:t>
            </a:r>
            <a:endParaRPr kumimoji="1"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90675" y="32421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BIO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76512" y="6255283"/>
            <a:ext cx="4471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个客户端连接，会有</a:t>
            </a:r>
            <a:r>
              <a:rPr kumimoji="1" lang="en-US" altLang="zh-CN" sz="1200" dirty="0" smtClean="0"/>
              <a:t>1w</a:t>
            </a:r>
            <a:r>
              <a:rPr kumimoji="1" lang="zh-CN" altLang="en-US" sz="1200" dirty="0" smtClean="0"/>
              <a:t>个</a:t>
            </a:r>
            <a:r>
              <a:rPr kumimoji="1" lang="en-US" altLang="zh-CN" sz="1200" dirty="0" err="1" smtClean="0"/>
              <a:t>fd</a:t>
            </a:r>
            <a:r>
              <a:rPr kumimoji="1" lang="zh-CN" altLang="en-US" sz="1200" dirty="0" smtClean="0"/>
              <a:t>，有可能就只有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个人发送数据</a:t>
            </a:r>
            <a:endParaRPr kumimoji="1" lang="en-US" altLang="zh-CN" sz="12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4681405" y="319769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select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549569" y="1785494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个</a:t>
            </a:r>
            <a:r>
              <a:rPr kumimoji="1" lang="en-US" altLang="zh-CN" sz="900" dirty="0" err="1" smtClean="0"/>
              <a:t>fd</a:t>
            </a:r>
            <a:r>
              <a:rPr kumimoji="1" lang="zh-CN" altLang="en-US" sz="900" dirty="0" smtClean="0"/>
              <a:t>，一次性发给内核，找出哪些</a:t>
            </a:r>
            <a:r>
              <a:rPr kumimoji="1" lang="en-US" altLang="zh-CN" sz="900" dirty="0" smtClean="0"/>
              <a:t>Io</a:t>
            </a:r>
            <a:r>
              <a:rPr kumimoji="1" lang="zh-CN" altLang="en-US" sz="900" dirty="0" smtClean="0"/>
              <a:t>可读可写</a:t>
            </a:r>
            <a:endParaRPr kumimoji="1" lang="en-US" altLang="zh-CN" sz="900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4580010" y="340371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dirty="0" smtClean="0"/>
              <a:t>内核需要遍历</a:t>
            </a:r>
            <a:r>
              <a:rPr kumimoji="1" lang="en-US" altLang="zh-CN" sz="900" dirty="0" smtClean="0"/>
              <a:t>1w</a:t>
            </a:r>
            <a:r>
              <a:rPr kumimoji="1" lang="zh-CN" altLang="en-US" sz="900" dirty="0" smtClean="0"/>
              <a:t>次，</a:t>
            </a:r>
            <a:r>
              <a:rPr kumimoji="1" lang="en-US" altLang="zh-CN" sz="900" dirty="0" smtClean="0"/>
              <a:t>O(n)</a:t>
            </a:r>
          </a:p>
        </p:txBody>
      </p:sp>
      <p:sp>
        <p:nvSpPr>
          <p:cNvPr id="43" name="矩形 42"/>
          <p:cNvSpPr/>
          <p:nvPr/>
        </p:nvSpPr>
        <p:spPr>
          <a:xfrm>
            <a:off x="6674005" y="3949609"/>
            <a:ext cx="2358484" cy="895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91090" y="4199093"/>
            <a:ext cx="847493" cy="473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tx1"/>
                </a:solidFill>
              </a:rPr>
              <a:t>存下每个连接的</a:t>
            </a:r>
            <a:r>
              <a:rPr kumimoji="1" lang="en-US" altLang="zh-CN" sz="900" dirty="0" err="1" smtClean="0">
                <a:solidFill>
                  <a:schemeClr val="tx1"/>
                </a:solidFill>
              </a:rPr>
              <a:t>fd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23663" y="4058780"/>
            <a:ext cx="583583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00" dirty="0" smtClean="0">
                <a:solidFill>
                  <a:schemeClr val="tx1"/>
                </a:solidFill>
              </a:rPr>
              <a:t>存储可读可写</a:t>
            </a:r>
            <a:r>
              <a:rPr kumimoji="1" lang="en-US" altLang="zh-CN" sz="700" dirty="0" smtClean="0">
                <a:solidFill>
                  <a:schemeClr val="tx1"/>
                </a:solidFill>
              </a:rPr>
              <a:t>IO</a:t>
            </a:r>
            <a:endParaRPr kumimoji="1"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33990" y="3058844"/>
            <a:ext cx="981464" cy="413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433990" y="492817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内核开辟一个空间</a:t>
            </a:r>
            <a:endParaRPr kumimoji="1" lang="en-US" altLang="zh-CN" sz="1200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7788590" y="463120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Event</a:t>
            </a:r>
          </a:p>
        </p:txBody>
      </p:sp>
      <p:cxnSp>
        <p:nvCxnSpPr>
          <p:cNvPr id="50" name="曲线连接符 49"/>
          <p:cNvCxnSpPr>
            <a:endCxn id="45" idx="0"/>
          </p:cNvCxnSpPr>
          <p:nvPr/>
        </p:nvCxnSpPr>
        <p:spPr>
          <a:xfrm rot="16200000" flipH="1">
            <a:off x="7975225" y="3618550"/>
            <a:ext cx="588668" cy="291792"/>
          </a:xfrm>
          <a:prstGeom prst="curvedConnector3">
            <a:avLst>
              <a:gd name="adj1" fmla="val 29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0" idx="6"/>
            <a:endCxn id="44" idx="2"/>
          </p:cNvCxnSpPr>
          <p:nvPr/>
        </p:nvCxnSpPr>
        <p:spPr>
          <a:xfrm flipV="1">
            <a:off x="6261631" y="4672361"/>
            <a:ext cx="953206" cy="1405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4" idx="6"/>
            <a:endCxn id="44" idx="2"/>
          </p:cNvCxnSpPr>
          <p:nvPr/>
        </p:nvCxnSpPr>
        <p:spPr>
          <a:xfrm flipV="1">
            <a:off x="2252548" y="4672361"/>
            <a:ext cx="4962289" cy="1120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剪去单圆角的矩形 57"/>
          <p:cNvSpPr/>
          <p:nvPr/>
        </p:nvSpPr>
        <p:spPr>
          <a:xfrm>
            <a:off x="5989369" y="2083513"/>
            <a:ext cx="1839951" cy="1115122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smtClean="0">
                <a:solidFill>
                  <a:schemeClr val="tx1"/>
                </a:solidFill>
              </a:rPr>
              <a:t>Socket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11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fd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 smtClean="0">
                <a:solidFill>
                  <a:schemeClr val="tx1"/>
                </a:solidFill>
              </a:rPr>
              <a:t>epoll_create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poll_ctl</a:t>
            </a:r>
            <a:endParaRPr kumimoji="1" lang="en-US" altLang="zh-CN" sz="11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100" dirty="0" err="1">
                <a:solidFill>
                  <a:schemeClr val="tx1"/>
                </a:solidFill>
              </a:rPr>
              <a:t>e</a:t>
            </a:r>
            <a:r>
              <a:rPr kumimoji="1" lang="en-US" altLang="zh-CN" sz="1100" dirty="0" err="1" smtClean="0">
                <a:solidFill>
                  <a:schemeClr val="tx1"/>
                </a:solidFill>
              </a:rPr>
              <a:t>poll_wait</a:t>
            </a:r>
            <a:r>
              <a:rPr kumimoji="1" lang="en-US" altLang="zh-CN" sz="11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332016" y="318523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epoll</a:t>
            </a:r>
            <a:r>
              <a:rPr kumimoji="1" lang="zh-CN" altLang="en-US" sz="1200" dirty="0" smtClean="0"/>
              <a:t>的</a:t>
            </a:r>
            <a:r>
              <a:rPr kumimoji="1" lang="en-US" altLang="zh-CN" sz="1200" dirty="0" smtClean="0"/>
              <a:t>NIO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529367" y="5397192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 smtClean="0"/>
              <a:t>epoll</a:t>
            </a:r>
            <a:r>
              <a:rPr kumimoji="1" lang="zh-CN" altLang="en-US" sz="1000" dirty="0" smtClean="0"/>
              <a:t>基于事件驱动</a:t>
            </a:r>
            <a:endParaRPr kumimoji="1" lang="en-US" altLang="zh-CN" sz="1000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9639465" y="213205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BIO/NIO/AIO</a:t>
            </a:r>
            <a:endParaRPr lang="zh-CN" altLang="en-US" sz="1200" dirty="0"/>
          </a:p>
        </p:txBody>
      </p:sp>
      <p:cxnSp>
        <p:nvCxnSpPr>
          <p:cNvPr id="63" name="曲线连接符 62"/>
          <p:cNvCxnSpPr>
            <a:stCxn id="44" idx="3"/>
          </p:cNvCxnSpPr>
          <p:nvPr/>
        </p:nvCxnSpPr>
        <p:spPr>
          <a:xfrm flipV="1">
            <a:off x="7638583" y="4397516"/>
            <a:ext cx="503292" cy="382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 rot="5400000">
            <a:off x="7014009" y="3548279"/>
            <a:ext cx="728981" cy="5726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269559" y="6223271"/>
            <a:ext cx="19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Redis</a:t>
            </a:r>
            <a:r>
              <a:rPr lang="en-US" altLang="zh-CN" sz="1200" dirty="0" smtClean="0"/>
              <a:t>/Nginx</a:t>
            </a:r>
            <a:r>
              <a:rPr lang="zh-CN" altLang="en-US" sz="1200" dirty="0" smtClean="0"/>
              <a:t>都是</a:t>
            </a:r>
            <a:r>
              <a:rPr lang="en-US" altLang="zh-CN" sz="1200" dirty="0" err="1" smtClean="0"/>
              <a:t>epoll</a:t>
            </a:r>
            <a:r>
              <a:rPr lang="zh-CN" altLang="en-US" sz="1200" dirty="0" smtClean="0"/>
              <a:t>模型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202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4842" y="52178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      Socket / SocketChannel</a:t>
            </a:r>
            <a:endParaRPr kumimoji="1" lang="zh-CN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77707" y="522705"/>
            <a:ext cx="21675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ServerSocket</a:t>
            </a:r>
            <a:r>
              <a:rPr kumimoji="1" lang="zh-CN" altLang="en-US" sz="1000"/>
              <a:t> </a:t>
            </a:r>
            <a:r>
              <a:rPr kumimoji="1" lang="en-US" altLang="zh-CN" sz="1000" smtClean="0"/>
              <a:t>/ ServerSocketChannel</a:t>
            </a:r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761498" y="1983433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034289" y="1977652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21409" y="216888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7860131" y="2242226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838353" y="3700131"/>
            <a:ext cx="2693582" cy="329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62267" y="408408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Socket / SocketChannel</a:t>
            </a:r>
            <a:r>
              <a:rPr kumimoji="1" lang="zh-CN" altLang="en-US" sz="1200" smtClean="0"/>
              <a:t>通道</a:t>
            </a:r>
            <a:endParaRPr kumimoji="1" lang="zh-CN" altLang="en-US" sz="1200" dirty="0"/>
          </a:p>
        </p:txBody>
      </p:sp>
      <p:cxnSp>
        <p:nvCxnSpPr>
          <p:cNvPr id="20" name="肘形连接符 19"/>
          <p:cNvCxnSpPr/>
          <p:nvPr/>
        </p:nvCxnSpPr>
        <p:spPr>
          <a:xfrm rot="16200000" flipH="1">
            <a:off x="3181414" y="3202957"/>
            <a:ext cx="680758" cy="633119"/>
          </a:xfrm>
          <a:prstGeom prst="bentConnector3">
            <a:avLst>
              <a:gd name="adj1" fmla="val 9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6543356" y="3211045"/>
            <a:ext cx="1027814" cy="685798"/>
          </a:xfrm>
          <a:prstGeom prst="bentConnector3">
            <a:avLst>
              <a:gd name="adj1" fmla="val 1006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918099" y="2868869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277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Buffer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1824331" y="5614409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传输过程：当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填满时，会发送到对端的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中，当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填满时，</a:t>
            </a:r>
            <a:r>
              <a:rPr kumimoji="1" lang="en-US" altLang="zh-CN" sz="1200" dirty="0" smtClean="0"/>
              <a:t>write()</a:t>
            </a:r>
            <a:r>
              <a:rPr kumimoji="1" lang="zh-CN" altLang="en-US" sz="1200" dirty="0" smtClean="0"/>
              <a:t>方法会阻塞，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                   直到</a:t>
            </a:r>
            <a:r>
              <a:rPr kumimoji="1" lang="en-US" altLang="zh-CN" sz="1200" dirty="0" err="1" smtClean="0"/>
              <a:t>ReceiveQ</a:t>
            </a:r>
            <a:r>
              <a:rPr kumimoji="1" lang="zh-CN" altLang="en-US" sz="1200" dirty="0" smtClean="0"/>
              <a:t>能够容纳</a:t>
            </a:r>
            <a:r>
              <a:rPr kumimoji="1" lang="en-US" altLang="zh-CN" sz="1200" dirty="0" err="1" smtClean="0"/>
              <a:t>SendQ</a:t>
            </a:r>
            <a:r>
              <a:rPr kumimoji="1" lang="zh-CN" altLang="en-US" sz="1200" dirty="0" smtClean="0"/>
              <a:t>中的数据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BIO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9088675" y="926638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erverScoket = new ServerSocket();</a:t>
            </a:r>
          </a:p>
          <a:p>
            <a:r>
              <a:rPr kumimoji="1" lang="en-US" altLang="zh-CN" sz="1000"/>
              <a:t>s</a:t>
            </a:r>
            <a:r>
              <a:rPr kumimoji="1" lang="en-US" altLang="zh-CN" sz="1000" smtClean="0"/>
              <a:t>ocket = serverSocket.accpent;</a:t>
            </a:r>
          </a:p>
        </p:txBody>
      </p:sp>
    </p:spTree>
    <p:extLst>
      <p:ext uri="{BB962C8B-B14F-4D97-AF65-F5344CB8AC3E}">
        <p14:creationId xmlns:p14="http://schemas.microsoft.com/office/powerpoint/2010/main" val="81299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4344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61122" y="12666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client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55219" y="925029"/>
            <a:ext cx="1244009" cy="1052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86731" y="126667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server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4344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77448" y="2594348"/>
            <a:ext cx="1221780" cy="584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61122" y="1977652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V="1">
            <a:off x="3571573" y="1977651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71573" y="2175060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read()</a:t>
            </a:r>
            <a:endParaRPr kumimoji="1" lang="en-US" altLang="zh-CN" sz="105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37703" y="2175060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 smtClean="0"/>
              <a:t>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7057263" y="1991084"/>
            <a:ext cx="0" cy="61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7767714" y="1991083"/>
            <a:ext cx="0" cy="61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767714" y="2188492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InputStream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</a:t>
            </a:r>
            <a:r>
              <a:rPr kumimoji="1" lang="en-US" altLang="zh-CN" sz="1050" dirty="0" smtClean="0"/>
              <a:t>read()</a:t>
            </a:r>
            <a:endParaRPr kumimoji="1" lang="zh-CN" alt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3844" y="2188492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OutputStream</a:t>
            </a:r>
            <a:endParaRPr kumimoji="1" lang="en-US" altLang="zh-CN" sz="1050" dirty="0" smtClean="0"/>
          </a:p>
          <a:p>
            <a:r>
              <a:rPr kumimoji="1" lang="zh-CN" altLang="en-US" sz="1050" dirty="0"/>
              <a:t> </a:t>
            </a:r>
            <a:r>
              <a:rPr kumimoji="1" lang="zh-CN" altLang="en-US" sz="1050" dirty="0" smtClean="0"/>
              <a:t>      </a:t>
            </a:r>
            <a:r>
              <a:rPr kumimoji="1" lang="en-US" altLang="zh-CN" sz="1050" dirty="0" smtClean="0"/>
              <a:t>write()</a:t>
            </a:r>
            <a:endParaRPr kumimoji="1" lang="zh-CN" altLang="en-US" sz="1050" dirty="0"/>
          </a:p>
        </p:txBody>
      </p:sp>
      <p:sp>
        <p:nvSpPr>
          <p:cNvPr id="18" name="矩形 17"/>
          <p:cNvSpPr/>
          <p:nvPr/>
        </p:nvSpPr>
        <p:spPr>
          <a:xfrm>
            <a:off x="3503250" y="3711104"/>
            <a:ext cx="3458164" cy="101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50986" y="4491505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Socket</a:t>
            </a:r>
            <a:r>
              <a:rPr kumimoji="1" lang="zh-CN" altLang="en-US" sz="1200" dirty="0" smtClean="0"/>
              <a:t>通道</a:t>
            </a:r>
            <a:endParaRPr kumimoji="1"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6854" y="2925221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缓存区</a:t>
            </a:r>
            <a:endParaRPr kumimoji="1" lang="zh-CN" altLang="en-US" sz="1050" dirty="0"/>
          </a:p>
        </p:txBody>
      </p:sp>
      <p:sp>
        <p:nvSpPr>
          <p:cNvPr id="23" name="文本框 22"/>
          <p:cNvSpPr txBox="1"/>
          <p:nvPr/>
        </p:nvSpPr>
        <p:spPr>
          <a:xfrm>
            <a:off x="7967243" y="288674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缓存区</a:t>
            </a:r>
            <a:endParaRPr kumimoji="1"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86112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97055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92341" y="2753833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086573" y="2747645"/>
            <a:ext cx="169157" cy="2983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627724" y="3179136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29" name="文本框 28"/>
          <p:cNvSpPr txBox="1"/>
          <p:nvPr/>
        </p:nvSpPr>
        <p:spPr>
          <a:xfrm>
            <a:off x="7576305" y="318320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0" name="文本框 29"/>
          <p:cNvSpPr txBox="1"/>
          <p:nvPr/>
        </p:nvSpPr>
        <p:spPr>
          <a:xfrm>
            <a:off x="6819520" y="3178502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SendQ</a:t>
            </a:r>
            <a:endParaRPr kumimoji="1" lang="zh-CN" altLang="en-US" sz="1050" dirty="0"/>
          </a:p>
        </p:txBody>
      </p:sp>
      <p:sp>
        <p:nvSpPr>
          <p:cNvPr id="31" name="文本框 30"/>
          <p:cNvSpPr txBox="1"/>
          <p:nvPr/>
        </p:nvSpPr>
        <p:spPr>
          <a:xfrm>
            <a:off x="3249979" y="3195429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 smtClean="0"/>
              <a:t>ReceiveQ</a:t>
            </a:r>
            <a:endParaRPr kumimoji="1" lang="zh-CN" altLang="en-US" sz="1050" dirty="0"/>
          </a:p>
        </p:txBody>
      </p:sp>
      <p:sp>
        <p:nvSpPr>
          <p:cNvPr id="32" name="文本框 31"/>
          <p:cNvSpPr txBox="1"/>
          <p:nvPr/>
        </p:nvSpPr>
        <p:spPr>
          <a:xfrm>
            <a:off x="392538" y="6125659"/>
            <a:ext cx="4851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是车，</a:t>
            </a:r>
            <a:r>
              <a:rPr kumimoji="1" lang="en-US" altLang="zh-CN" sz="1200" smtClean="0"/>
              <a:t>Buffer</a:t>
            </a:r>
            <a:r>
              <a:rPr kumimoji="1" lang="zh-CN" altLang="en-US" sz="1200" smtClean="0"/>
              <a:t>是座位</a:t>
            </a:r>
            <a:r>
              <a:rPr kumimoji="1" lang="en-US" altLang="zh-CN" sz="1200" smtClean="0"/>
              <a:t>(</a:t>
            </a:r>
            <a:r>
              <a:rPr kumimoji="1" lang="zh-CN" altLang="en-US" sz="1200" smtClean="0"/>
              <a:t>传输的数据</a:t>
            </a:r>
            <a:r>
              <a:rPr kumimoji="1" lang="en-US" altLang="zh-CN" sz="1200" smtClean="0"/>
              <a:t>)</a:t>
            </a:r>
            <a:r>
              <a:rPr kumimoji="1" lang="zh-CN" altLang="en-US" sz="1200" smtClean="0"/>
              <a:t>，</a:t>
            </a:r>
            <a:r>
              <a:rPr kumimoji="1" lang="en-US" altLang="zh-CN" sz="1200" smtClean="0"/>
              <a:t>Selector</a:t>
            </a:r>
            <a:r>
              <a:rPr kumimoji="1" lang="zh-CN" altLang="en-US" sz="1200" smtClean="0"/>
              <a:t>是</a:t>
            </a:r>
            <a:r>
              <a:rPr kumimoji="1" lang="en-US" altLang="zh-CN" sz="1200" smtClean="0"/>
              <a:t>channel</a:t>
            </a:r>
            <a:r>
              <a:rPr kumimoji="1" lang="zh-CN" altLang="en-US" sz="1200" smtClean="0"/>
              <a:t>的监听器</a:t>
            </a:r>
            <a:endParaRPr kumimoji="1"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501805" y="323385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NIO Socket</a:t>
            </a:r>
            <a:r>
              <a:rPr kumimoji="1" lang="zh-CN" altLang="en-US" sz="1400" dirty="0" smtClean="0"/>
              <a:t>传输过程：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3818613" y="3784009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92713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1446" y="378400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547165" y="378178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199357" y="3781784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78195" y="3781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87589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784276" y="402205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199357" y="402474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47165" y="4025201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65838" y="401889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312062" y="3187735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channel</a:t>
            </a:r>
            <a:endParaRPr lang="zh-CN" altLang="en-US" sz="110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4016930" y="3433052"/>
            <a:ext cx="447836" cy="35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72902" y="3332399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smtClean="0"/>
              <a:t>buffer</a:t>
            </a:r>
            <a:endParaRPr lang="zh-CN" altLang="en-US" sz="1100"/>
          </a:p>
        </p:txBody>
      </p:sp>
      <p:cxnSp>
        <p:nvCxnSpPr>
          <p:cNvPr id="55" name="直接箭头连接符 54"/>
          <p:cNvCxnSpPr>
            <a:endCxn id="40" idx="0"/>
          </p:cNvCxnSpPr>
          <p:nvPr/>
        </p:nvCxnSpPr>
        <p:spPr>
          <a:xfrm>
            <a:off x="5779500" y="3543847"/>
            <a:ext cx="249181" cy="2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1" idx="0"/>
          </p:cNvCxnSpPr>
          <p:nvPr/>
        </p:nvCxnSpPr>
        <p:spPr>
          <a:xfrm flipH="1">
            <a:off x="5614400" y="3541441"/>
            <a:ext cx="174469" cy="2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818613" y="4332593"/>
            <a:ext cx="2895958" cy="317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392713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61446" y="4332593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47165" y="4330367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99357" y="4330368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78195" y="433036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87589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84276" y="4570639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199357" y="457332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547165" y="4573785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965838" y="4567482"/>
            <a:ext cx="134470" cy="79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779348" y="5055325"/>
            <a:ext cx="1117908" cy="50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Selector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5047136" y="4104980"/>
            <a:ext cx="8965" cy="95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481641" y="4653564"/>
            <a:ext cx="0" cy="40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020233" y="4771524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L</a:t>
            </a:r>
            <a:r>
              <a:rPr lang="en-US" altLang="zh-CN" sz="1100" smtClean="0"/>
              <a:t>istener</a:t>
            </a:r>
            <a:endParaRPr lang="zh-CN" altLang="en-US" sz="1100"/>
          </a:p>
        </p:txBody>
      </p:sp>
      <p:cxnSp>
        <p:nvCxnSpPr>
          <p:cNvPr id="78" name="肘形连接符 77"/>
          <p:cNvCxnSpPr>
            <a:endCxn id="18" idx="1"/>
          </p:cNvCxnSpPr>
          <p:nvPr/>
        </p:nvCxnSpPr>
        <p:spPr>
          <a:xfrm rot="16200000" flipH="1">
            <a:off x="2718746" y="3433732"/>
            <a:ext cx="1048961" cy="520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/>
          <p:nvPr/>
        </p:nvCxnSpPr>
        <p:spPr>
          <a:xfrm rot="5400000" flipH="1" flipV="1">
            <a:off x="6690204" y="3478784"/>
            <a:ext cx="1059324" cy="486156"/>
          </a:xfrm>
          <a:prstGeom prst="bentConnector3">
            <a:avLst>
              <a:gd name="adj1" fmla="val 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897256" y="5178167"/>
            <a:ext cx="5139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当</a:t>
            </a:r>
            <a:r>
              <a:rPr kumimoji="1" lang="en-US" altLang="zh-CN" sz="1100" smtClean="0"/>
              <a:t>Selector</a:t>
            </a:r>
            <a:r>
              <a:rPr kumimoji="1" lang="zh-CN" altLang="en-US" sz="1100" smtClean="0"/>
              <a:t>监听</a:t>
            </a:r>
            <a:r>
              <a:rPr kumimoji="1" lang="en-US" altLang="zh-CN" sz="1100" smtClean="0"/>
              <a:t>channel</a:t>
            </a:r>
            <a:r>
              <a:rPr kumimoji="1" lang="zh-CN" altLang="en-US" sz="1100" smtClean="0"/>
              <a:t>通道有数据传输时，通过</a:t>
            </a:r>
            <a:r>
              <a:rPr kumimoji="1" lang="en-US" altLang="zh-CN" sz="1100" smtClean="0"/>
              <a:t>select()</a:t>
            </a:r>
            <a:r>
              <a:rPr kumimoji="1" lang="zh-CN" altLang="en-US" sz="1100" smtClean="0"/>
              <a:t>方法获取</a:t>
            </a:r>
            <a:r>
              <a:rPr kumimoji="1" lang="en-US" altLang="zh-CN" sz="1100" smtClean="0"/>
              <a:t>SocketChannel</a:t>
            </a:r>
            <a:r>
              <a:rPr kumimoji="1" lang="zh-CN" altLang="en-US" sz="1100" smtClean="0"/>
              <a:t>，</a:t>
            </a:r>
            <a:endParaRPr kumimoji="1" lang="en-US" altLang="zh-CN" sz="1100" smtClean="0"/>
          </a:p>
          <a:p>
            <a:r>
              <a:rPr kumimoji="1" lang="zh-CN" altLang="en-US" sz="1100" smtClean="0"/>
              <a:t>将数据读取或写入</a:t>
            </a:r>
            <a:r>
              <a:rPr kumimoji="1" lang="en-US" altLang="zh-CN" sz="1100" smtClean="0"/>
              <a:t>Buffer</a:t>
            </a:r>
            <a:endParaRPr kumimoji="1" lang="zh-CN" altLang="en-US" sz="11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7521" y="557954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 smtClean="0"/>
              <a:t>多路复用选择器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3632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24149" y="19291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Servlet</a:t>
            </a:r>
          </a:p>
          <a:p>
            <a:r>
              <a:rPr kumimoji="1" lang="zh-CN" altLang="en-US" sz="1400" smtClean="0"/>
              <a:t>顶级接口</a:t>
            </a:r>
            <a:endParaRPr kumimoji="1"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1592" y="2989416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GenericServlet</a:t>
            </a:r>
            <a:endParaRPr kumimoji="1"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612087" y="384358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HttpServlet</a:t>
            </a:r>
            <a:endParaRPr kumimoji="1"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1639865" y="340870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Abstract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class</a:t>
            </a:r>
            <a:endParaRPr kumimoji="1" lang="zh-CN" altLang="en-US" sz="1400"/>
          </a:p>
        </p:txBody>
      </p:sp>
      <p:cxnSp>
        <p:nvCxnSpPr>
          <p:cNvPr id="17" name="直线箭头连接符 16"/>
          <p:cNvCxnSpPr>
            <a:stCxn id="15" idx="3"/>
            <a:endCxn id="12" idx="1"/>
          </p:cNvCxnSpPr>
          <p:nvPr/>
        </p:nvCxnSpPr>
        <p:spPr>
          <a:xfrm flipV="1">
            <a:off x="2871292" y="3143305"/>
            <a:ext cx="69030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5" idx="3"/>
          </p:cNvCxnSpPr>
          <p:nvPr/>
        </p:nvCxnSpPr>
        <p:spPr>
          <a:xfrm>
            <a:off x="2871292" y="3562592"/>
            <a:ext cx="690300" cy="39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2"/>
          </p:cNvCxnSpPr>
          <p:nvPr/>
        </p:nvCxnSpPr>
        <p:spPr>
          <a:xfrm flipH="1">
            <a:off x="4070195" y="2452382"/>
            <a:ext cx="5360" cy="54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4070195" y="3297193"/>
            <a:ext cx="0" cy="41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572845" y="1929163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ServletRequest</a:t>
            </a:r>
            <a:endParaRPr kumimoji="1" lang="en-US" altLang="zh-CN" sz="1400" smtClean="0"/>
          </a:p>
        </p:txBody>
      </p:sp>
      <p:sp>
        <p:nvSpPr>
          <p:cNvPr id="28" name="文本框 27"/>
          <p:cNvSpPr txBox="1"/>
          <p:nvPr/>
        </p:nvSpPr>
        <p:spPr>
          <a:xfrm>
            <a:off x="7670353" y="1929162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ServletResponse</a:t>
            </a:r>
            <a:endParaRPr kumimoji="1" lang="en-US" altLang="zh-CN" sz="140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9768907" y="1929162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ServletConfig</a:t>
            </a:r>
            <a:endParaRPr kumimoji="1" lang="en-US" altLang="zh-CN" sz="140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370281" y="2866752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HttpServletRequest</a:t>
            </a:r>
            <a:endParaRPr kumimoji="1" lang="en-US" altLang="zh-CN" sz="140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670353" y="2835527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/>
              <a:t> </a:t>
            </a:r>
            <a:r>
              <a:rPr kumimoji="1" lang="en-US" altLang="zh-CN" sz="1400" err="1" smtClean="0"/>
              <a:t>HttpServletResponse</a:t>
            </a:r>
            <a:endParaRPr kumimoji="1" lang="en-US" altLang="zh-CN" sz="1400" smtClean="0"/>
          </a:p>
        </p:txBody>
      </p:sp>
      <p:cxnSp>
        <p:nvCxnSpPr>
          <p:cNvPr id="33" name="直线箭头连接符 32"/>
          <p:cNvCxnSpPr/>
          <p:nvPr/>
        </p:nvCxnSpPr>
        <p:spPr>
          <a:xfrm>
            <a:off x="6262297" y="2330605"/>
            <a:ext cx="0" cy="39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28" idx="2"/>
          </p:cNvCxnSpPr>
          <p:nvPr/>
        </p:nvCxnSpPr>
        <p:spPr>
          <a:xfrm>
            <a:off x="8443962" y="2236939"/>
            <a:ext cx="0" cy="48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44749" y="111283"/>
            <a:ext cx="34980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1.init(</a:t>
            </a:r>
            <a:r>
              <a:rPr kumimoji="1" lang="en-US" altLang="zh-CN" sz="1400" err="1" smtClean="0"/>
              <a:t>ServletConfig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2.destroy()</a:t>
            </a:r>
          </a:p>
          <a:p>
            <a:r>
              <a:rPr kumimoji="1" lang="en-US" altLang="zh-CN" sz="1400" smtClean="0"/>
              <a:t>3.service(</a:t>
            </a:r>
            <a:r>
              <a:rPr kumimoji="1" lang="en-US" altLang="zh-CN" sz="1400" err="1" smtClean="0"/>
              <a:t>ServletRequest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,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SerlvetResponse</a:t>
            </a:r>
            <a:r>
              <a:rPr kumimoji="1" lang="en-US" altLang="zh-CN" sz="1400" smtClean="0"/>
              <a:t>)</a:t>
            </a:r>
          </a:p>
          <a:p>
            <a:r>
              <a:rPr kumimoji="1" lang="en-US" altLang="zh-CN" sz="1400" smtClean="0"/>
              <a:t>4.getServletConfig()</a:t>
            </a:r>
          </a:p>
          <a:p>
            <a:r>
              <a:rPr kumimoji="1" lang="en-US" altLang="zh-CN" sz="1400" smtClean="0"/>
              <a:t>5.getServletInfo()</a:t>
            </a:r>
            <a:endParaRPr kumimoji="1" lang="zh-CN" altLang="en-US" sz="140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895707" y="1405054"/>
            <a:ext cx="1460810" cy="67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501161" y="10286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客户端请求接口</a:t>
            </a:r>
            <a:endParaRPr kumimoji="1" lang="zh-CN" altLang="en-US" sz="1400"/>
          </a:p>
        </p:txBody>
      </p:sp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6701907" y="1336383"/>
            <a:ext cx="519964" cy="49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40" idx="2"/>
          </p:cNvCxnSpPr>
          <p:nvPr/>
        </p:nvCxnSpPr>
        <p:spPr>
          <a:xfrm>
            <a:off x="7221871" y="1336383"/>
            <a:ext cx="684344" cy="49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55578" y="419752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提供了与</a:t>
            </a:r>
            <a:r>
              <a:rPr kumimoji="1" lang="en-US" altLang="zh-CN" sz="1200" smtClean="0"/>
              <a:t>http</a:t>
            </a:r>
            <a:r>
              <a:rPr kumimoji="1" lang="zh-CN" altLang="en-US" sz="1200" smtClean="0"/>
              <a:t>协议相关实现，所有</a:t>
            </a:r>
            <a:r>
              <a:rPr kumimoji="1" lang="en-US" altLang="zh-CN" sz="1200" smtClean="0"/>
              <a:t>java</a:t>
            </a:r>
            <a:r>
              <a:rPr kumimoji="1" lang="zh-CN" altLang="en-US" sz="1200" smtClean="0"/>
              <a:t> </a:t>
            </a:r>
            <a:r>
              <a:rPr kumimoji="1" lang="en-US" altLang="zh-CN" sz="1200" smtClean="0"/>
              <a:t>web</a:t>
            </a:r>
          </a:p>
          <a:p>
            <a:r>
              <a:rPr kumimoji="1" lang="zh-CN" altLang="en-US" sz="1200" smtClean="0"/>
              <a:t>自定义开发，都实现</a:t>
            </a:r>
            <a:r>
              <a:rPr kumimoji="1" lang="en-US" altLang="zh-CN" sz="1200" err="1" smtClean="0"/>
              <a:t>HttpServlet</a:t>
            </a:r>
            <a:endParaRPr kumimoji="1" lang="zh-CN" altLang="en-US" sz="1200"/>
          </a:p>
        </p:txBody>
      </p:sp>
      <p:sp>
        <p:nvSpPr>
          <p:cNvPr id="46" name="文本框 45"/>
          <p:cNvSpPr txBox="1"/>
          <p:nvPr/>
        </p:nvSpPr>
        <p:spPr>
          <a:xfrm>
            <a:off x="6501161" y="3517507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Http</a:t>
            </a:r>
            <a:r>
              <a:rPr kumimoji="1" lang="zh-CN" altLang="en-US" sz="1400" smtClean="0"/>
              <a:t>协议相关接口</a:t>
            </a:r>
            <a:endParaRPr kumimoji="1" lang="zh-CN" altLang="en-US" sz="1400"/>
          </a:p>
        </p:txBody>
      </p:sp>
      <p:cxnSp>
        <p:nvCxnSpPr>
          <p:cNvPr id="48" name="直线箭头连接符 47"/>
          <p:cNvCxnSpPr/>
          <p:nvPr/>
        </p:nvCxnSpPr>
        <p:spPr>
          <a:xfrm flipH="1" flipV="1">
            <a:off x="6813395" y="3297193"/>
            <a:ext cx="278832" cy="1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 flipV="1">
            <a:off x="7221871" y="3315703"/>
            <a:ext cx="260597" cy="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97691" y="5405627"/>
            <a:ext cx="977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err="1" smtClean="0">
                <a:solidFill>
                  <a:srgbClr val="FF0000"/>
                </a:solidFill>
              </a:rPr>
              <a:t>ServletContext</a:t>
            </a:r>
            <a:r>
              <a:rPr kumimoji="1" lang="zh-CN" altLang="en-US" sz="1200" smtClean="0"/>
              <a:t>：是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和</a:t>
            </a:r>
            <a:r>
              <a:rPr kumimoji="1" lang="en-US" altLang="zh-CN" sz="1200" smtClean="0"/>
              <a:t>servlet</a:t>
            </a:r>
            <a:r>
              <a:rPr kumimoji="1" lang="zh-CN" altLang="en-US" sz="1200" smtClean="0"/>
              <a:t>容器之间通信的接口。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容器在启动一个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应用时，会为它创建一个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</a:t>
            </a:r>
            <a:r>
              <a:rPr kumimoji="1" lang="zh-CN" altLang="en-US" sz="1200" smtClean="0"/>
              <a:t>。</a:t>
            </a:r>
            <a:endParaRPr kumimoji="1" lang="en-US" altLang="zh-CN" sz="1200" smtClean="0"/>
          </a:p>
          <a:p>
            <a:r>
              <a:rPr kumimoji="1" lang="zh-CN" altLang="en-US" sz="1200" smtClean="0"/>
              <a:t>每个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应用都有唯一的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对象，可以把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对象形象地理解为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应用的总管家，同一个</a:t>
            </a:r>
            <a:r>
              <a:rPr kumimoji="1" lang="en-US" altLang="zh-CN" sz="1200"/>
              <a:t>Web</a:t>
            </a:r>
            <a:r>
              <a:rPr kumimoji="1" lang="zh-CN" altLang="en-US" sz="1200"/>
              <a:t>应用中的所有</a:t>
            </a:r>
            <a:r>
              <a:rPr kumimoji="1" lang="en-US" altLang="zh-CN" sz="1200"/>
              <a:t>Servlet</a:t>
            </a:r>
            <a:r>
              <a:rPr kumimoji="1" lang="zh-CN" altLang="en-US" sz="1200" smtClean="0"/>
              <a:t>对象</a:t>
            </a:r>
            <a:endParaRPr kumimoji="1" lang="en-US" altLang="zh-CN" sz="1200" smtClean="0"/>
          </a:p>
          <a:p>
            <a:r>
              <a:rPr kumimoji="1" lang="zh-CN" altLang="en-US" sz="1200" smtClean="0"/>
              <a:t>都</a:t>
            </a:r>
            <a:r>
              <a:rPr kumimoji="1" lang="zh-CN" altLang="en-US" sz="1200"/>
              <a:t>共享一个</a:t>
            </a:r>
            <a:r>
              <a:rPr kumimoji="1" lang="en-US" altLang="zh-CN" sz="1200" err="1"/>
              <a:t>ServletContext</a:t>
            </a:r>
            <a:r>
              <a:rPr kumimoji="1" lang="zh-CN" altLang="en-US" sz="1200"/>
              <a:t>，</a:t>
            </a:r>
            <a:r>
              <a:rPr kumimoji="1" lang="en-US" altLang="zh-CN" sz="1200"/>
              <a:t>Servlet</a:t>
            </a:r>
            <a:r>
              <a:rPr kumimoji="1" lang="zh-CN" altLang="en-US" sz="1200"/>
              <a:t>对象可以通过其访问容器中的各种资源。</a:t>
            </a:r>
          </a:p>
          <a:p>
            <a:endParaRPr kumimoji="1" lang="zh-CN" altLang="en-US" sz="1200"/>
          </a:p>
        </p:txBody>
      </p:sp>
      <p:sp>
        <p:nvSpPr>
          <p:cNvPr id="32" name="文本框 31"/>
          <p:cNvSpPr txBox="1"/>
          <p:nvPr/>
        </p:nvSpPr>
        <p:spPr>
          <a:xfrm>
            <a:off x="190589" y="2207270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tomcat</a:t>
            </a:r>
            <a:r>
              <a:rPr kumimoji="1" lang="zh-CN" altLang="en-US" sz="1100" smtClean="0"/>
              <a:t>：</a:t>
            </a:r>
            <a:r>
              <a:rPr kumimoji="1" lang="en-US" altLang="zh-CN" sz="1100" smtClean="0"/>
              <a:t>web</a:t>
            </a:r>
            <a:r>
              <a:rPr kumimoji="1" lang="zh-CN" altLang="en-US" sz="1100" smtClean="0"/>
              <a:t>服务器</a:t>
            </a:r>
            <a:r>
              <a:rPr kumimoji="1" lang="en-US" altLang="zh-CN" sz="1100" smtClean="0"/>
              <a:t>+servlet</a:t>
            </a:r>
            <a:r>
              <a:rPr kumimoji="1" lang="zh-CN" altLang="en-US" sz="1100" smtClean="0"/>
              <a:t>容器</a:t>
            </a:r>
            <a:endParaRPr kumimoji="1" lang="en-US" altLang="zh-CN" sz="1100" smtClean="0"/>
          </a:p>
        </p:txBody>
      </p:sp>
    </p:spTree>
    <p:extLst>
      <p:ext uri="{BB962C8B-B14F-4D97-AF65-F5344CB8AC3E}">
        <p14:creationId xmlns:p14="http://schemas.microsoft.com/office/powerpoint/2010/main" val="16465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184" y="1865376"/>
            <a:ext cx="4956048" cy="122529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357" y="16949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Tomcat</a:t>
            </a:r>
            <a:r>
              <a:rPr kumimoji="1" lang="zh-CN" altLang="en-US" sz="1400" smtClean="0"/>
              <a:t>：</a:t>
            </a:r>
            <a:endParaRPr kumimoji="1" lang="zh-CN" altLang="en-US" sz="1400" dirty="0"/>
          </a:p>
        </p:txBody>
      </p:sp>
      <p:sp>
        <p:nvSpPr>
          <p:cNvPr id="5" name="等腰三角形 4"/>
          <p:cNvSpPr/>
          <p:nvPr/>
        </p:nvSpPr>
        <p:spPr>
          <a:xfrm>
            <a:off x="1167166" y="2276856"/>
            <a:ext cx="389926" cy="34747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8416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50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Engine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6124" y="2135124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Host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072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Context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88324" y="2139696"/>
            <a:ext cx="850392" cy="630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Wrapper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92729" y="129017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Connector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10169" y="123931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Container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63810" y="125233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client</a:t>
            </a:r>
            <a:endParaRPr kumimoji="1"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660448" y="2450592"/>
            <a:ext cx="152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242816" y="247802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0" idx="1"/>
          </p:cNvCxnSpPr>
          <p:nvPr/>
        </p:nvCxnSpPr>
        <p:spPr>
          <a:xfrm>
            <a:off x="5995416" y="2450592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1" idx="1"/>
          </p:cNvCxnSpPr>
          <p:nvPr/>
        </p:nvCxnSpPr>
        <p:spPr>
          <a:xfrm>
            <a:off x="7176516" y="2450592"/>
            <a:ext cx="330708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>
            <a:off x="8357616" y="2455164"/>
            <a:ext cx="330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02837" y="526909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LifeCycle</a:t>
            </a:r>
            <a:endParaRPr kumimoji="1" lang="zh-CN" altLang="en-US" sz="1400" dirty="0"/>
          </a:p>
        </p:txBody>
      </p:sp>
      <p:cxnSp>
        <p:nvCxnSpPr>
          <p:cNvPr id="31" name="直接箭头连接符 30"/>
          <p:cNvCxnSpPr>
            <a:endCxn id="29" idx="2"/>
          </p:cNvCxnSpPr>
          <p:nvPr/>
        </p:nvCxnSpPr>
        <p:spPr>
          <a:xfrm flipV="1">
            <a:off x="3849624" y="834686"/>
            <a:ext cx="1584582" cy="4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2"/>
          </p:cNvCxnSpPr>
          <p:nvPr/>
        </p:nvCxnSpPr>
        <p:spPr>
          <a:xfrm flipH="1" flipV="1">
            <a:off x="5434206" y="834686"/>
            <a:ext cx="1742311" cy="45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77849" y="3954350"/>
            <a:ext cx="1342034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z="1050"/>
              <a:t>监听</a:t>
            </a:r>
            <a:r>
              <a:rPr lang="en-US" altLang="zh-CN" sz="1050" smtClean="0"/>
              <a:t>socket</a:t>
            </a:r>
            <a:r>
              <a:rPr lang="zh-CN" altLang="en-US" sz="1050" smtClean="0"/>
              <a:t>连接，</a:t>
            </a:r>
            <a:endParaRPr lang="en-US" altLang="zh-CN" sz="1050" smtClean="0"/>
          </a:p>
          <a:p>
            <a:r>
              <a:rPr lang="zh-CN" altLang="en-US" sz="1050" smtClean="0"/>
              <a:t>封装</a:t>
            </a:r>
            <a:r>
              <a:rPr lang="en-US" altLang="zh-CN" sz="1050" smtClean="0"/>
              <a:t>servletRequest/</a:t>
            </a:r>
          </a:p>
          <a:p>
            <a:r>
              <a:rPr lang="en-US" altLang="zh-CN" sz="1050" smtClean="0"/>
              <a:t>ServetletResponse</a:t>
            </a:r>
            <a:endParaRPr lang="zh-CN" altLang="en-US" sz="1600"/>
          </a:p>
        </p:txBody>
      </p:sp>
      <p:cxnSp>
        <p:nvCxnSpPr>
          <p:cNvPr id="7" name="直接箭头连接符 6"/>
          <p:cNvCxnSpPr>
            <a:stCxn id="6" idx="2"/>
            <a:endCxn id="2" idx="0"/>
          </p:cNvCxnSpPr>
          <p:nvPr/>
        </p:nvCxnSpPr>
        <p:spPr>
          <a:xfrm flipH="1">
            <a:off x="3748866" y="2766060"/>
            <a:ext cx="4746" cy="11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113520" y="476462"/>
            <a:ext cx="24336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smtClean="0"/>
              <a:t>ServletContainerInitializer</a:t>
            </a:r>
            <a:r>
              <a:rPr kumimoji="1" lang="zh-CN" altLang="en-US" sz="1050" smtClean="0"/>
              <a:t>：</a:t>
            </a:r>
            <a:r>
              <a:rPr kumimoji="1" lang="en-US" altLang="zh-CN" sz="1050" smtClean="0"/>
              <a:t>onStartup()</a:t>
            </a:r>
            <a:endParaRPr kumimoji="1" lang="zh-CN" altLang="en-US" sz="1050" dirty="0"/>
          </a:p>
        </p:txBody>
      </p:sp>
      <p:sp>
        <p:nvSpPr>
          <p:cNvPr id="25" name="文本框 24"/>
          <p:cNvSpPr txBox="1"/>
          <p:nvPr/>
        </p:nvSpPr>
        <p:spPr>
          <a:xfrm>
            <a:off x="7341870" y="3097699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Pipeline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13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995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8010" y="1271241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1299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8009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43024" y="3029419"/>
            <a:ext cx="1137425" cy="724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2817" y="791736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018439" y="401072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Poller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260" y="4010723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Acceptor</a:t>
            </a:r>
            <a:endParaRPr kumimoji="1"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133454" y="401072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036072" y="80288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W</a:t>
            </a:r>
            <a:r>
              <a:rPr kumimoji="1" lang="en-US" altLang="zh-CN" sz="1200" dirty="0" smtClean="0"/>
              <a:t>ork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" y="267628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Tomcat</a:t>
            </a:r>
            <a:r>
              <a:rPr kumimoji="1" lang="zh-CN" altLang="en-US" sz="1200" dirty="0" smtClean="0"/>
              <a:t>三种线程：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5337" y="4832202"/>
            <a:ext cx="468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acceptorThreadCouont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1</a:t>
            </a:r>
            <a:r>
              <a:rPr kumimoji="1" lang="en-US" altLang="zh-CN" sz="1200" dirty="0"/>
              <a:t>	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smtClean="0"/>
              <a:t>Acceptor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maxThreadCount</a:t>
            </a:r>
            <a:r>
              <a:rPr kumimoji="1" lang="zh-CN" altLang="en-US" sz="1200" dirty="0" smtClean="0"/>
              <a:t>： </a:t>
            </a:r>
            <a:r>
              <a:rPr kumimoji="1" lang="en-US" altLang="zh-CN" sz="1200" dirty="0" smtClean="0"/>
              <a:t>10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zh-CN" altLang="en-US" sz="1200" dirty="0" smtClean="0"/>
              <a:t>，最大</a:t>
            </a:r>
            <a:r>
              <a:rPr kumimoji="1" lang="en-US" altLang="zh-CN" sz="1200" dirty="0" smtClean="0"/>
              <a:t>200</a:t>
            </a:r>
            <a:r>
              <a:rPr kumimoji="1" lang="en-US" altLang="zh-CN" sz="1200" dirty="0"/>
              <a:t>	</a:t>
            </a:r>
            <a:r>
              <a:rPr kumimoji="1" lang="zh-CN" altLang="en-US" sz="1200" dirty="0" smtClean="0"/>
              <a:t>    线程池里的</a:t>
            </a:r>
            <a:r>
              <a:rPr kumimoji="1" lang="en-US" altLang="zh-CN" sz="1200" dirty="0" smtClean="0"/>
              <a:t>Work</a:t>
            </a:r>
            <a:r>
              <a:rPr kumimoji="1" lang="zh-CN" altLang="en-US" sz="1200" dirty="0" smtClean="0"/>
              <a:t>线程数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PollerThreadCount</a:t>
            </a:r>
            <a:r>
              <a:rPr kumimoji="1" lang="zh-CN" altLang="en-US" sz="1200" dirty="0" smtClean="0"/>
              <a:t>：</a:t>
            </a:r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err="1" smtClean="0"/>
              <a:t>defalut</a:t>
            </a:r>
            <a:r>
              <a:rPr kumimoji="1" lang="en-US" altLang="zh-CN" sz="1200" dirty="0" smtClean="0"/>
              <a:t>	</a:t>
            </a:r>
            <a:r>
              <a:rPr kumimoji="1" lang="zh-CN" altLang="en-US" sz="1200" dirty="0" smtClean="0"/>
              <a:t>    </a:t>
            </a:r>
            <a:r>
              <a:rPr kumimoji="1" lang="en-US" altLang="zh-CN" sz="1200" dirty="0" err="1" smtClean="0"/>
              <a:t>Poller</a:t>
            </a:r>
            <a:r>
              <a:rPr kumimoji="1" lang="zh-CN" altLang="en-US" sz="1200" dirty="0" smtClean="0"/>
              <a:t>线程数，</a:t>
            </a:r>
            <a:r>
              <a:rPr kumimoji="1" lang="en-US" altLang="zh-CN" sz="1200" dirty="0" smtClean="0"/>
              <a:t>NIO</a:t>
            </a:r>
            <a:r>
              <a:rPr kumimoji="1" lang="zh-CN" altLang="en-US" sz="1200" dirty="0" smtClean="0"/>
              <a:t>独有</a:t>
            </a:r>
            <a:endParaRPr kumimoji="1" lang="en-US" altLang="zh-CN" sz="1200" dirty="0" smtClean="0"/>
          </a:p>
          <a:p>
            <a:r>
              <a:rPr kumimoji="1" lang="en-US" altLang="zh-CN" sz="1200" dirty="0" err="1" smtClean="0"/>
              <a:t>maxConnections</a:t>
            </a:r>
            <a:r>
              <a:rPr kumimoji="1" lang="zh-CN" altLang="en-US" sz="1200" dirty="0" smtClean="0"/>
              <a:t>：最大连接数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1242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750" y="1095154"/>
            <a:ext cx="2977116" cy="2711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m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3561907" y="1095154"/>
            <a:ext cx="10634" cy="2711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1907" y="3009014"/>
            <a:ext cx="2402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572541" y="3402419"/>
            <a:ext cx="2392325" cy="1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5337544" y="1095154"/>
            <a:ext cx="10633" cy="191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967137" y="1368070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200" smtClean="0"/>
              <a:t>方法区</a:t>
            </a:r>
            <a:endParaRPr kumimoji="1"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3656937" y="120503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堆</a:t>
            </a:r>
            <a:r>
              <a:rPr kumimoji="1" lang="en-US" altLang="zh-CN" sz="1200" smtClean="0"/>
              <a:t>(Heap)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5317015" y="2009743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栈 </a:t>
            </a:r>
            <a:r>
              <a:rPr kumimoji="1" lang="en-US" altLang="zh-CN" sz="1200" dirty="0" smtClean="0"/>
              <a:t>Stack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1189" y="2921849"/>
            <a:ext cx="1644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运行时常量池：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Inter.cache</a:t>
            </a:r>
            <a:r>
              <a:rPr kumimoji="1" lang="en-US" altLang="zh-CN" sz="1000" dirty="0" smtClean="0">
                <a:sym typeface="Wingdings"/>
              </a:rPr>
              <a:t>()</a:t>
            </a:r>
            <a:r>
              <a:rPr kumimoji="1" lang="zh-CN" altLang="en-US" sz="1000" dirty="0" smtClean="0">
                <a:sym typeface="Wingdings"/>
              </a:rPr>
              <a:t>等基本包装类型，</a:t>
            </a:r>
            <a:r>
              <a:rPr kumimoji="1" lang="en-US" altLang="zh-CN" sz="1000" dirty="0" err="1" smtClean="0">
                <a:sym typeface="Wingdings"/>
              </a:rPr>
              <a:t>String.intern</a:t>
            </a:r>
            <a:r>
              <a:rPr kumimoji="1" lang="zh-CN" altLang="en-US" sz="1000" dirty="0" smtClean="0">
                <a:sym typeface="Wingdings"/>
              </a:rPr>
              <a:t>常量池</a:t>
            </a:r>
            <a:endParaRPr kumimoji="1" lang="en-US" altLang="zh-CN" sz="1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63576" y="306834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程序计数器</a:t>
            </a:r>
            <a:endParaRPr kumimoji="1"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3664321" y="346175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本地方法区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782047" y="729726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JVM</a:t>
            </a:r>
            <a:r>
              <a:rPr kumimoji="1" lang="zh-CN" altLang="en-US" sz="1200" smtClean="0"/>
              <a:t>运行时数据区</a:t>
            </a:r>
            <a:endParaRPr kumimoji="1"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10339997" y="299432"/>
            <a:ext cx="1396853" cy="1057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 smtClean="0">
                <a:solidFill>
                  <a:schemeClr val="tx1"/>
                </a:solidFill>
              </a:rPr>
              <a:t>堆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: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最小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1/64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，最大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1/4(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物理内存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新生代：老年代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sz="900" dirty="0" smtClean="0">
                <a:solidFill>
                  <a:schemeClr val="tx1"/>
                </a:solidFill>
              </a:rPr>
              <a:t>8:1:1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原因：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90%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sz="900" dirty="0" smtClean="0">
                <a:solidFill>
                  <a:schemeClr val="tx1"/>
                </a:solidFill>
              </a:rPr>
              <a:t>Eden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区第一次被回收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1121" y="1546615"/>
            <a:ext cx="1467293" cy="1386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83308" y="1742382"/>
            <a:ext cx="1317481" cy="74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82047" y="2646259"/>
            <a:ext cx="1318742" cy="210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40629" y="262671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老年代</a:t>
            </a:r>
            <a:endParaRPr kumimoji="1" lang="zh-CN" altLang="en-US" sz="1100"/>
          </a:p>
        </p:txBody>
      </p:sp>
      <p:sp>
        <p:nvSpPr>
          <p:cNvPr id="18" name="文本框 17"/>
          <p:cNvSpPr txBox="1"/>
          <p:nvPr/>
        </p:nvSpPr>
        <p:spPr>
          <a:xfrm>
            <a:off x="4533536" y="1310179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2523971" y="898329"/>
            <a:ext cx="353943" cy="5155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1100" smtClean="0"/>
              <a:t>永久代</a:t>
            </a:r>
            <a:endParaRPr kumimoji="1" lang="zh-CN" altLang="en-US" sz="1100"/>
          </a:p>
        </p:txBody>
      </p:sp>
      <p:sp>
        <p:nvSpPr>
          <p:cNvPr id="20" name="矩形 19"/>
          <p:cNvSpPr/>
          <p:nvPr/>
        </p:nvSpPr>
        <p:spPr>
          <a:xfrm>
            <a:off x="2508582" y="848941"/>
            <a:ext cx="421136" cy="721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49795" y="685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GC</a:t>
            </a:r>
            <a:endParaRPr kumimoji="1" lang="zh-CN" altLang="en-US" sz="1400"/>
          </a:p>
        </p:txBody>
      </p:sp>
      <p:cxnSp>
        <p:nvCxnSpPr>
          <p:cNvPr id="30" name="直线连接符 29"/>
          <p:cNvCxnSpPr>
            <a:stCxn id="10" idx="0"/>
            <a:endCxn id="10" idx="2"/>
          </p:cNvCxnSpPr>
          <p:nvPr/>
        </p:nvCxnSpPr>
        <p:spPr>
          <a:xfrm>
            <a:off x="4442049" y="1742382"/>
            <a:ext cx="0" cy="74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30709" y="1619763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新生代</a:t>
            </a:r>
            <a:endParaRPr kumimoji="1"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3891516" y="2052084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Eden</a:t>
            </a:r>
            <a:endParaRPr kumimoji="1" lang="zh-CN" altLang="en-US" sz="1200"/>
          </a:p>
        </p:txBody>
      </p:sp>
      <p:sp>
        <p:nvSpPr>
          <p:cNvPr id="33" name="文本框 32"/>
          <p:cNvSpPr txBox="1"/>
          <p:nvPr/>
        </p:nvSpPr>
        <p:spPr>
          <a:xfrm>
            <a:off x="4425020" y="173852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Survivor</a:t>
            </a:r>
            <a:endParaRPr kumimoji="1" lang="zh-CN" altLang="en-US" sz="1200"/>
          </a:p>
        </p:txBody>
      </p:sp>
      <p:sp>
        <p:nvSpPr>
          <p:cNvPr id="27" name="椭圆 26"/>
          <p:cNvSpPr/>
          <p:nvPr/>
        </p:nvSpPr>
        <p:spPr>
          <a:xfrm>
            <a:off x="3041438" y="2763921"/>
            <a:ext cx="386584" cy="9517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smtClean="0">
                <a:solidFill>
                  <a:schemeClr val="tx1"/>
                </a:solidFill>
              </a:rPr>
              <a:t>常量池</a:t>
            </a:r>
            <a:endParaRPr kumimoji="1" lang="zh-CN" altLang="en-US" sz="11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" idx="3"/>
            <a:endCxn id="27" idx="2"/>
          </p:cNvCxnSpPr>
          <p:nvPr/>
        </p:nvCxnSpPr>
        <p:spPr>
          <a:xfrm>
            <a:off x="2095393" y="3198848"/>
            <a:ext cx="946045" cy="4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526897" y="2069417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36872" y="2068948"/>
            <a:ext cx="152715" cy="381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1707" y="5383571"/>
            <a:ext cx="40206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分代回收原理：</a:t>
            </a:r>
            <a:endParaRPr kumimoji="1" lang="en-US" altLang="zh-CN" sz="1100" b="1" dirty="0" smtClean="0"/>
          </a:p>
          <a:p>
            <a:r>
              <a:rPr kumimoji="1" lang="zh-CN" altLang="en-US" sz="1100" dirty="0" smtClean="0"/>
              <a:t>    </a:t>
            </a:r>
            <a:r>
              <a:rPr kumimoji="1" lang="en-US" altLang="zh-CN" sz="1100" dirty="0" smtClean="0"/>
              <a:t>1.</a:t>
            </a:r>
            <a:r>
              <a:rPr kumimoji="1" lang="zh-CN" altLang="en-US" sz="1100" b="1" dirty="0" smtClean="0"/>
              <a:t>新生代采用复制算法</a:t>
            </a:r>
            <a:r>
              <a:rPr kumimoji="1" lang="zh-CN" altLang="en-US" sz="1100" dirty="0" smtClean="0"/>
              <a:t>，新生代里有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个分区：不同收集器</a:t>
            </a:r>
            <a:endParaRPr kumimoji="1" lang="en-US" altLang="zh-CN" sz="1100" dirty="0" smtClean="0"/>
          </a:p>
          <a:p>
            <a:r>
              <a:rPr kumimoji="1" lang="en-US" altLang="zh-CN" sz="1100" dirty="0" smtClean="0"/>
              <a:t>PS+PO</a:t>
            </a:r>
            <a:r>
              <a:rPr kumimoji="1" lang="zh-CN" altLang="en-US" sz="1100" dirty="0" smtClean="0"/>
              <a:t> 、</a:t>
            </a:r>
            <a:r>
              <a:rPr kumimoji="1" lang="en-US" altLang="zh-CN" sz="1100" dirty="0" smtClean="0"/>
              <a:t>G1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15</a:t>
            </a:r>
            <a:endParaRPr kumimoji="1" lang="en-US" altLang="zh-CN" sz="1100" dirty="0"/>
          </a:p>
          <a:p>
            <a:r>
              <a:rPr kumimoji="1" lang="en-US" altLang="zh-CN" sz="1100" dirty="0" smtClean="0"/>
              <a:t>CMS</a:t>
            </a:r>
            <a:r>
              <a:rPr kumimoji="1" lang="zh-CN" altLang="en-US" sz="1100" dirty="0" smtClean="0"/>
              <a:t>：</a:t>
            </a:r>
            <a:r>
              <a:rPr kumimoji="1" lang="en-US" altLang="zh-CN" sz="1100" dirty="0" smtClean="0"/>
              <a:t>5</a:t>
            </a:r>
            <a:r>
              <a:rPr kumimoji="1" lang="zh-CN" altLang="en-US" sz="1100" dirty="0" smtClean="0"/>
              <a:t>次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     </a:t>
            </a:r>
            <a:r>
              <a:rPr kumimoji="1" lang="en-US" altLang="zh-CN" sz="1100" dirty="0" smtClean="0"/>
              <a:t>2.</a:t>
            </a:r>
            <a:r>
              <a:rPr kumimoji="1" lang="zh-CN" altLang="en-US" sz="1100" b="1" dirty="0" smtClean="0"/>
              <a:t>老年代采用</a:t>
            </a:r>
            <a:r>
              <a:rPr kumimoji="1" lang="en-US" altLang="zh-CN" sz="1100" b="1" dirty="0" smtClean="0"/>
              <a:t>CMS</a:t>
            </a:r>
            <a:r>
              <a:rPr kumimoji="1" lang="zh-CN" altLang="en-US" sz="1100" b="1" dirty="0" smtClean="0"/>
              <a:t>收集</a:t>
            </a:r>
            <a:r>
              <a:rPr kumimoji="1" lang="zh-CN" altLang="en-US" sz="1100" dirty="0" smtClean="0"/>
              <a:t>：当空间占用到达某个值之后就会触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发全局垃圾回收，一般使用标记整理的算法。</a:t>
            </a:r>
            <a:endParaRPr kumimoji="1" lang="en-US" altLang="zh-CN" sz="11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91346" y="4430972"/>
            <a:ext cx="294517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b="1" smtClean="0"/>
              <a:t>新生代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minor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Youong gc</a:t>
            </a:r>
            <a:r>
              <a:rPr kumimoji="1" lang="zh-CN" altLang="en-US" sz="1050" smtClean="0"/>
              <a:t> ，</a:t>
            </a:r>
            <a:r>
              <a:rPr kumimoji="1" lang="en-US" altLang="zh-CN" sz="1050" smtClean="0"/>
              <a:t>Eden</a:t>
            </a:r>
            <a:r>
              <a:rPr kumimoji="1" lang="zh-CN" altLang="en-US" sz="1050"/>
              <a:t>区已满，就触发一次</a:t>
            </a:r>
            <a:r>
              <a:rPr kumimoji="1" lang="en-US" altLang="zh-CN" sz="1050"/>
              <a:t>Young GC</a:t>
            </a:r>
            <a:r>
              <a:rPr kumimoji="1" lang="zh-CN" altLang="en-US" sz="1050"/>
              <a:t>，然后转移到</a:t>
            </a:r>
            <a:r>
              <a:rPr kumimoji="1" lang="en-US" altLang="zh-CN" sz="1050"/>
              <a:t>From</a:t>
            </a:r>
            <a:r>
              <a:rPr kumimoji="1" lang="zh-CN" altLang="en-US" sz="1050"/>
              <a:t>或</a:t>
            </a:r>
            <a:r>
              <a:rPr kumimoji="1" lang="en-US" altLang="zh-CN" sz="1050"/>
              <a:t>To</a:t>
            </a:r>
            <a:r>
              <a:rPr kumimoji="1" lang="zh-CN" altLang="en-US" sz="1050"/>
              <a:t>区，同时年龄</a:t>
            </a:r>
            <a:r>
              <a:rPr kumimoji="1" lang="en-US" altLang="zh-CN" sz="1050"/>
              <a:t>+1</a:t>
            </a:r>
          </a:p>
          <a:p>
            <a:r>
              <a:rPr kumimoji="1" lang="zh-CN" altLang="en-US" sz="1050" b="1" smtClean="0"/>
              <a:t>老年代</a:t>
            </a:r>
            <a:r>
              <a:rPr kumimoji="1" lang="en-US" altLang="zh-CN" sz="1050" b="1" smtClean="0"/>
              <a:t>GC</a:t>
            </a:r>
            <a:r>
              <a:rPr kumimoji="1" lang="zh-CN" altLang="en-US" sz="1050" b="1" smtClean="0"/>
              <a:t>：</a:t>
            </a:r>
            <a:r>
              <a:rPr kumimoji="1" lang="en-US" altLang="zh-CN" sz="1050" smtClean="0"/>
              <a:t>magir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 / old gc</a:t>
            </a:r>
            <a:r>
              <a:rPr kumimoji="1" lang="zh-CN" altLang="en-US" sz="1050" smtClean="0"/>
              <a:t>，</a:t>
            </a:r>
            <a:r>
              <a:rPr kumimoji="1" lang="zh-CN" altLang="en-US" sz="1050"/>
              <a:t>老</a:t>
            </a:r>
            <a:r>
              <a:rPr kumimoji="1" lang="zh-CN" altLang="en-US" sz="1050" smtClean="0"/>
              <a:t>年代不够用</a:t>
            </a:r>
            <a:endParaRPr kumimoji="1" lang="en-US" altLang="zh-CN" sz="1050" smtClean="0"/>
          </a:p>
          <a:p>
            <a:r>
              <a:rPr kumimoji="1" lang="en-US" altLang="zh-CN" sz="1050" b="1"/>
              <a:t>Full</a:t>
            </a:r>
            <a:r>
              <a:rPr kumimoji="1" lang="zh-CN" altLang="en-US" sz="1050" b="1"/>
              <a:t> </a:t>
            </a:r>
            <a:r>
              <a:rPr kumimoji="1" lang="en-US" altLang="zh-CN" sz="1050" b="1" smtClean="0"/>
              <a:t>GC</a:t>
            </a:r>
            <a:r>
              <a:rPr kumimoji="1" lang="zh-CN" altLang="en-US" sz="1050" smtClean="0"/>
              <a:t>：</a:t>
            </a:r>
            <a:r>
              <a:rPr kumimoji="1" lang="zh-CN" altLang="en-US" sz="1050"/>
              <a:t>收集整个堆</a:t>
            </a:r>
            <a:endParaRPr kumimoji="1" lang="en-US" altLang="zh-CN" sz="1050"/>
          </a:p>
          <a:p>
            <a:r>
              <a:rPr kumimoji="1" lang="en-US" altLang="zh-CN" sz="1050" smtClean="0"/>
              <a:t>    </a:t>
            </a:r>
            <a:r>
              <a:rPr kumimoji="1" lang="zh-CN" altLang="en-US" sz="1050" smtClean="0"/>
              <a:t>当准备触发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时，如果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晋升的大小超过老年代剩余的空间，则不会触发</a:t>
            </a:r>
            <a:r>
              <a:rPr kumimoji="1" lang="en-US" altLang="zh-CN" sz="1050" smtClean="0"/>
              <a:t>young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，转而触发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err="1" smtClean="0"/>
              <a:t>gc</a:t>
            </a:r>
            <a:r>
              <a:rPr kumimoji="1" lang="zh-CN" altLang="en-US" sz="1050" smtClean="0"/>
              <a:t>，或者</a:t>
            </a:r>
            <a:r>
              <a:rPr kumimoji="1" lang="en-US" altLang="zh-CN" sz="1050" b="1" err="1" smtClean="0"/>
              <a:t>system.gc</a:t>
            </a:r>
            <a:r>
              <a:rPr kumimoji="1" lang="en-US" altLang="zh-CN" sz="1050" b="1" smtClean="0"/>
              <a:t>()</a:t>
            </a:r>
            <a:r>
              <a:rPr kumimoji="1" lang="zh-CN" altLang="en-US" sz="1050" smtClean="0"/>
              <a:t>触发的也是</a:t>
            </a:r>
            <a:r>
              <a:rPr kumimoji="1" lang="en-US" altLang="zh-CN" sz="1050" smtClean="0"/>
              <a:t>full</a:t>
            </a:r>
            <a:r>
              <a:rPr kumimoji="1" lang="zh-CN" altLang="en-US" sz="1050" smtClean="0"/>
              <a:t> </a:t>
            </a:r>
            <a:r>
              <a:rPr kumimoji="1" lang="en-US" altLang="zh-CN" sz="1050" smtClean="0"/>
              <a:t>gc</a:t>
            </a:r>
            <a:endParaRPr kumimoji="1" lang="en-US" altLang="zh-CN" sz="1050"/>
          </a:p>
          <a:p>
            <a:endParaRPr kumimoji="1" lang="en-US" altLang="zh-CN" sz="1050"/>
          </a:p>
          <a:p>
            <a:r>
              <a:rPr kumimoji="1" lang="zh-CN" altLang="en-US" sz="1050" b="1" smtClean="0">
                <a:solidFill>
                  <a:srgbClr val="FF0000"/>
                </a:solidFill>
              </a:rPr>
              <a:t>某些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Web</a:t>
            </a:r>
            <a:r>
              <a:rPr kumimoji="1" lang="zh-CN" altLang="en-US" sz="1050" b="1" smtClean="0">
                <a:solidFill>
                  <a:srgbClr val="FF0000"/>
                </a:solidFill>
              </a:rPr>
              <a:t>应用在整个运行期间做到从不</a:t>
            </a:r>
            <a:r>
              <a:rPr kumimoji="1" lang="en-US" altLang="zh-CN" sz="1050" b="1" smtClean="0">
                <a:solidFill>
                  <a:srgbClr val="FF0000"/>
                </a:solidFill>
              </a:rPr>
              <a:t>Full GC</a:t>
            </a:r>
            <a:endParaRPr kumimoji="1" lang="zh-CN" altLang="en-US" sz="1050" b="1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70812" y="816765"/>
            <a:ext cx="769435" cy="1988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70812" y="1894906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407409" y="60661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入栈</a:t>
            </a:r>
            <a:endParaRPr kumimoji="1" lang="zh-CN" altLang="en-US" sz="1100"/>
          </a:p>
        </p:txBody>
      </p:sp>
      <p:cxnSp>
        <p:nvCxnSpPr>
          <p:cNvPr id="49" name="曲线连接符 48"/>
          <p:cNvCxnSpPr/>
          <p:nvPr/>
        </p:nvCxnSpPr>
        <p:spPr>
          <a:xfrm rot="16200000" flipH="1">
            <a:off x="7406527" y="702628"/>
            <a:ext cx="841829" cy="373271"/>
          </a:xfrm>
          <a:prstGeom prst="curvedConnector3">
            <a:avLst>
              <a:gd name="adj1" fmla="val 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/>
          <p:nvPr/>
        </p:nvCxnSpPr>
        <p:spPr>
          <a:xfrm rot="5400000" flipH="1" flipV="1">
            <a:off x="7974763" y="736993"/>
            <a:ext cx="863847" cy="376473"/>
          </a:xfrm>
          <a:prstGeom prst="curvedConnector3">
            <a:avLst>
              <a:gd name="adj1" fmla="val 96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30537" y="41113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出栈</a:t>
            </a:r>
            <a:endParaRPr kumimoji="1" lang="zh-CN" altLang="en-US" sz="110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8122077" y="1894906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 flipH="1" flipV="1">
            <a:off x="8167568" y="1670150"/>
            <a:ext cx="1" cy="24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78488" y="31988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00" smtClean="0"/>
              <a:t>记录</a:t>
            </a:r>
            <a:r>
              <a:rPr kumimoji="1" lang="zh-CN" altLang="en-US" sz="900"/>
              <a:t>当前线程执行字节</a:t>
            </a:r>
            <a:r>
              <a:rPr kumimoji="1" lang="zh-CN" altLang="en-US" sz="900" smtClean="0"/>
              <a:t>码</a:t>
            </a:r>
            <a:endParaRPr kumimoji="1" lang="en-US" altLang="zh-CN" sz="900" smtClean="0"/>
          </a:p>
          <a:p>
            <a:r>
              <a:rPr kumimoji="1" lang="zh-CN" altLang="en-US" sz="900" smtClean="0"/>
              <a:t>的</a:t>
            </a:r>
            <a:r>
              <a:rPr kumimoji="1" lang="zh-CN" altLang="en-US" sz="900"/>
              <a:t>行</a:t>
            </a:r>
            <a:r>
              <a:rPr kumimoji="1" lang="zh-CN" altLang="en-US" sz="900" smtClean="0"/>
              <a:t>号</a:t>
            </a:r>
            <a:r>
              <a:rPr kumimoji="1" lang="zh-CN" altLang="en-US" sz="900"/>
              <a:t>指示器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6984360" y="27944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栈帧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4006" y="2203887"/>
            <a:ext cx="3674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from</a:t>
            </a:r>
            <a:endParaRPr kumimoji="1" lang="zh-CN" altLang="en-US" sz="700"/>
          </a:p>
        </p:txBody>
      </p:sp>
      <p:sp>
        <p:nvSpPr>
          <p:cNvPr id="51" name="文本框 50"/>
          <p:cNvSpPr txBox="1"/>
          <p:nvPr/>
        </p:nvSpPr>
        <p:spPr>
          <a:xfrm>
            <a:off x="4807124" y="2189020"/>
            <a:ext cx="2648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smtClean="0"/>
              <a:t>to</a:t>
            </a:r>
            <a:endParaRPr kumimoji="1" lang="zh-CN" altLang="en-US" sz="700"/>
          </a:p>
        </p:txBody>
      </p:sp>
      <p:sp>
        <p:nvSpPr>
          <p:cNvPr id="52" name="矩形 51"/>
          <p:cNvSpPr/>
          <p:nvPr/>
        </p:nvSpPr>
        <p:spPr>
          <a:xfrm>
            <a:off x="3293761" y="20930"/>
            <a:ext cx="1628254" cy="60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050" dirty="0">
                <a:solidFill>
                  <a:schemeClr val="tx1"/>
                </a:solidFill>
              </a:rPr>
              <a:t>为对象实例分配内存：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A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指针碰撞</a:t>
            </a:r>
            <a:endParaRPr kumimoji="1" lang="en-US" altLang="zh-CN" sz="1050" dirty="0">
              <a:solidFill>
                <a:schemeClr val="tx1"/>
              </a:solidFill>
            </a:endParaRPr>
          </a:p>
          <a:p>
            <a:r>
              <a:rPr kumimoji="1" lang="en-US" altLang="zh-CN" sz="1050" dirty="0" smtClean="0">
                <a:solidFill>
                  <a:schemeClr val="tx1"/>
                </a:solidFill>
              </a:rPr>
              <a:t>B</a:t>
            </a:r>
            <a:r>
              <a:rPr kumimoji="1" lang="en-US" altLang="zh-CN" sz="1050" dirty="0">
                <a:solidFill>
                  <a:schemeClr val="tx1"/>
                </a:solidFill>
              </a:rPr>
              <a:t>.</a:t>
            </a:r>
            <a:r>
              <a:rPr kumimoji="1" lang="zh-CN" altLang="en-US" sz="1050" dirty="0">
                <a:solidFill>
                  <a:schemeClr val="tx1"/>
                </a:solidFill>
              </a:rPr>
              <a:t> 空闲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列表（</a:t>
            </a:r>
            <a:r>
              <a:rPr kumimoji="1" lang="en-US" altLang="zh-CN" sz="1050" dirty="0" smtClean="0">
                <a:solidFill>
                  <a:schemeClr val="tx1"/>
                </a:solidFill>
              </a:rPr>
              <a:t>CMS</a:t>
            </a:r>
            <a:r>
              <a:rPr kumimoji="1" lang="zh-CN" altLang="en-US" sz="1050" dirty="0" smtClean="0">
                <a:solidFill>
                  <a:schemeClr val="tx1"/>
                </a:solidFill>
              </a:rPr>
              <a:t>）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 rot="16200000">
            <a:off x="4275349" y="3597183"/>
            <a:ext cx="386584" cy="9819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37006" y="397666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>
                <a:solidFill>
                  <a:srgbClr val="FF0000"/>
                </a:solidFill>
              </a:rPr>
              <a:t>直接内存</a:t>
            </a:r>
            <a:endParaRPr kumimoji="1" lang="zh-CN" altLang="en-US" sz="105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04610" y="3964561"/>
            <a:ext cx="3910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smtClean="0"/>
              <a:t>Unsafe.allocate()</a:t>
            </a:r>
            <a:r>
              <a:rPr kumimoji="1" lang="zh-CN" altLang="en-US" sz="1000" smtClean="0"/>
              <a:t>申请内存（</a:t>
            </a:r>
            <a:r>
              <a:rPr kumimoji="1" lang="en-US" altLang="zh-CN" sz="1000" smtClean="0"/>
              <a:t> NIO</a:t>
            </a:r>
            <a:r>
              <a:rPr kumimoji="1" lang="zh-CN" altLang="en-US" sz="1000" smtClean="0"/>
              <a:t>直接申请到的内存，不在堆里边）</a:t>
            </a:r>
            <a:endParaRPr kumimoji="1"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312234" y="15611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运行时数据区： </a:t>
            </a:r>
            <a:r>
              <a:rPr kumimoji="1" lang="en-US" altLang="zh-CN" sz="1200" dirty="0" smtClean="0"/>
              <a:t>5+1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757722" y="113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当前线程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67" name="直线箭头连接符 66"/>
          <p:cNvCxnSpPr>
            <a:stCxn id="43" idx="3"/>
          </p:cNvCxnSpPr>
          <p:nvPr/>
        </p:nvCxnSpPr>
        <p:spPr>
          <a:xfrm flipV="1">
            <a:off x="7476803" y="2588515"/>
            <a:ext cx="315714" cy="34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03315" y="4599218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smtClean="0"/>
              <a:t>直接内存</a:t>
            </a:r>
            <a:r>
              <a:rPr lang="en-US" altLang="zh-CN" sz="1200" b="1" smtClean="0"/>
              <a:t>(</a:t>
            </a:r>
            <a:r>
              <a:rPr lang="zh-CN" altLang="en-US" sz="1200" b="1" smtClean="0"/>
              <a:t>堆外内存</a:t>
            </a:r>
            <a:r>
              <a:rPr lang="en-US" altLang="zh-CN" sz="1200" b="1" smtClean="0"/>
              <a:t>)</a:t>
            </a:r>
            <a:r>
              <a:rPr lang="zh-CN" altLang="en-US" sz="1200" b="1" smtClean="0"/>
              <a:t>：</a:t>
            </a:r>
            <a:r>
              <a:rPr lang="zh-CN" altLang="en-US" sz="1200" smtClean="0"/>
              <a:t>不</a:t>
            </a:r>
            <a:r>
              <a:rPr lang="zh-CN" altLang="en-US" sz="1200"/>
              <a:t>是运行时数据区的一部分，</a:t>
            </a:r>
            <a:r>
              <a:rPr lang="en-US" altLang="zh-CN" sz="1200"/>
              <a:t>NIO</a:t>
            </a:r>
            <a:r>
              <a:rPr lang="zh-CN" altLang="en-US" sz="1200"/>
              <a:t>通过</a:t>
            </a:r>
            <a:r>
              <a:rPr lang="en-US" altLang="zh-CN" sz="1200"/>
              <a:t>Native</a:t>
            </a:r>
            <a:r>
              <a:rPr lang="zh-CN" altLang="en-US" sz="1200"/>
              <a:t>函数直接分配堆外内存</a:t>
            </a:r>
            <a:r>
              <a:rPr lang="zh-CN" altLang="en-US" sz="1200" smtClean="0"/>
              <a:t>，</a:t>
            </a:r>
            <a:endParaRPr lang="en-US" altLang="zh-CN" sz="1200" smtClean="0"/>
          </a:p>
          <a:p>
            <a:r>
              <a:rPr lang="zh-CN" altLang="en-US" sz="1200" smtClean="0"/>
              <a:t>然后</a:t>
            </a:r>
            <a:r>
              <a:rPr lang="zh-CN" altLang="en-US" sz="1200"/>
              <a:t>通过</a:t>
            </a:r>
            <a:r>
              <a:rPr lang="en-US" altLang="zh-CN" sz="1200" err="1"/>
              <a:t>DirectByteBuffer</a:t>
            </a:r>
            <a:r>
              <a:rPr lang="zh-CN" altLang="en-US" sz="1200"/>
              <a:t>对象作为这块内存的引用进行操作，避免</a:t>
            </a:r>
            <a:r>
              <a:rPr lang="zh-CN" altLang="en-US" sz="1200" smtClean="0"/>
              <a:t>了在</a:t>
            </a:r>
            <a:r>
              <a:rPr lang="en-US" altLang="zh-CN" sz="1200"/>
              <a:t>java</a:t>
            </a:r>
            <a:r>
              <a:rPr lang="zh-CN" altLang="en-US" sz="1200"/>
              <a:t>堆</a:t>
            </a:r>
            <a:r>
              <a:rPr lang="zh-CN" altLang="en-US" sz="1200" smtClean="0"/>
              <a:t>和</a:t>
            </a:r>
            <a:endParaRPr lang="en-US" altLang="zh-CN" sz="1200" smtClean="0"/>
          </a:p>
          <a:p>
            <a:r>
              <a:rPr lang="en-US" altLang="zh-CN" sz="1200" smtClean="0"/>
              <a:t>Native</a:t>
            </a:r>
            <a:r>
              <a:rPr lang="zh-CN" altLang="en-US" sz="1200"/>
              <a:t>堆中来回复制数据，提高性能。</a:t>
            </a:r>
            <a:endParaRPr kumimoji="1" lang="zh-CN" altLang="en-US" sz="120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3782048" y="4277918"/>
            <a:ext cx="622750" cy="3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854136" y="1977615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61875" y="1097289"/>
            <a:ext cx="841473" cy="31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tx1"/>
                </a:solidFill>
              </a:rPr>
              <a:t>局部变量表：保</a:t>
            </a:r>
            <a:endParaRPr lang="en-US" altLang="zh-CN" sz="700" dirty="0">
              <a:solidFill>
                <a:schemeClr val="tx1"/>
              </a:solidFill>
            </a:endParaRPr>
          </a:p>
          <a:p>
            <a:r>
              <a:rPr lang="zh-CN" altLang="en-US" sz="700" dirty="0">
                <a:solidFill>
                  <a:schemeClr val="tx1"/>
                </a:solidFill>
              </a:rPr>
              <a:t>存局部变量</a:t>
            </a:r>
            <a:endParaRPr lang="en-US" altLang="zh-CN" sz="7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76" idx="3"/>
            <a:endCxn id="116" idx="1"/>
          </p:cNvCxnSpPr>
          <p:nvPr/>
        </p:nvCxnSpPr>
        <p:spPr>
          <a:xfrm flipV="1">
            <a:off x="7078281" y="1204826"/>
            <a:ext cx="789258" cy="4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265733" y="1565741"/>
            <a:ext cx="812548" cy="225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操作数栈：</a:t>
            </a:r>
            <a:r>
              <a:rPr lang="en-US" altLang="zh-CN" sz="700" dirty="0" smtClean="0">
                <a:solidFill>
                  <a:schemeClr val="tx1"/>
                </a:solidFill>
              </a:rPr>
              <a:t>load</a:t>
            </a:r>
            <a:r>
              <a:rPr lang="zh-CN" altLang="en-US" sz="700" dirty="0" smtClean="0">
                <a:solidFill>
                  <a:schemeClr val="tx1"/>
                </a:solidFill>
              </a:rPr>
              <a:t>、</a:t>
            </a:r>
            <a:r>
              <a:rPr lang="en-US" altLang="zh-CN" sz="700" dirty="0" smtClean="0">
                <a:solidFill>
                  <a:schemeClr val="tx1"/>
                </a:solidFill>
              </a:rPr>
              <a:t>store</a:t>
            </a:r>
            <a:r>
              <a:rPr lang="zh-CN" altLang="en-US" sz="700" dirty="0" smtClean="0">
                <a:solidFill>
                  <a:schemeClr val="tx1"/>
                </a:solidFill>
              </a:rPr>
              <a:t>执行指令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/>
          <p:cNvCxnSpPr>
            <a:stCxn id="50" idx="3"/>
          </p:cNvCxnSpPr>
          <p:nvPr/>
        </p:nvCxnSpPr>
        <p:spPr>
          <a:xfrm flipV="1">
            <a:off x="7103348" y="1046272"/>
            <a:ext cx="723330" cy="20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3" idx="3"/>
          </p:cNvCxnSpPr>
          <p:nvPr/>
        </p:nvCxnSpPr>
        <p:spPr>
          <a:xfrm flipV="1">
            <a:off x="7476803" y="1310178"/>
            <a:ext cx="280919" cy="16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535019" y="816765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9318253" y="815236"/>
            <a:ext cx="769435" cy="1988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9379804" y="16428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Thread</a:t>
            </a:r>
          </a:p>
          <a:p>
            <a:r>
              <a:rPr kumimoji="1" lang="en-US" altLang="zh-CN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   </a:t>
            </a:r>
            <a:r>
              <a:rPr kumimoji="1" lang="en-US" altLang="zh-CN" sz="1200" dirty="0">
                <a:solidFill>
                  <a:srgbClr val="FF0000"/>
                </a:solidFill>
              </a:rPr>
              <a:t>3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89717" y="27556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770860" y="2769513"/>
            <a:ext cx="338554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491226" y="2757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>
                <a:solidFill>
                  <a:srgbClr val="FF0000"/>
                </a:solidFill>
              </a:rPr>
              <a:t>栈</a:t>
            </a:r>
            <a:endParaRPr kumimoji="1"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366975" y="3036830"/>
            <a:ext cx="1404511" cy="215444"/>
            <a:chOff x="8445218" y="3028445"/>
            <a:chExt cx="1404511" cy="215444"/>
          </a:xfrm>
        </p:grpSpPr>
        <p:sp>
          <p:nvSpPr>
            <p:cNvPr id="96" name="文本框 95"/>
            <p:cNvSpPr txBox="1"/>
            <p:nvPr/>
          </p:nvSpPr>
          <p:spPr>
            <a:xfrm>
              <a:off x="8445218" y="3028445"/>
              <a:ext cx="140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smtClean="0"/>
                <a:t>每个线程都有自己的一个栈</a:t>
              </a:r>
              <a:endParaRPr lang="zh-CN" altLang="en-US" sz="8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8484519" y="3028445"/>
              <a:ext cx="1345261" cy="2154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3041438" y="1922068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38919" y="2064347"/>
            <a:ext cx="386584" cy="9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27493" y="1650459"/>
            <a:ext cx="2143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smtClean="0"/>
              <a:t>Class</a:t>
            </a:r>
            <a:r>
              <a:rPr kumimoji="1" lang="zh-CN" altLang="en-US" sz="1000" dirty="0" smtClean="0"/>
              <a:t>类文件：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常量池：保存编译时的文件</a:t>
            </a:r>
            <a:endParaRPr kumimoji="1" lang="en-US" altLang="zh-CN" sz="1000" dirty="0" smtClean="0"/>
          </a:p>
          <a:p>
            <a:r>
              <a:rPr kumimoji="1" lang="en-US" altLang="zh-CN" sz="1000" dirty="0" err="1" smtClean="0"/>
              <a:t>eg</a:t>
            </a:r>
            <a:r>
              <a:rPr kumimoji="1" lang="en-US" altLang="zh-CN" sz="1000" dirty="0" smtClean="0"/>
              <a:t>:</a:t>
            </a:r>
          </a:p>
          <a:p>
            <a:r>
              <a:rPr kumimoji="1" lang="zh-CN" altLang="en-US" sz="1000" dirty="0"/>
              <a:t>字面量：整数、浮点数、字符串</a:t>
            </a:r>
            <a:endParaRPr kumimoji="1" lang="en-US" altLang="zh-CN" sz="1000" dirty="0"/>
          </a:p>
          <a:p>
            <a:r>
              <a:rPr kumimoji="1" lang="zh-CN" altLang="en-US" sz="1000" dirty="0"/>
              <a:t> 符号引用：类、字段、方法、接口</a:t>
            </a:r>
            <a:endParaRPr kumimoji="1" lang="en-US" altLang="zh-CN" sz="1000" dirty="0"/>
          </a:p>
          <a:p>
            <a:r>
              <a:rPr kumimoji="1" lang="zh-CN" altLang="en-US" sz="1000" dirty="0"/>
              <a:t>    方法符号引用</a:t>
            </a:r>
          </a:p>
          <a:p>
            <a:endParaRPr kumimoji="1" lang="zh-CN" altLang="en-US" sz="1000" dirty="0"/>
          </a:p>
        </p:txBody>
      </p:sp>
      <p:cxnSp>
        <p:nvCxnSpPr>
          <p:cNvPr id="78" name="直线箭头连接符 77"/>
          <p:cNvCxnSpPr/>
          <p:nvPr/>
        </p:nvCxnSpPr>
        <p:spPr>
          <a:xfrm flipV="1">
            <a:off x="2349795" y="2000316"/>
            <a:ext cx="637955" cy="5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11707" y="3543226"/>
            <a:ext cx="16442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常量池：一个全局表</a:t>
            </a:r>
            <a:r>
              <a:rPr kumimoji="1" lang="en-US" altLang="zh-CN" sz="1000" dirty="0" err="1" smtClean="0"/>
              <a:t>StringTable</a:t>
            </a:r>
            <a:r>
              <a:rPr kumimoji="1" lang="zh-CN" altLang="en-US" sz="1000" dirty="0" smtClean="0"/>
              <a:t>，本质上是一个</a:t>
            </a:r>
            <a:r>
              <a:rPr kumimoji="1" lang="en-US" altLang="zh-CN" sz="1000" dirty="0" err="1" smtClean="0"/>
              <a:t>HashSet</a:t>
            </a:r>
            <a:r>
              <a:rPr kumimoji="1" lang="en-US" altLang="zh-CN" sz="1000" dirty="0" smtClean="0"/>
              <a:t>&lt;String&gt;</a:t>
            </a:r>
            <a:r>
              <a:rPr kumimoji="1" lang="zh-CN" altLang="en-US" sz="1000" dirty="0" smtClean="0"/>
              <a:t>，只存储实例的引用，不存储</a:t>
            </a:r>
            <a:r>
              <a:rPr kumimoji="1" lang="en-US" altLang="zh-CN" sz="1000" dirty="0" smtClean="0"/>
              <a:t>String</a:t>
            </a:r>
            <a:r>
              <a:rPr kumimoji="1" lang="zh-CN" altLang="en-US" sz="1000" dirty="0" smtClean="0"/>
              <a:t>对象的内容</a:t>
            </a:r>
            <a:endParaRPr kumimoji="1" lang="en-US" altLang="zh-CN" sz="1000" dirty="0" smtClean="0"/>
          </a:p>
        </p:txBody>
      </p:sp>
      <p:sp>
        <p:nvSpPr>
          <p:cNvPr id="110" name="矩形 109"/>
          <p:cNvSpPr/>
          <p:nvPr/>
        </p:nvSpPr>
        <p:spPr>
          <a:xfrm>
            <a:off x="7861006" y="214063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7860708" y="2329083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7860022" y="2509836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777345" y="909942"/>
            <a:ext cx="769435" cy="75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8128610" y="909942"/>
            <a:ext cx="0" cy="28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7860669" y="992651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67539" y="1155667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867241" y="1344119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866555" y="1524872"/>
            <a:ext cx="577768" cy="983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6271434" y="1975291"/>
            <a:ext cx="830317" cy="263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700" dirty="0" smtClean="0">
                <a:solidFill>
                  <a:schemeClr val="tx1"/>
                </a:solidFill>
              </a:rPr>
              <a:t>动态链接</a:t>
            </a:r>
            <a:r>
              <a:rPr lang="en-US" altLang="zh-CN" sz="700" dirty="0" smtClean="0">
                <a:solidFill>
                  <a:schemeClr val="tx1"/>
                </a:solidFill>
              </a:rPr>
              <a:t>:</a:t>
            </a:r>
            <a:r>
              <a:rPr lang="zh-CN" altLang="en-US" sz="700" dirty="0" smtClean="0">
                <a:solidFill>
                  <a:schemeClr val="tx1"/>
                </a:solidFill>
              </a:rPr>
              <a:t>方法区中的动态地址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261875" y="2349915"/>
            <a:ext cx="816406" cy="205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</a:rPr>
              <a:t>返回信息</a:t>
            </a:r>
            <a:endParaRPr lang="zh-CN" altLang="en-US" sz="7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57"/>
          <p:cNvCxnSpPr>
            <a:stCxn id="119" idx="3"/>
          </p:cNvCxnSpPr>
          <p:nvPr/>
        </p:nvCxnSpPr>
        <p:spPr>
          <a:xfrm flipV="1">
            <a:off x="7101751" y="1461698"/>
            <a:ext cx="690766" cy="64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57"/>
          <p:cNvCxnSpPr>
            <a:stCxn id="120" idx="3"/>
          </p:cNvCxnSpPr>
          <p:nvPr/>
        </p:nvCxnSpPr>
        <p:spPr>
          <a:xfrm flipV="1">
            <a:off x="7078281" y="1616568"/>
            <a:ext cx="748397" cy="83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575044" y="2182915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m</a:t>
            </a:r>
            <a:r>
              <a:rPr kumimoji="1" lang="en-US" altLang="zh-CN" sz="1100" smtClean="0"/>
              <a:t>ain()</a:t>
            </a:r>
            <a:endParaRPr kumimoji="1" lang="zh-CN" altLang="en-US" sz="11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8691168" y="120901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B()</a:t>
            </a:r>
            <a:endParaRPr kumimoji="1" lang="zh-CN" altLang="en-US" sz="1100" dirty="0"/>
          </a:p>
        </p:txBody>
      </p:sp>
      <p:cxnSp>
        <p:nvCxnSpPr>
          <p:cNvPr id="135" name="直线箭头连接符 134"/>
          <p:cNvCxnSpPr>
            <a:stCxn id="133" idx="0"/>
            <a:endCxn id="134" idx="2"/>
          </p:cNvCxnSpPr>
          <p:nvPr/>
        </p:nvCxnSpPr>
        <p:spPr>
          <a:xfrm flipV="1">
            <a:off x="8858135" y="1470628"/>
            <a:ext cx="6318" cy="71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331889" y="290269"/>
            <a:ext cx="1141543" cy="860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900" dirty="0">
                <a:solidFill>
                  <a:schemeClr val="tx1"/>
                </a:solidFill>
              </a:rPr>
              <a:t>栈</a:t>
            </a:r>
            <a:r>
              <a:rPr kumimoji="1" lang="zh-CN" altLang="en-US" sz="900" dirty="0" smtClean="0">
                <a:solidFill>
                  <a:schemeClr val="tx1"/>
                </a:solidFill>
              </a:rPr>
              <a:t>帧：</a:t>
            </a:r>
            <a:endParaRPr kumimoji="1" lang="en-US" altLang="zh-CN" sz="900" dirty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局部变量表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操作数栈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动态链接</a:t>
            </a:r>
            <a:endParaRPr kumimoji="1" lang="en-US" altLang="zh-CN" sz="900" dirty="0" smtClean="0">
              <a:solidFill>
                <a:schemeClr val="tx1"/>
              </a:solidFill>
            </a:endParaRPr>
          </a:p>
          <a:p>
            <a:r>
              <a:rPr kumimoji="1" lang="zh-CN" altLang="en-US" sz="900" dirty="0" smtClean="0">
                <a:solidFill>
                  <a:schemeClr val="tx1"/>
                </a:solidFill>
              </a:rPr>
              <a:t>返回地址</a:t>
            </a:r>
            <a:endParaRPr kumimoji="1" lang="en-US" altLang="zh-C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805" y="323385"/>
            <a:ext cx="2872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如何处理跨域名共享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问题：</a:t>
            </a:r>
            <a:endParaRPr kumimoji="1"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849086" y="2789853"/>
            <a:ext cx="774440" cy="475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49894" y="4049485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49894" y="1491237"/>
            <a:ext cx="942391" cy="419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6"/>
            <a:endCxn id="7" idx="2"/>
          </p:cNvCxnSpPr>
          <p:nvPr/>
        </p:nvCxnSpPr>
        <p:spPr>
          <a:xfrm flipV="1">
            <a:off x="1623526" y="1911115"/>
            <a:ext cx="1497564" cy="111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0"/>
          </p:cNvCxnSpPr>
          <p:nvPr/>
        </p:nvCxnSpPr>
        <p:spPr>
          <a:xfrm>
            <a:off x="1623526" y="3027784"/>
            <a:ext cx="1497564" cy="102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761861" y="12036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淘宝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2761861" y="4537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天猫</a:t>
            </a:r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 rot="19382220">
            <a:off x="1941815" y="2209252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t</a:t>
            </a:r>
            <a:r>
              <a:rPr lang="en-US" altLang="zh-CN" sz="1200" smtClean="0"/>
              <a:t>aobao.com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 rot="2119116">
            <a:off x="1910777" y="332519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tianmao.com</a:t>
            </a:r>
            <a:endParaRPr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>
            <a:off x="926782" y="33806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用户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892351" y="2713010"/>
            <a:ext cx="1499118" cy="6295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780384" y="2209251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允许登录多个域名的中间</a:t>
            </a:r>
            <a:endParaRPr lang="en-US" altLang="zh-CN" sz="1200" smtClean="0"/>
          </a:p>
          <a:p>
            <a:r>
              <a:rPr lang="zh-CN" altLang="en-US" sz="1200" smtClean="0"/>
              <a:t>跳转应用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5" idx="6"/>
          </p:cNvCxnSpPr>
          <p:nvPr/>
        </p:nvCxnSpPr>
        <p:spPr>
          <a:xfrm flipV="1">
            <a:off x="1623526" y="2789853"/>
            <a:ext cx="3268825" cy="2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5" idx="6"/>
          </p:cNvCxnSpPr>
          <p:nvPr/>
        </p:nvCxnSpPr>
        <p:spPr>
          <a:xfrm flipH="1">
            <a:off x="1623526" y="2895304"/>
            <a:ext cx="3268825" cy="13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6"/>
          </p:cNvCxnSpPr>
          <p:nvPr/>
        </p:nvCxnSpPr>
        <p:spPr>
          <a:xfrm>
            <a:off x="1623526" y="3027784"/>
            <a:ext cx="3268825" cy="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" idx="6"/>
          </p:cNvCxnSpPr>
          <p:nvPr/>
        </p:nvCxnSpPr>
        <p:spPr>
          <a:xfrm flipH="1" flipV="1">
            <a:off x="1623526" y="3027784"/>
            <a:ext cx="3268825" cy="2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92351" y="3434509"/>
            <a:ext cx="2287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smtClean="0"/>
              <a:t>目的通过一个域名后去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，</a:t>
            </a:r>
            <a:endParaRPr lang="en-US" altLang="zh-CN" sz="1100" smtClean="0"/>
          </a:p>
          <a:p>
            <a:r>
              <a:rPr lang="zh-CN" altLang="en-US" sz="1100" smtClean="0"/>
              <a:t>将</a:t>
            </a:r>
            <a:r>
              <a:rPr lang="en-US" altLang="zh-CN" sz="1100" smtClean="0"/>
              <a:t>sessionId</a:t>
            </a:r>
            <a:r>
              <a:rPr lang="zh-CN" altLang="en-US" sz="1100" smtClean="0"/>
              <a:t>同步到另</a:t>
            </a:r>
            <a:r>
              <a:rPr lang="zh-CN" altLang="en-US" sz="1100"/>
              <a:t>一</a:t>
            </a:r>
            <a:r>
              <a:rPr lang="zh-CN" altLang="en-US" sz="1100" smtClean="0"/>
              <a:t>个域名下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52482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/>
          <p:nvPr/>
        </p:nvCxnSpPr>
        <p:spPr>
          <a:xfrm>
            <a:off x="5486400" y="1140449"/>
            <a:ext cx="11575" cy="3466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685326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85326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956387" y="3547642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6387" y="2268639"/>
            <a:ext cx="1435261" cy="2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1805" y="323385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分布式事务：本质是保持不同数据库之间的数据一致性</a:t>
            </a:r>
            <a:endParaRPr kumimoji="1" lang="zh-CN" altLang="en-US" sz="1400" dirty="0"/>
          </a:p>
        </p:txBody>
      </p:sp>
      <p:cxnSp>
        <p:nvCxnSpPr>
          <p:cNvPr id="15" name="直线箭头连接符 14"/>
          <p:cNvCxnSpPr>
            <a:endCxn id="7" idx="3"/>
          </p:cNvCxnSpPr>
          <p:nvPr/>
        </p:nvCxnSpPr>
        <p:spPr>
          <a:xfrm flipH="1">
            <a:off x="4120587" y="1493135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11" idx="1"/>
          </p:cNvCxnSpPr>
          <p:nvPr/>
        </p:nvCxnSpPr>
        <p:spPr>
          <a:xfrm>
            <a:off x="5497975" y="1493135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4132162" y="2772138"/>
            <a:ext cx="136581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497975" y="2772138"/>
            <a:ext cx="14584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56801" y="71981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事务协调者</a:t>
            </a:r>
            <a:endParaRPr kumimoji="1"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861782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2843" y="1573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事务参与者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4273894" y="164255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prepare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914664" y="1642557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prepare</a:t>
            </a:r>
            <a:endParaRPr kumimoji="1" lang="zh-CN" altLang="en-US" sz="1400" dirty="0"/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132162" y="1642557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4157949" y="2911034"/>
            <a:ext cx="1354238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5512187" y="1642557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5480355" y="2921560"/>
            <a:ext cx="1455775" cy="90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273894" y="290287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5989997" y="2916821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commit</a:t>
            </a:r>
            <a:endParaRPr kumimoji="1"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445967" y="214236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68189" y="214211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ready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525227" y="3428135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679900" y="34281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commited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933452" y="4757199"/>
            <a:ext cx="9191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1</a:t>
            </a:r>
            <a:r>
              <a:rPr kumimoji="1" lang="en-US" altLang="zh-CN" sz="1400" b="1" dirty="0"/>
              <a:t>.</a:t>
            </a:r>
            <a:r>
              <a:rPr kumimoji="1" lang="zh-CN" altLang="en-US" sz="1400" b="1" dirty="0" smtClean="0"/>
              <a:t>准备阶段：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事务协调者给每个事务参与者发送准备消息，每个参与者要么直接返回失败，要么在本地执行事务，但不提交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3452" y="5483704"/>
            <a:ext cx="100784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/>
              <a:t>2.</a:t>
            </a:r>
            <a:r>
              <a:rPr kumimoji="1" lang="zh-CN" altLang="en-US" sz="1400" b="1" dirty="0" smtClean="0"/>
              <a:t>提交阶段：</a:t>
            </a:r>
            <a:endParaRPr kumimoji="1" lang="en-US" altLang="zh-CN" sz="1400" b="1" dirty="0" smtClean="0"/>
          </a:p>
          <a:p>
            <a:r>
              <a:rPr kumimoji="1" lang="zh-CN" altLang="en-US" sz="1400" dirty="0"/>
              <a:t> </a:t>
            </a:r>
            <a:r>
              <a:rPr kumimoji="1" lang="zh-CN" altLang="en-US" sz="1400" dirty="0" smtClean="0"/>
              <a:t>   如果协调者收到了参与者的超时或失败消息时，直接给每个参与者发送回滚命令，否则发送提交命令，参与者根据命令进行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回滚或者提交</a:t>
            </a:r>
            <a:endParaRPr kumimoji="1" lang="en-US" altLang="zh-CN" sz="1400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482993" y="42604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 smtClean="0"/>
              <a:t>两阶段事务：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26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02565" y="1436723"/>
            <a:ext cx="2754353" cy="3001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3802566" y="2384576"/>
            <a:ext cx="2754353" cy="5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28597" y="1129835"/>
            <a:ext cx="120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Object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smtClean="0"/>
              <a:t>Header</a:t>
            </a:r>
            <a:endParaRPr kumimoji="1"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577377" y="367990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err="1" smtClean="0"/>
              <a:t>HotSpot</a:t>
            </a:r>
            <a:r>
              <a:rPr kumimoji="1" lang="zh-CN" altLang="en-US" sz="1200" smtClean="0"/>
              <a:t> 对象布局：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617807" y="2742246"/>
            <a:ext cx="1115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smtClean="0"/>
              <a:t>Instance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Data</a:t>
            </a:r>
            <a:endParaRPr kumimoji="1" lang="zh-CN" altLang="en-US" sz="1100"/>
          </a:p>
        </p:txBody>
      </p:sp>
      <p:sp>
        <p:nvSpPr>
          <p:cNvPr id="12" name="文本框 11"/>
          <p:cNvSpPr txBox="1"/>
          <p:nvPr/>
        </p:nvSpPr>
        <p:spPr>
          <a:xfrm>
            <a:off x="3029375" y="178497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对象头</a:t>
            </a:r>
            <a:endParaRPr kumimoji="1" lang="zh-CN" altLang="en-US" sz="1100"/>
          </a:p>
        </p:txBody>
      </p:sp>
      <p:sp>
        <p:nvSpPr>
          <p:cNvPr id="13" name="文本框 12"/>
          <p:cNvSpPr txBox="1"/>
          <p:nvPr/>
        </p:nvSpPr>
        <p:spPr>
          <a:xfrm>
            <a:off x="2938007" y="273987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实例数据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2938007" y="3862332"/>
            <a:ext cx="787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对齐填充 </a:t>
            </a:r>
            <a:endParaRPr kumimoji="1" lang="en-US" altLang="zh-CN" sz="1100" smtClean="0"/>
          </a:p>
          <a:p>
            <a:r>
              <a:rPr kumimoji="1" lang="zh-CN" altLang="en-US" sz="1100"/>
              <a:t> </a:t>
            </a:r>
            <a:r>
              <a:rPr kumimoji="1" lang="zh-CN" altLang="en-US" sz="1100" smtClean="0"/>
              <a:t> </a:t>
            </a:r>
            <a:r>
              <a:rPr kumimoji="1" lang="en-US" altLang="zh-CN" sz="1100" smtClean="0"/>
              <a:t>Padding</a:t>
            </a:r>
            <a:endParaRPr kumimoji="1" lang="zh-CN" altLang="en-US" sz="1100"/>
          </a:p>
        </p:txBody>
      </p:sp>
      <p:sp>
        <p:nvSpPr>
          <p:cNvPr id="3" name="文本框 2"/>
          <p:cNvSpPr txBox="1"/>
          <p:nvPr/>
        </p:nvSpPr>
        <p:spPr>
          <a:xfrm>
            <a:off x="7390993" y="1298786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UcPeriod"/>
            </a:pPr>
            <a:r>
              <a:rPr kumimoji="1" lang="en-US" altLang="zh-CN" sz="1000" dirty="0" smtClean="0"/>
              <a:t>Mark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word</a:t>
            </a:r>
            <a:r>
              <a:rPr kumimoji="1" lang="zh-CN" altLang="en-US" sz="1000" dirty="0" smtClean="0"/>
              <a:t>：</a:t>
            </a:r>
            <a:r>
              <a:rPr kumimoji="1" lang="en-US" altLang="zh-CN" sz="1000" dirty="0" err="1" smtClean="0"/>
              <a:t>hashCode</a:t>
            </a:r>
            <a:r>
              <a:rPr kumimoji="1" lang="en-US" altLang="zh-CN" sz="1000" dirty="0" smtClean="0"/>
              <a:t> </a:t>
            </a:r>
            <a:r>
              <a:rPr kumimoji="1" lang="zh-CN" altLang="en-US" sz="1000" dirty="0" smtClean="0"/>
              <a:t>、</a:t>
            </a:r>
            <a:r>
              <a:rPr kumimoji="1" lang="en-US" altLang="zh-CN" sz="1000" dirty="0" smtClean="0"/>
              <a:t>GC</a:t>
            </a:r>
            <a:r>
              <a:rPr kumimoji="1" lang="zh-CN" altLang="en-US" sz="1000" dirty="0"/>
              <a:t>分代年龄</a:t>
            </a:r>
            <a:r>
              <a:rPr kumimoji="1" lang="zh-CN" altLang="en-US" sz="1000" dirty="0" smtClean="0"/>
              <a:t>、是否偏向锁、锁标志位、</a:t>
            </a:r>
            <a:endParaRPr kumimoji="1" lang="en-US" altLang="zh-CN" sz="1000" dirty="0" smtClean="0"/>
          </a:p>
          <a:p>
            <a:r>
              <a:rPr kumimoji="1" lang="zh-CN" altLang="en-US" sz="1000" dirty="0" smtClean="0"/>
              <a:t>偏向线程</a:t>
            </a:r>
            <a:r>
              <a:rPr kumimoji="1" lang="en-US" altLang="zh-CN" sz="1000" dirty="0" smtClean="0"/>
              <a:t>Id</a:t>
            </a:r>
          </a:p>
          <a:p>
            <a:endParaRPr kumimoji="1" lang="en-US" altLang="zh-CN" sz="1000" dirty="0"/>
          </a:p>
          <a:p>
            <a:r>
              <a:rPr kumimoji="1" lang="en-US" altLang="zh-CN" sz="1000" dirty="0"/>
              <a:t>B.</a:t>
            </a:r>
            <a:r>
              <a:rPr kumimoji="1" lang="zh-CN" altLang="en-US" sz="1000" dirty="0"/>
              <a:t> 类型指针，即指向它的类元数据，判断出是哪个类的实例 </a:t>
            </a:r>
            <a:endParaRPr kumimoji="1" lang="en-US" altLang="zh-CN" sz="1000" dirty="0" smtClean="0"/>
          </a:p>
        </p:txBody>
      </p:sp>
      <p:sp>
        <p:nvSpPr>
          <p:cNvPr id="20" name="矩形 19"/>
          <p:cNvSpPr/>
          <p:nvPr/>
        </p:nvSpPr>
        <p:spPr>
          <a:xfrm>
            <a:off x="3969835" y="2542477"/>
            <a:ext cx="2411070" cy="1750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415556" y="2801428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smtClean="0"/>
              <a:t>存储对象的有效信息，也是在</a:t>
            </a:r>
            <a:r>
              <a:rPr kumimoji="1" lang="en-US" altLang="zh-CN" sz="1000" smtClean="0"/>
              <a:t>code</a:t>
            </a:r>
            <a:r>
              <a:rPr kumimoji="1" lang="zh-CN" altLang="en-US" sz="1000" smtClean="0"/>
              <a:t>中定义的各种类型的字段内容。无论是从父类中继承的，还是在子类中定义的，都记录下来</a:t>
            </a:r>
            <a:endParaRPr kumimoji="1"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7415556" y="3862332"/>
            <a:ext cx="414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smtClean="0"/>
              <a:t>JVM</a:t>
            </a:r>
            <a:r>
              <a:rPr kumimoji="1" lang="zh-CN" altLang="en-US" sz="1000" smtClean="0"/>
              <a:t>要求对象的大小是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字节的整数倍，对象头是</a:t>
            </a:r>
            <a:r>
              <a:rPr kumimoji="1" lang="en-US" altLang="zh-CN" sz="1000" smtClean="0"/>
              <a:t>8</a:t>
            </a:r>
            <a:r>
              <a:rPr kumimoji="1" lang="zh-CN" altLang="en-US" sz="1000" smtClean="0"/>
              <a:t>字节的整数倍，当数据实例部分没有对齐时，通过对齐填充来补充</a:t>
            </a:r>
            <a:endParaRPr kumimoji="1" lang="zh-CN" altLang="en-US" sz="1000"/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722249" y="1572321"/>
            <a:ext cx="548346" cy="3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722249" y="1937423"/>
            <a:ext cx="605307" cy="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876693" y="2937453"/>
            <a:ext cx="1393902" cy="6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V="1">
            <a:off x="6467707" y="4036741"/>
            <a:ext cx="859849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/private/var/folders/f7/mqlcgb3579x4xdbv43452kzh0000gn/T/WizNote/0e4811c7-2d0c-469a-a2cf-7939ac79c939/index_files/45438408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7377" y="1265670"/>
            <a:ext cx="2239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 smtClean="0"/>
              <a:t>不压缩：</a:t>
            </a:r>
            <a:r>
              <a:rPr kumimoji="1" lang="en-US" altLang="zh-CN" sz="1100" dirty="0" smtClean="0"/>
              <a:t>not</a:t>
            </a:r>
            <a:r>
              <a:rPr kumimoji="1" lang="zh-CN" altLang="en-US" sz="1100" dirty="0" smtClean="0"/>
              <a:t> </a:t>
            </a:r>
            <a:r>
              <a:rPr kumimoji="1" lang="en-US" altLang="zh-CN" sz="1100" dirty="0" err="1" smtClean="0"/>
              <a:t>compracess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普通对象</a:t>
            </a:r>
            <a:r>
              <a:rPr kumimoji="1" lang="en-US" altLang="zh-CN" sz="1100" dirty="0" smtClean="0"/>
              <a:t>16</a:t>
            </a:r>
            <a:r>
              <a:rPr kumimoji="1" lang="zh-CN" altLang="en-US" sz="1100" dirty="0" smtClean="0"/>
              <a:t>个字节，数组</a:t>
            </a:r>
            <a:r>
              <a:rPr kumimoji="1" lang="en-US" altLang="zh-CN" sz="1100" dirty="0" smtClean="0"/>
              <a:t>3</a:t>
            </a:r>
            <a:r>
              <a:rPr kumimoji="1" lang="zh-CN" altLang="en-US" sz="1100" dirty="0" smtClean="0"/>
              <a:t>个字节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r>
              <a:rPr kumimoji="1" lang="zh-CN" altLang="en-US" sz="1100" dirty="0" smtClean="0"/>
              <a:t>压缩：</a:t>
            </a:r>
            <a:r>
              <a:rPr kumimoji="1" lang="en-US" altLang="zh-CN" sz="1100" dirty="0" err="1"/>
              <a:t>compracess</a:t>
            </a:r>
            <a:endParaRPr kumimoji="1" lang="en-US" altLang="zh-CN" sz="1100" dirty="0"/>
          </a:p>
          <a:p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064618" y="1527280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Mark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word(8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个字节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64618" y="2001534"/>
            <a:ext cx="2221500" cy="343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类型指针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(4+4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字节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 smtClean="0">
                <a:solidFill>
                  <a:schemeClr val="tx1"/>
                </a:solidFill>
              </a:rPr>
              <a:t>cpu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3" name="椭圆 12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4" name="椭圆 13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5" name="椭圆 14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 </a:t>
            </a:r>
            <a:r>
              <a:rPr kumimoji="1" lang="en-US" altLang="zh-CN" sz="1400" smtClean="0"/>
              <a:t>cache</a:t>
            </a:r>
            <a:endParaRPr kumimoji="1"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缓存一致性协议</a:t>
            </a:r>
            <a:endParaRPr kumimoji="1" lang="en-US" altLang="zh-CN" smtClean="0"/>
          </a:p>
        </p:txBody>
      </p:sp>
      <p:cxnSp>
        <p:nvCxnSpPr>
          <p:cNvPr id="19" name="直线箭头连接符 18"/>
          <p:cNvCxnSpPr>
            <a:stCxn id="7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7" idx="1"/>
            <a:endCxn id="13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5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027442" y="802888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多核</a:t>
            </a:r>
            <a:r>
              <a:rPr kumimoji="1" lang="en-US" altLang="zh-CN" sz="1400" smtClean="0"/>
              <a:t>CPU</a:t>
            </a:r>
            <a:endParaRPr kumimoji="1"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194942" y="7805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6583339" y="76980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缓存一致性协议</a:t>
            </a:r>
            <a:endParaRPr kumimoji="1"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运行内存</a:t>
            </a:r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29405" y="7698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主内存</a:t>
            </a:r>
            <a:endParaRPr kumimoji="1" lang="zh-CN" altLang="en-US" sz="1400"/>
          </a:p>
        </p:txBody>
      </p:sp>
      <p:cxnSp>
        <p:nvCxnSpPr>
          <p:cNvPr id="25" name="直线箭头连接符 24"/>
          <p:cNvCxnSpPr>
            <a:stCxn id="29" idx="1"/>
            <a:endCxn id="17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46049" y="32338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cpu</a:t>
            </a:r>
            <a:r>
              <a:rPr kumimoji="1" lang="zh-CN" altLang="en-US" sz="1400" smtClean="0"/>
              <a:t>、主存关系</a:t>
            </a:r>
            <a:endParaRPr kumimoji="1"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7032179" y="51894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总线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2646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7650" y="243349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650" y="3268646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17650" y="1620644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7650" y="4090120"/>
            <a:ext cx="1293542" cy="557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>
                <a:solidFill>
                  <a:schemeClr val="tx1"/>
                </a:solidFill>
              </a:rPr>
              <a:t>Java</a:t>
            </a:r>
            <a:r>
              <a:rPr kumimoji="1" lang="zh-CN" altLang="en-US" sz="1400" smtClean="0">
                <a:solidFill>
                  <a:schemeClr val="tx1"/>
                </a:solidFill>
              </a:rPr>
              <a:t>线程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25591" y="1650381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smtClean="0"/>
              <a:t>工作内存</a:t>
            </a:r>
            <a:endParaRPr kumimoji="1"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4025591" y="2479957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0" name="椭圆 9"/>
          <p:cNvSpPr/>
          <p:nvPr/>
        </p:nvSpPr>
        <p:spPr>
          <a:xfrm>
            <a:off x="4025591" y="3268646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1" name="椭圆 10"/>
          <p:cNvSpPr/>
          <p:nvPr/>
        </p:nvSpPr>
        <p:spPr>
          <a:xfrm>
            <a:off x="4025591" y="4159704"/>
            <a:ext cx="1405053" cy="46463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/>
              <a:t>工作内存</a:t>
            </a:r>
          </a:p>
        </p:txBody>
      </p:sp>
      <p:sp>
        <p:nvSpPr>
          <p:cNvPr id="12" name="矩形 11"/>
          <p:cNvSpPr/>
          <p:nvPr/>
        </p:nvSpPr>
        <p:spPr>
          <a:xfrm>
            <a:off x="6891454" y="1315844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store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load</a:t>
            </a:r>
            <a:r>
              <a:rPr kumimoji="1" lang="zh-CN" altLang="en-US" smtClean="0"/>
              <a:t>操作</a:t>
            </a:r>
            <a:endParaRPr kumimoji="1" lang="en-US" altLang="zh-CN" smtClean="0"/>
          </a:p>
        </p:txBody>
      </p:sp>
      <p:cxnSp>
        <p:nvCxnSpPr>
          <p:cNvPr id="13" name="直线箭头连接符 12"/>
          <p:cNvCxnSpPr>
            <a:stCxn id="9" idx="3"/>
          </p:cNvCxnSpPr>
          <p:nvPr/>
        </p:nvCxnSpPr>
        <p:spPr>
          <a:xfrm flipV="1">
            <a:off x="3111192" y="1899424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3111192" y="2712273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3155798" y="3544862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155798" y="4403506"/>
            <a:ext cx="914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 flipV="1">
            <a:off x="5430644" y="1996068"/>
            <a:ext cx="1460810" cy="94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9" idx="1"/>
            <a:endCxn id="15" idx="6"/>
          </p:cNvCxnSpPr>
          <p:nvPr/>
        </p:nvCxnSpPr>
        <p:spPr>
          <a:xfrm flipH="1" flipV="1">
            <a:off x="5430644" y="2712274"/>
            <a:ext cx="1460810" cy="42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430644" y="3268646"/>
            <a:ext cx="1460810" cy="2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17" idx="6"/>
          </p:cNvCxnSpPr>
          <p:nvPr/>
        </p:nvCxnSpPr>
        <p:spPr>
          <a:xfrm flipH="1">
            <a:off x="5430644" y="3365810"/>
            <a:ext cx="1460810" cy="10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560418" y="1312128"/>
            <a:ext cx="825190" cy="363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主内存</a:t>
            </a:r>
            <a:endParaRPr kumimoji="1" lang="zh-CN" altLang="en-US"/>
          </a:p>
        </p:txBody>
      </p:sp>
      <p:cxnSp>
        <p:nvCxnSpPr>
          <p:cNvPr id="26" name="直线箭头连接符 25"/>
          <p:cNvCxnSpPr>
            <a:endCxn id="19" idx="3"/>
          </p:cNvCxnSpPr>
          <p:nvPr/>
        </p:nvCxnSpPr>
        <p:spPr>
          <a:xfrm flipH="1">
            <a:off x="7716644" y="3129777"/>
            <a:ext cx="843774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46049" y="3233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线程、工作内存关系</a:t>
            </a:r>
            <a:r>
              <a:rPr kumimoji="1" lang="zh-CN" altLang="en-US" sz="1400"/>
              <a:t>、主</a:t>
            </a:r>
            <a:r>
              <a:rPr kumimoji="1" lang="zh-CN" altLang="en-US" sz="1400" smtClean="0"/>
              <a:t>内存的内存模型</a:t>
            </a:r>
            <a:endParaRPr kumimoji="1"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9428033" y="1574921"/>
            <a:ext cx="206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主内存：</a:t>
            </a:r>
            <a:r>
              <a:rPr kumimoji="1" lang="en-US" altLang="zh-CN" sz="1400" smtClean="0"/>
              <a:t>JVM</a:t>
            </a:r>
            <a:r>
              <a:rPr kumimoji="1" lang="zh-CN" altLang="en-US" sz="1400" smtClean="0"/>
              <a:t>的一部分</a:t>
            </a:r>
            <a:endParaRPr kumimoji="1"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3568391" y="1063860"/>
            <a:ext cx="247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smtClean="0"/>
              <a:t>变量：类变量，非局部变量</a:t>
            </a:r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446048" y="5253001"/>
            <a:ext cx="52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smtClean="0"/>
              <a:t>Volatile</a:t>
            </a:r>
            <a:r>
              <a:rPr kumimoji="1" lang="zh-CN" altLang="en-US" sz="1200" smtClean="0"/>
              <a:t>：每次使用之前都从主内存刷新最新的值，每次修改变量值后立刻同步回主内存，保证数据一致性</a:t>
            </a:r>
            <a:endParaRPr kumimoji="1" lang="en-US" altLang="zh-CN" sz="1200" smtClean="0"/>
          </a:p>
          <a:p>
            <a:r>
              <a:rPr kumimoji="1" lang="zh-CN" altLang="en-US" sz="1200" smtClean="0"/>
              <a:t>        使用场景：运算结果不依赖变量的当前值，即适合用于</a:t>
            </a:r>
            <a:r>
              <a:rPr kumimoji="1" lang="en-US" altLang="zh-CN" sz="1200" err="1" smtClean="0"/>
              <a:t>boolean</a:t>
            </a:r>
            <a:r>
              <a:rPr kumimoji="1" lang="zh-CN" altLang="en-US" sz="1200" smtClean="0"/>
              <a:t>类型</a:t>
            </a:r>
            <a:endParaRPr kumimoji="1" lang="zh-CN" altLang="en-US" sz="1200"/>
          </a:p>
        </p:txBody>
      </p:sp>
      <p:sp>
        <p:nvSpPr>
          <p:cNvPr id="31" name="文本框 30"/>
          <p:cNvSpPr txBox="1"/>
          <p:nvPr/>
        </p:nvSpPr>
        <p:spPr>
          <a:xfrm>
            <a:off x="438944" y="6111645"/>
            <a:ext cx="583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原子性：由内存模型来保证原子性变量操作，包括</a:t>
            </a:r>
            <a:r>
              <a:rPr kumimoji="1" lang="en-US" altLang="zh-CN" sz="1400" smtClean="0"/>
              <a:t>read/load/assign/use/</a:t>
            </a:r>
          </a:p>
          <a:p>
            <a:r>
              <a:rPr kumimoji="1" lang="en-US" altLang="zh-CN" sz="1400" smtClean="0"/>
              <a:t>store</a:t>
            </a:r>
            <a:r>
              <a:rPr kumimoji="1" lang="zh-CN" altLang="en-US" sz="1400" smtClean="0"/>
              <a:t>和</a:t>
            </a:r>
            <a:r>
              <a:rPr kumimoji="1" lang="en-US" altLang="zh-CN" sz="1400" smtClean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68238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7503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判断策略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82644" y="1737732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smtClean="0">
                <a:solidFill>
                  <a:schemeClr val="tx1"/>
                </a:solidFill>
              </a:rPr>
              <a:t>收集器</a:t>
            </a:r>
            <a:endParaRPr kumimoji="1"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8839" y="527825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GC</a:t>
            </a:r>
            <a:r>
              <a:rPr kumimoji="1" lang="zh-CN" altLang="en-US" sz="1400" smtClean="0">
                <a:solidFill>
                  <a:schemeClr val="tx1"/>
                </a:solidFill>
              </a:rPr>
              <a:t>系统</a:t>
            </a: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8839" y="1747024"/>
            <a:ext cx="1382752" cy="41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GC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算法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5620215" y="1025912"/>
            <a:ext cx="0" cy="5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H="1">
            <a:off x="3902928" y="1053790"/>
            <a:ext cx="1271238" cy="56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5988205" y="1062153"/>
            <a:ext cx="1260088" cy="55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71135" y="2771078"/>
            <a:ext cx="1453375" cy="1276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1.Serial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、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SerialOld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2.parNew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3.PS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+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PO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4.G1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5.CMS 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老年代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6.G1</a:t>
            </a: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7.ZGC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008971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3804" y="2787805"/>
            <a:ext cx="1092819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清除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标记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整理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3.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复制算法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b="1" dirty="0" smtClean="0">
                <a:solidFill>
                  <a:srgbClr val="FF0000"/>
                </a:solidFill>
              </a:rPr>
              <a:t>4.</a:t>
            </a:r>
            <a:r>
              <a:rPr kumimoji="1" lang="zh-CN" altLang="en-US" sz="1200" b="1" dirty="0" smtClean="0">
                <a:solidFill>
                  <a:srgbClr val="FF0000"/>
                </a:solidFill>
              </a:rPr>
              <a:t>三色标记</a:t>
            </a:r>
            <a:endParaRPr kumimoji="1" lang="en-US" altLang="zh-CN" sz="1200" b="1" dirty="0" smtClean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5620214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20000" y="2793379"/>
            <a:ext cx="1237786" cy="1276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>
                <a:solidFill>
                  <a:schemeClr val="tx1"/>
                </a:solidFill>
              </a:rPr>
              <a:t>1.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引用计数器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2.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根搜索可达</a:t>
            </a:r>
            <a:endParaRPr kumimoji="1" lang="en-US" altLang="zh-CN" sz="1200" dirty="0" smtClean="0">
              <a:solidFill>
                <a:schemeClr val="tx1"/>
              </a:solidFill>
            </a:endParaRPr>
          </a:p>
          <a:p>
            <a:r>
              <a:rPr kumimoji="1" lang="en-US" altLang="zh-CN" sz="12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基于三色标记算法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8166409" y="2252546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4668644"/>
            <a:ext cx="4527395" cy="17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69981" y="1031358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93981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0288" y="2176130"/>
            <a:ext cx="1414131" cy="5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97400" y="701748"/>
            <a:ext cx="11592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err="1" smtClean="0"/>
              <a:t>ActiveMQ</a:t>
            </a:r>
            <a:r>
              <a:rPr kumimoji="1" lang="zh-CN" altLang="en-US" sz="1050" smtClean="0"/>
              <a:t>服务器</a:t>
            </a:r>
            <a:endParaRPr kumimoji="1" lang="zh-CN" altLang="en-US" sz="1050"/>
          </a:p>
        </p:txBody>
      </p:sp>
      <p:sp>
        <p:nvSpPr>
          <p:cNvPr id="8" name="文本框 7"/>
          <p:cNvSpPr txBox="1"/>
          <p:nvPr/>
        </p:nvSpPr>
        <p:spPr>
          <a:xfrm>
            <a:off x="5893981" y="2304353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消息消费者</a:t>
            </a:r>
            <a:r>
              <a:rPr kumimoji="1" lang="en-US" altLang="zh-CN" sz="1050" smtClean="0"/>
              <a:t>consumer</a:t>
            </a:r>
            <a:endParaRPr kumimoji="1" lang="zh-CN" altLang="en-US" sz="1050"/>
          </a:p>
        </p:txBody>
      </p:sp>
      <p:sp>
        <p:nvSpPr>
          <p:cNvPr id="9" name="文本框 8"/>
          <p:cNvSpPr txBox="1"/>
          <p:nvPr/>
        </p:nvSpPr>
        <p:spPr>
          <a:xfrm>
            <a:off x="2750288" y="2304353"/>
            <a:ext cx="1382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消息生产者</a:t>
            </a:r>
            <a:r>
              <a:rPr kumimoji="1" lang="en-US" altLang="zh-CN" sz="1050" smtClean="0"/>
              <a:t>producer</a:t>
            </a:r>
            <a:endParaRPr kumimoji="1" lang="zh-CN" altLang="en-US" sz="105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3172" y="1541720"/>
            <a:ext cx="1307805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5348177" y="1541720"/>
            <a:ext cx="1095153" cy="63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92382" y="16746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生产</a:t>
            </a:r>
            <a:endParaRPr kumimoji="1" lang="zh-CN" altLang="en-US" sz="1100"/>
          </a:p>
        </p:txBody>
      </p:sp>
      <p:sp>
        <p:nvSpPr>
          <p:cNvPr id="15" name="文本框 14"/>
          <p:cNvSpPr txBox="1"/>
          <p:nvPr/>
        </p:nvSpPr>
        <p:spPr>
          <a:xfrm>
            <a:off x="5883781" y="16530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消费</a:t>
            </a:r>
            <a:endParaRPr kumimoji="1" lang="zh-CN" altLang="en-US" sz="1100"/>
          </a:p>
        </p:txBody>
      </p:sp>
      <p:sp>
        <p:nvSpPr>
          <p:cNvPr id="16" name="文本框 15"/>
          <p:cNvSpPr txBox="1"/>
          <p:nvPr/>
        </p:nvSpPr>
        <p:spPr>
          <a:xfrm>
            <a:off x="4164419" y="2947978"/>
            <a:ext cx="2541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smtClean="0"/>
              <a:t>MQ(</a:t>
            </a:r>
            <a:r>
              <a:rPr kumimoji="1" lang="zh-CN" altLang="en-US" sz="1100" smtClean="0"/>
              <a:t>消息队列</a:t>
            </a:r>
            <a:r>
              <a:rPr kumimoji="1" lang="en-US" altLang="zh-CN" sz="1100" smtClean="0"/>
              <a:t>):</a:t>
            </a:r>
            <a:r>
              <a:rPr kumimoji="1" lang="zh-CN" altLang="en-US" sz="1100" smtClean="0"/>
              <a:t> 多个应用程序间的通信</a:t>
            </a:r>
            <a:endParaRPr kumimoji="1" lang="zh-CN" altLang="en-US" sz="1100"/>
          </a:p>
        </p:txBody>
      </p:sp>
      <p:sp>
        <p:nvSpPr>
          <p:cNvPr id="17" name="文本框 16"/>
          <p:cNvSpPr txBox="1"/>
          <p:nvPr/>
        </p:nvSpPr>
        <p:spPr>
          <a:xfrm>
            <a:off x="6705499" y="1914644"/>
            <a:ext cx="36599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smtClean="0"/>
              <a:t>消费者通过监听器实时消费 </a:t>
            </a:r>
            <a:r>
              <a:rPr kumimoji="1" lang="en-US" altLang="zh-CN" sz="1050" smtClean="0"/>
              <a:t>---&gt;</a:t>
            </a:r>
            <a:r>
              <a:rPr kumimoji="1" lang="zh-CN" altLang="en-US" sz="1050" smtClean="0"/>
              <a:t> 实现</a:t>
            </a:r>
            <a:r>
              <a:rPr kumimoji="1" lang="en-US" altLang="zh-CN" sz="1050" err="1" smtClean="0"/>
              <a:t>MessageListener</a:t>
            </a:r>
            <a:r>
              <a:rPr kumimoji="1" lang="zh-CN" altLang="en-US" sz="1050" smtClean="0"/>
              <a:t>接口</a:t>
            </a:r>
            <a:endParaRPr kumimoji="1"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249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0731" y="1210084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</a:t>
            </a:r>
            <a:r>
              <a:rPr kumimoji="1" lang="en-US" altLang="zh-CN" sz="1200" dirty="0" smtClean="0"/>
              <a:t>ollection</a:t>
            </a:r>
            <a:endParaRPr kumimoji="1" lang="zh-CN" altLang="en-US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5986665" y="201234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Set</a:t>
            </a:r>
            <a:endParaRPr kumimoji="1"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2489375" y="193877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List</a:t>
            </a:r>
            <a:endParaRPr kumimoji="1"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561709" y="2745354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TreeSet</a:t>
            </a:r>
            <a:endParaRPr kumimoji="1"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165413" y="274535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HashSet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560910" y="2795552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LinkedList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381974" y="2763080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Vector</a:t>
            </a:r>
            <a:endParaRPr kumimoji="1"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949242" y="276308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ArrayList</a:t>
            </a:r>
            <a:endParaRPr kumimoji="1" lang="zh-CN" altLang="en-US" sz="1200"/>
          </a:p>
        </p:txBody>
      </p:sp>
      <p:cxnSp>
        <p:nvCxnSpPr>
          <p:cNvPr id="13" name="直线箭头连接符 12"/>
          <p:cNvCxnSpPr>
            <a:stCxn id="4" idx="2"/>
            <a:endCxn id="6" idx="3"/>
          </p:cNvCxnSpPr>
          <p:nvPr/>
        </p:nvCxnSpPr>
        <p:spPr>
          <a:xfrm flipH="1">
            <a:off x="2892049" y="1487083"/>
            <a:ext cx="1628830" cy="59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2"/>
            <a:endCxn id="5" idx="1"/>
          </p:cNvCxnSpPr>
          <p:nvPr/>
        </p:nvCxnSpPr>
        <p:spPr>
          <a:xfrm>
            <a:off x="4520879" y="1487083"/>
            <a:ext cx="1465786" cy="6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6" idx="2"/>
            <a:endCxn id="11" idx="0"/>
          </p:cNvCxnSpPr>
          <p:nvPr/>
        </p:nvCxnSpPr>
        <p:spPr>
          <a:xfrm flipH="1">
            <a:off x="1326910" y="2215777"/>
            <a:ext cx="1363802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6" idx="2"/>
            <a:endCxn id="10" idx="0"/>
          </p:cNvCxnSpPr>
          <p:nvPr/>
        </p:nvCxnSpPr>
        <p:spPr>
          <a:xfrm>
            <a:off x="2690712" y="2215777"/>
            <a:ext cx="1" cy="54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6" idx="2"/>
            <a:endCxn id="9" idx="0"/>
          </p:cNvCxnSpPr>
          <p:nvPr/>
        </p:nvCxnSpPr>
        <p:spPr>
          <a:xfrm>
            <a:off x="2690712" y="2215777"/>
            <a:ext cx="1286338" cy="57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5" idx="2"/>
            <a:endCxn id="8" idx="0"/>
          </p:cNvCxnSpPr>
          <p:nvPr/>
        </p:nvCxnSpPr>
        <p:spPr>
          <a:xfrm flipH="1">
            <a:off x="5527051" y="2289342"/>
            <a:ext cx="655341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5" idx="2"/>
            <a:endCxn id="7" idx="0"/>
          </p:cNvCxnSpPr>
          <p:nvPr/>
        </p:nvCxnSpPr>
        <p:spPr>
          <a:xfrm>
            <a:off x="6182392" y="2289342"/>
            <a:ext cx="720116" cy="45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703905" y="168051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有序、有重复</a:t>
            </a:r>
            <a:endParaRPr kumimoji="1" lang="zh-CN" altLang="en-US" sz="1100"/>
          </a:p>
        </p:txBody>
      </p:sp>
      <p:sp>
        <p:nvSpPr>
          <p:cNvPr id="28" name="文本框 27"/>
          <p:cNvSpPr txBox="1"/>
          <p:nvPr/>
        </p:nvSpPr>
        <p:spPr>
          <a:xfrm>
            <a:off x="5061940" y="1571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无序、无重复</a:t>
            </a:r>
            <a:endParaRPr kumimoji="1" lang="zh-CN" altLang="en-US" sz="1100"/>
          </a:p>
        </p:txBody>
      </p:sp>
      <p:sp>
        <p:nvSpPr>
          <p:cNvPr id="29" name="文本框 28"/>
          <p:cNvSpPr txBox="1"/>
          <p:nvPr/>
        </p:nvSpPr>
        <p:spPr>
          <a:xfrm>
            <a:off x="437876" y="653218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有序：存储和取出的元素一致</a:t>
            </a:r>
            <a:endParaRPr kumimoji="1" lang="en-US" altLang="zh-CN" sz="1100" dirty="0" smtClean="0"/>
          </a:p>
          <a:p>
            <a:r>
              <a:rPr kumimoji="1" lang="zh-CN" altLang="en-US" sz="1100" dirty="0" smtClean="0"/>
              <a:t>无序：存储和取出元素顺序不一致</a:t>
            </a:r>
            <a:endParaRPr kumimoji="1" lang="en-US" altLang="zh-CN" sz="1100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2391592" y="25437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不常用</a:t>
            </a:r>
            <a:endParaRPr kumimoji="1" lang="zh-CN" altLang="en-US" sz="1100"/>
          </a:p>
        </p:txBody>
      </p:sp>
      <p:sp>
        <p:nvSpPr>
          <p:cNvPr id="31" name="文本框 30"/>
          <p:cNvSpPr txBox="1"/>
          <p:nvPr/>
        </p:nvSpPr>
        <p:spPr>
          <a:xfrm>
            <a:off x="268398" y="3022353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smtClean="0"/>
              <a:t>底层</a:t>
            </a:r>
            <a:r>
              <a:rPr kumimoji="1" lang="en-US" altLang="zh-CN" sz="1100" smtClean="0"/>
              <a:t>:</a:t>
            </a:r>
            <a:endParaRPr kumimoji="1" lang="zh-CN" altLang="en-US" sz="1100"/>
          </a:p>
        </p:txBody>
      </p:sp>
      <p:sp>
        <p:nvSpPr>
          <p:cNvPr id="32" name="文本框 31"/>
          <p:cNvSpPr txBox="1"/>
          <p:nvPr/>
        </p:nvSpPr>
        <p:spPr>
          <a:xfrm>
            <a:off x="867505" y="306945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查询快、增删慢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2194655" y="3069451"/>
            <a:ext cx="1210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数组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线程安全、效率慢</a:t>
            </a:r>
            <a:endParaRPr kumimoji="1"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3434465" y="3066429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56" name="文本框 55"/>
          <p:cNvSpPr txBox="1"/>
          <p:nvPr/>
        </p:nvSpPr>
        <p:spPr>
          <a:xfrm>
            <a:off x="4928960" y="3062866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链表</a:t>
            </a:r>
            <a:endParaRPr kumimoji="1" lang="en-US" altLang="zh-CN" sz="1000" smtClean="0"/>
          </a:p>
          <a:p>
            <a:r>
              <a:rPr kumimoji="1" lang="zh-CN" altLang="en-US" sz="1000" smtClean="0"/>
              <a:t>查询慢、增删快</a:t>
            </a:r>
            <a:endParaRPr kumimoji="1" lang="en-US" altLang="zh-CN" sz="1000" smtClean="0"/>
          </a:p>
          <a:p>
            <a:r>
              <a:rPr kumimoji="1" lang="zh-CN" altLang="en-US" sz="1000" smtClean="0"/>
              <a:t>线程不安全、效率高</a:t>
            </a:r>
            <a:endParaRPr kumimoji="1" lang="zh-CN" altLang="en-US" sz="1000"/>
          </a:p>
        </p:txBody>
      </p:sp>
      <p:sp>
        <p:nvSpPr>
          <p:cNvPr id="26" name="文本框 25"/>
          <p:cNvSpPr txBox="1"/>
          <p:nvPr/>
        </p:nvSpPr>
        <p:spPr>
          <a:xfrm>
            <a:off x="6394909" y="3058818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smtClean="0"/>
              <a:t>能够对元素按照某个</a:t>
            </a:r>
            <a:endParaRPr kumimoji="1" lang="en-US" altLang="zh-CN" sz="1000" smtClean="0"/>
          </a:p>
          <a:p>
            <a:r>
              <a:rPr kumimoji="1" lang="zh-CN" altLang="en-US" sz="1000" smtClean="0"/>
              <a:t>规则进行自然排序</a:t>
            </a:r>
            <a:endParaRPr kumimoji="1" lang="en-US" altLang="zh-CN" sz="1000" smtClean="0"/>
          </a:p>
          <a:p>
            <a:r>
              <a:rPr kumimoji="1" lang="zh-CN" altLang="en-US" sz="1000" smtClean="0"/>
              <a:t>自然排序、比较排序</a:t>
            </a:r>
            <a:endParaRPr kumimoji="1"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0898376" y="2745353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TreeMap</a:t>
            </a:r>
            <a:endParaRPr kumimoji="1"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555630" y="278181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HashTable</a:t>
            </a:r>
            <a:endParaRPr kumimoji="1"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8227397" y="2761100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 smtClean="0"/>
              <a:t>HashMap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757111" y="116879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smtClean="0"/>
              <a:t>Map</a:t>
            </a:r>
            <a:endParaRPr kumimoji="1" lang="zh-CN" altLang="en-US" sz="1200" dirty="0"/>
          </a:p>
        </p:txBody>
      </p:sp>
      <p:cxnSp>
        <p:nvCxnSpPr>
          <p:cNvPr id="317" name="直线箭头连接符 316"/>
          <p:cNvCxnSpPr>
            <a:stCxn id="46" idx="2"/>
            <a:endCxn id="35" idx="0"/>
          </p:cNvCxnSpPr>
          <p:nvPr/>
        </p:nvCxnSpPr>
        <p:spPr>
          <a:xfrm>
            <a:off x="9998523" y="1445789"/>
            <a:ext cx="1286338" cy="1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箭头连接符 318"/>
          <p:cNvCxnSpPr>
            <a:stCxn id="46" idx="2"/>
            <a:endCxn id="37" idx="0"/>
          </p:cNvCxnSpPr>
          <p:nvPr/>
        </p:nvCxnSpPr>
        <p:spPr>
          <a:xfrm flipH="1">
            <a:off x="8634721" y="1445789"/>
            <a:ext cx="1363802" cy="1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线箭头连接符 320"/>
          <p:cNvCxnSpPr>
            <a:stCxn id="46" idx="2"/>
            <a:endCxn id="36" idx="0"/>
          </p:cNvCxnSpPr>
          <p:nvPr/>
        </p:nvCxnSpPr>
        <p:spPr>
          <a:xfrm flipH="1">
            <a:off x="9992609" y="1445789"/>
            <a:ext cx="5914" cy="13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0307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63562" y="3487479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4912" y="1045535"/>
            <a:ext cx="1594884" cy="72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4583" y="3710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事件源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039188" y="1268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</a:t>
            </a:r>
            <a:endParaRPr kumimoji="1"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7537838" y="37068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</a:t>
            </a:r>
            <a:endParaRPr kumimoji="1" lang="zh-CN" altLang="en-US" sz="1200"/>
          </a:p>
        </p:txBody>
      </p:sp>
      <p:cxnSp>
        <p:nvCxnSpPr>
          <p:cNvPr id="12" name="直线箭头连接符 11"/>
          <p:cNvCxnSpPr>
            <a:endCxn id="4" idx="0"/>
          </p:cNvCxnSpPr>
          <p:nvPr/>
        </p:nvCxnSpPr>
        <p:spPr>
          <a:xfrm flipH="1">
            <a:off x="2987749" y="1768549"/>
            <a:ext cx="1807535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007122">
            <a:off x="2977115" y="2436350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监听器注册到事件源</a:t>
            </a:r>
            <a:endParaRPr kumimoji="1" lang="zh-CN" altLang="en-US" sz="1200"/>
          </a:p>
        </p:txBody>
      </p:sp>
      <p:cxnSp>
        <p:nvCxnSpPr>
          <p:cNvPr id="15" name="直线箭头连接符 14"/>
          <p:cNvCxnSpPr>
            <a:stCxn id="4" idx="3"/>
            <a:endCxn id="6" idx="1"/>
          </p:cNvCxnSpPr>
          <p:nvPr/>
        </p:nvCxnSpPr>
        <p:spPr>
          <a:xfrm>
            <a:off x="3785191" y="3848986"/>
            <a:ext cx="327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39546" y="356830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事件对象封装事件源</a:t>
            </a:r>
            <a:endParaRPr kumimoji="1" lang="zh-CN" altLang="en-US" sz="1200"/>
          </a:p>
        </p:txBody>
      </p:sp>
      <p:cxnSp>
        <p:nvCxnSpPr>
          <p:cNvPr id="18" name="直线箭头连接符 17"/>
          <p:cNvCxnSpPr>
            <a:stCxn id="6" idx="0"/>
          </p:cNvCxnSpPr>
          <p:nvPr/>
        </p:nvCxnSpPr>
        <p:spPr>
          <a:xfrm flipH="1" flipV="1">
            <a:off x="5869172" y="1768549"/>
            <a:ext cx="1991832" cy="17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2490283">
            <a:off x="5996758" y="247738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smtClean="0"/>
              <a:t>事件对象作为监听器方法的参数</a:t>
            </a:r>
            <a:endParaRPr kumimoji="1"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2297151" y="4484785"/>
            <a:ext cx="24432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DoorSource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zh-CN" altLang="en-US" sz="1400"/>
              <a:t> </a:t>
            </a:r>
            <a:r>
              <a:rPr kumimoji="1" lang="en-US" altLang="zh-CN" sz="1400" err="1" smtClean="0"/>
              <a:t>DoorListener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doorListener</a:t>
            </a:r>
            <a:endParaRPr kumimoji="1" lang="en-US" altLang="zh-CN" sz="140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 </a:t>
            </a:r>
            <a:r>
              <a:rPr kumimoji="1" lang="en-US" altLang="zh-CN" sz="1400" err="1" smtClean="0"/>
              <a:t>registerDoorListener</a:t>
            </a:r>
            <a:r>
              <a:rPr kumimoji="1" lang="en-US" altLang="zh-CN" sz="1400" smtClean="0"/>
              <a:t>()</a:t>
            </a:r>
          </a:p>
          <a:p>
            <a:endParaRPr kumimoji="1" lang="en-US" altLang="zh-CN" sz="1400" smtClean="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openDoor</a:t>
            </a:r>
            <a:r>
              <a:rPr kumimoji="1" lang="en-US" altLang="zh-CN" sz="1400" smtClean="0"/>
              <a:t>()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</a:t>
            </a:r>
            <a:r>
              <a:rPr kumimoji="1" lang="en-US" altLang="zh-CN" sz="1400" smtClean="0"/>
              <a:t>()</a:t>
            </a:r>
            <a:endParaRPr kumimoji="1"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7166309" y="4367062"/>
            <a:ext cx="2252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DoorEvent</a:t>
            </a:r>
            <a:endParaRPr kumimoji="1" lang="en-US" altLang="zh-CN" sz="1400" smtClean="0"/>
          </a:p>
          <a:p>
            <a:endParaRPr kumimoji="1" lang="en-US" altLang="zh-CN" sz="1400"/>
          </a:p>
          <a:p>
            <a:r>
              <a:rPr kumimoji="1" lang="zh-CN" altLang="en-US" sz="1400" smtClean="0"/>
              <a:t>    </a:t>
            </a:r>
            <a:r>
              <a:rPr kumimoji="1" lang="en-US" altLang="zh-CN" sz="1400" err="1" smtClean="0"/>
              <a:t>DoorSource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doorSource</a:t>
            </a:r>
            <a:endParaRPr kumimoji="1" lang="en-US" altLang="zh-CN" sz="1400"/>
          </a:p>
          <a:p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6198649" y="607295"/>
            <a:ext cx="35317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err="1" smtClean="0"/>
              <a:t>DoorListener</a:t>
            </a:r>
            <a:endParaRPr kumimoji="1" lang="en-US" altLang="zh-CN" sz="1400" smtClean="0"/>
          </a:p>
          <a:p>
            <a:endParaRPr kumimoji="1" lang="en-US" altLang="zh-CN" sz="1400" smtClean="0"/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openDoorListener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 smtClean="0"/>
              <a:t>DoorEvent</a:t>
            </a:r>
            <a:r>
              <a:rPr kumimoji="1" lang="zh-CN" altLang="en-US" sz="1400" smtClean="0"/>
              <a:t> </a:t>
            </a:r>
            <a:r>
              <a:rPr kumimoji="1" lang="en-US" altLang="zh-CN" sz="1400" err="1" smtClean="0"/>
              <a:t>doorEvent</a:t>
            </a:r>
            <a:r>
              <a:rPr kumimoji="1" lang="en-US" altLang="zh-CN" sz="1400" smtClean="0"/>
              <a:t>)</a:t>
            </a:r>
          </a:p>
          <a:p>
            <a:r>
              <a:rPr kumimoji="1" lang="zh-CN" altLang="en-US" sz="1400"/>
              <a:t> </a:t>
            </a:r>
            <a:r>
              <a:rPr kumimoji="1" lang="zh-CN" altLang="en-US" sz="1400" smtClean="0"/>
              <a:t>   </a:t>
            </a:r>
            <a:r>
              <a:rPr kumimoji="1" lang="en-US" altLang="zh-CN" sz="1400" err="1" smtClean="0"/>
              <a:t>closeDoorListener</a:t>
            </a:r>
            <a:r>
              <a:rPr kumimoji="1" lang="en-US" altLang="zh-CN" sz="1400" smtClean="0"/>
              <a:t>(</a:t>
            </a:r>
            <a:r>
              <a:rPr kumimoji="1" lang="en-US" altLang="zh-CN" sz="1400" err="1"/>
              <a:t>DoorEvent</a:t>
            </a:r>
            <a:r>
              <a:rPr kumimoji="1" lang="zh-CN" altLang="en-US" sz="1400"/>
              <a:t> </a:t>
            </a:r>
            <a:r>
              <a:rPr kumimoji="1" lang="en-US" altLang="zh-CN" sz="1400" err="1"/>
              <a:t>doorEvent</a:t>
            </a:r>
            <a:r>
              <a:rPr kumimoji="1" lang="en-US" altLang="zh-CN" sz="1400" smtClean="0"/>
              <a:t>)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163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38728</TotalTime>
  <Words>2512</Words>
  <Application>Microsoft Macintosh PowerPoint</Application>
  <PresentationFormat>宽屏</PresentationFormat>
  <Paragraphs>453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DengXian</vt:lpstr>
      <vt:lpstr>DengXian Light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679</cp:revision>
  <dcterms:created xsi:type="dcterms:W3CDTF">2018-02-28T08:19:09Z</dcterms:created>
  <dcterms:modified xsi:type="dcterms:W3CDTF">2020-04-15T17:05:41Z</dcterms:modified>
</cp:coreProperties>
</file>