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56" r:id="rId3"/>
    <p:sldId id="268" r:id="rId4"/>
    <p:sldId id="266" r:id="rId5"/>
    <p:sldId id="270" r:id="rId6"/>
    <p:sldId id="265" r:id="rId7"/>
    <p:sldId id="257" r:id="rId8"/>
    <p:sldId id="259" r:id="rId9"/>
    <p:sldId id="260" r:id="rId10"/>
    <p:sldId id="262" r:id="rId11"/>
    <p:sldId id="271" r:id="rId12"/>
    <p:sldId id="272" r:id="rId13"/>
    <p:sldId id="273" r:id="rId14"/>
    <p:sldId id="274" r:id="rId15"/>
    <p:sldId id="263" r:id="rId16"/>
    <p:sldId id="277" r:id="rId17"/>
    <p:sldId id="278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了局部变量，内存在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编译期间完成分配，当进入一个方法时，这个方法需要在帧中分配多大的局部变量空间是确定的，在方法运行期间不会改变局部变量表的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动态链接：方法在方法区中的动态地址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（句柄、直接地址，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hotspot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以直接地址实现）</a:t>
            </a:r>
            <a:endParaRPr kumimoji="1" lang="en-US" altLang="zh-CN" sz="1400" b="1" i="0" kern="1200" baseline="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44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三色标记：黑色、白色、灰色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</a:t>
            </a:r>
          </a:p>
          <a:p>
            <a:r>
              <a:rPr lang="en-US" altLang="zh-CN" sz="1400" dirty="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增加状态值</a:t>
            </a:r>
            <a:endParaRPr lang="zh-CN" altLang="en-US" sz="1400" dirty="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AQS</a:t>
            </a:r>
            <a:r>
              <a:rPr lang="zh-CN" altLang="en-US" sz="1400" dirty="0" smtClean="0"/>
              <a:t>的原理</a:t>
            </a:r>
            <a:r>
              <a:rPr lang="zh-CN" altLang="en-US" sz="1400" dirty="0" smtClean="0"/>
              <a:t>：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CAS</a:t>
            </a:r>
            <a:r>
              <a:rPr lang="zh-CN" altLang="en-US" sz="1200" dirty="0" smtClean="0"/>
              <a:t>思想</a:t>
            </a:r>
            <a:endParaRPr lang="en-US" altLang="zh-CN" sz="1400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245326" y="14947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锁、分布式锁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5326" y="5153216"/>
            <a:ext cx="306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ReentranLock</a:t>
            </a:r>
            <a:r>
              <a:rPr kumimoji="1" lang="zh-CN" altLang="en-US" sz="1200" dirty="0" smtClean="0"/>
              <a:t>：公平、非公平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CountDownLatch</a:t>
            </a:r>
            <a:r>
              <a:rPr kumimoji="1" lang="zh-CN" altLang="en-US" sz="1200" dirty="0" smtClean="0"/>
              <a:t>：初始</a:t>
            </a:r>
            <a:r>
              <a:rPr kumimoji="1" lang="en-US" altLang="zh-CN" sz="1200" dirty="0" smtClean="0"/>
              <a:t>state</a:t>
            </a:r>
            <a:r>
              <a:rPr kumimoji="1" lang="zh-CN" altLang="en-US" sz="1200" dirty="0" smtClean="0"/>
              <a:t>值</a:t>
            </a:r>
            <a:endParaRPr kumimoji="1" lang="en-US" altLang="zh-CN" sz="1200" dirty="0" smtClean="0"/>
          </a:p>
          <a:p>
            <a:r>
              <a:rPr lang="en-US" altLang="zh-CN" sz="1200" dirty="0" smtClean="0"/>
              <a:t>Semaphore 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BlockingQueue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94056" y="54775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volatile</a:t>
            </a:r>
            <a:r>
              <a:rPr lang="zh-CN" altLang="en-US" sz="1400" dirty="0"/>
              <a:t> 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 </a:t>
            </a:r>
            <a:r>
              <a:rPr lang="en-US" altLang="zh-CN" sz="1400" smtClean="0"/>
              <a:t>state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4842" y="52178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      Socket / SocketChannel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7707" y="52270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ServerSocket</a:t>
            </a:r>
            <a:r>
              <a:rPr kumimoji="1" lang="zh-CN" altLang="en-US" sz="1000"/>
              <a:t> </a:t>
            </a:r>
            <a:r>
              <a:rPr kumimoji="1" lang="en-US" altLang="zh-CN" sz="1000" smtClean="0"/>
              <a:t>/ ServerSocketChannel</a:t>
            </a:r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761498" y="1983433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034289" y="1977652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21409" y="216888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60131" y="2242226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62267" y="408408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Socket / SocketChannel</a:t>
            </a:r>
            <a:r>
              <a:rPr kumimoji="1" lang="zh-CN" altLang="en-US" sz="120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18099" y="286886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24331" y="561440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BIO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088675" y="92663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erverScoket = new ServerSocket();</a:t>
            </a:r>
          </a:p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ocket = serverSocket.accpent;</a:t>
            </a:r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4797521" y="557954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多路复用选择器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01184" y="1865376"/>
            <a:ext cx="4956048" cy="12252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357" y="16949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Tomcat</a:t>
            </a:r>
            <a:r>
              <a:rPr kumimoji="1" lang="zh-CN" altLang="en-US" sz="1400" smtClean="0"/>
              <a:t>：</a:t>
            </a:r>
            <a:endParaRPr kumimoji="1" lang="zh-CN" altLang="en-US" sz="1400" dirty="0"/>
          </a:p>
        </p:txBody>
      </p:sp>
      <p:sp>
        <p:nvSpPr>
          <p:cNvPr id="5" name="等腰三角形 4"/>
          <p:cNvSpPr/>
          <p:nvPr/>
        </p:nvSpPr>
        <p:spPr>
          <a:xfrm>
            <a:off x="1167166" y="2276856"/>
            <a:ext cx="389926" cy="3474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8416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50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Engine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61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Host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72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Context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83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Wrapper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92729" y="129017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Connector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10169" y="123931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Container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3810" y="125233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client</a:t>
            </a:r>
            <a:endParaRPr kumimoji="1"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60448" y="2450592"/>
            <a:ext cx="15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42816" y="24780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5995416" y="2450592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1" idx="1"/>
          </p:cNvCxnSpPr>
          <p:nvPr/>
        </p:nvCxnSpPr>
        <p:spPr>
          <a:xfrm>
            <a:off x="7176516" y="2450592"/>
            <a:ext cx="330708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>
            <a:off x="8357616" y="2455164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2837" y="52690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LifeCycle</a:t>
            </a:r>
            <a:endParaRPr kumimoji="1" lang="zh-CN" altLang="en-US" sz="1400" dirty="0"/>
          </a:p>
        </p:txBody>
      </p:sp>
      <p:cxnSp>
        <p:nvCxnSpPr>
          <p:cNvPr id="31" name="直接箭头连接符 30"/>
          <p:cNvCxnSpPr>
            <a:endCxn id="29" idx="2"/>
          </p:cNvCxnSpPr>
          <p:nvPr/>
        </p:nvCxnSpPr>
        <p:spPr>
          <a:xfrm flipV="1">
            <a:off x="3849624" y="834686"/>
            <a:ext cx="1584582" cy="4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2"/>
          </p:cNvCxnSpPr>
          <p:nvPr/>
        </p:nvCxnSpPr>
        <p:spPr>
          <a:xfrm flipH="1" flipV="1">
            <a:off x="5434206" y="834686"/>
            <a:ext cx="1742311" cy="4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7849" y="3954350"/>
            <a:ext cx="1342034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050"/>
              <a:t>监听</a:t>
            </a:r>
            <a:r>
              <a:rPr lang="en-US" altLang="zh-CN" sz="1050" smtClean="0"/>
              <a:t>socket</a:t>
            </a:r>
            <a:r>
              <a:rPr lang="zh-CN" altLang="en-US" sz="1050" smtClean="0"/>
              <a:t>连接，</a:t>
            </a:r>
            <a:endParaRPr lang="en-US" altLang="zh-CN" sz="1050" smtClean="0"/>
          </a:p>
          <a:p>
            <a:r>
              <a:rPr lang="zh-CN" altLang="en-US" sz="1050" smtClean="0"/>
              <a:t>封装</a:t>
            </a:r>
            <a:r>
              <a:rPr lang="en-US" altLang="zh-CN" sz="1050" smtClean="0"/>
              <a:t>servletRequest/</a:t>
            </a:r>
          </a:p>
          <a:p>
            <a:r>
              <a:rPr lang="en-US" altLang="zh-CN" sz="1050" smtClean="0"/>
              <a:t>ServetletResponse</a:t>
            </a:r>
            <a:endParaRPr lang="zh-CN" altLang="en-US" sz="1600"/>
          </a:p>
        </p:txBody>
      </p:sp>
      <p:cxnSp>
        <p:nvCxnSpPr>
          <p:cNvPr id="7" name="直接箭头连接符 6"/>
          <p:cNvCxnSpPr>
            <a:stCxn id="6" idx="2"/>
            <a:endCxn id="2" idx="0"/>
          </p:cNvCxnSpPr>
          <p:nvPr/>
        </p:nvCxnSpPr>
        <p:spPr>
          <a:xfrm flipH="1">
            <a:off x="3748866" y="2766060"/>
            <a:ext cx="4746" cy="1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113520" y="476462"/>
            <a:ext cx="2433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ServletContainerInitializer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onStartup()</a:t>
            </a:r>
            <a:endParaRPr kumimoji="1" lang="zh-CN" altLang="en-US" sz="105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41870" y="3097699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Pipeline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913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2995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8010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1299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8009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4302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92817" y="791736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18439" y="401072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Poller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0260" y="4010723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133454" y="401072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6072" y="80288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" y="2676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Tomcat</a:t>
            </a:r>
            <a:r>
              <a:rPr kumimoji="1" lang="zh-CN" altLang="en-US" sz="1200" dirty="0" smtClean="0"/>
              <a:t>三种线程：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5337" y="4832202"/>
            <a:ext cx="4684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acceptorThreadCouont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1</a:t>
            </a:r>
            <a:r>
              <a:rPr kumimoji="1" lang="en-US" altLang="zh-CN" sz="1200" dirty="0"/>
              <a:t>	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smtClean="0"/>
              <a:t>Acceptor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maxThreadCount</a:t>
            </a:r>
            <a:r>
              <a:rPr kumimoji="1" lang="zh-CN" altLang="en-US" sz="1200" dirty="0" smtClean="0"/>
              <a:t>： </a:t>
            </a:r>
            <a:r>
              <a:rPr kumimoji="1" lang="en-US" altLang="zh-CN" sz="1200" dirty="0" smtClean="0"/>
              <a:t>10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zh-CN" altLang="en-US" sz="1200" dirty="0" smtClean="0"/>
              <a:t>，最大</a:t>
            </a:r>
            <a:r>
              <a:rPr kumimoji="1" lang="en-US" altLang="zh-CN" sz="1200" dirty="0" smtClean="0"/>
              <a:t>200</a:t>
            </a:r>
            <a:r>
              <a:rPr kumimoji="1" lang="en-US" altLang="zh-CN" sz="1200" dirty="0"/>
              <a:t>	</a:t>
            </a:r>
            <a:r>
              <a:rPr kumimoji="1" lang="zh-CN" altLang="en-US" sz="1200" dirty="0" smtClean="0"/>
              <a:t>    线程池里的</a:t>
            </a:r>
            <a:r>
              <a:rPr kumimoji="1" lang="en-US" altLang="zh-CN" sz="1200" dirty="0" smtClean="0"/>
              <a:t>Work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PollerThreadCount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err="1" smtClean="0"/>
              <a:t>Poller</a:t>
            </a:r>
            <a:r>
              <a:rPr kumimoji="1" lang="zh-CN" altLang="en-US" sz="1200" dirty="0" smtClean="0"/>
              <a:t>线程数，</a:t>
            </a:r>
            <a:r>
              <a:rPr kumimoji="1" lang="en-US" altLang="zh-CN" sz="1200" dirty="0" smtClean="0"/>
              <a:t>NIO</a:t>
            </a:r>
            <a:r>
              <a:rPr kumimoji="1" lang="zh-CN" altLang="en-US" sz="1200" dirty="0" smtClean="0"/>
              <a:t>独有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maxConnections</a:t>
            </a:r>
            <a:r>
              <a:rPr kumimoji="1" lang="zh-CN" altLang="en-US" sz="1200" dirty="0" smtClean="0"/>
              <a:t>：最大连接数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2429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67137" y="136807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317015" y="200974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栈 </a:t>
            </a:r>
            <a:r>
              <a:rPr kumimoji="1" lang="en-US" altLang="zh-CN" sz="1200" dirty="0" smtClean="0"/>
              <a:t>Stack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51189" y="2921849"/>
            <a:ext cx="1644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运行时常量池</a:t>
            </a:r>
            <a:r>
              <a:rPr kumimoji="1" lang="zh-CN" altLang="en-US" sz="1000" dirty="0" smtClean="0"/>
              <a:t>：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Inter.cache</a:t>
            </a:r>
            <a:r>
              <a:rPr kumimoji="1" lang="en-US" altLang="zh-CN" sz="1000" dirty="0" smtClean="0">
                <a:sym typeface="Wingdings"/>
              </a:rPr>
              <a:t>()</a:t>
            </a:r>
            <a:r>
              <a:rPr kumimoji="1" lang="zh-CN" altLang="en-US" sz="1000" dirty="0" smtClean="0">
                <a:sym typeface="Wingdings"/>
              </a:rPr>
              <a:t>等基本包装类型，</a:t>
            </a:r>
            <a:r>
              <a:rPr kumimoji="1" lang="en-US" altLang="zh-CN" sz="1000" dirty="0" err="1" smtClean="0">
                <a:sym typeface="Wingdings"/>
              </a:rPr>
              <a:t>String.intern</a:t>
            </a:r>
            <a:r>
              <a:rPr kumimoji="1" lang="zh-CN" altLang="en-US" sz="1000" dirty="0" smtClean="0">
                <a:sym typeface="Wingdings"/>
              </a:rPr>
              <a:t>常量池</a:t>
            </a:r>
            <a:endParaRPr kumimoji="1" lang="en-US" altLang="zh-CN" sz="1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0339997" y="299432"/>
            <a:ext cx="1396853" cy="105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堆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: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最小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1/64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，最大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1/4(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物理内存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新生代：老年代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2</a:t>
            </a:r>
          </a:p>
          <a:p>
            <a:r>
              <a:rPr kumimoji="1" lang="en-US" altLang="zh-CN" sz="900" dirty="0" smtClean="0">
                <a:solidFill>
                  <a:schemeClr val="tx1"/>
                </a:solidFill>
              </a:rPr>
              <a:t>8:1:1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原因：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90%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Eden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区第一次被回收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763921"/>
            <a:ext cx="386584" cy="9517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095393" y="3198848"/>
            <a:ext cx="946045" cy="4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1707" y="5383571"/>
            <a:ext cx="4020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b="1" dirty="0" smtClean="0"/>
              <a:t>新生代采用复制算法</a:t>
            </a:r>
            <a:r>
              <a:rPr kumimoji="1" lang="zh-CN" altLang="en-US" sz="1100" dirty="0" smtClean="0"/>
              <a:t>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</a:t>
            </a:r>
            <a:r>
              <a:rPr kumimoji="1" lang="zh-CN" altLang="en-US" sz="1100" dirty="0" smtClean="0"/>
              <a:t>：不同收集器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PS+PO</a:t>
            </a:r>
            <a:r>
              <a:rPr kumimoji="1" lang="zh-CN" altLang="en-US" sz="1100" dirty="0" smtClean="0"/>
              <a:t> 、</a:t>
            </a:r>
            <a:r>
              <a:rPr kumimoji="1" lang="en-US" altLang="zh-CN" sz="1100" dirty="0" smtClean="0"/>
              <a:t>G1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15</a:t>
            </a:r>
            <a:endParaRPr kumimoji="1" lang="en-US" altLang="zh-CN" sz="1100" dirty="0"/>
          </a:p>
          <a:p>
            <a:r>
              <a:rPr kumimoji="1" lang="en-US" altLang="zh-CN" sz="1100" dirty="0" smtClean="0"/>
              <a:t>CMS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5</a:t>
            </a:r>
            <a:r>
              <a:rPr kumimoji="1" lang="zh-CN" altLang="en-US" sz="1100" dirty="0" smtClean="0"/>
              <a:t>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b="1" dirty="0" smtClean="0"/>
              <a:t>老年代采用</a:t>
            </a:r>
            <a:r>
              <a:rPr kumimoji="1" lang="en-US" altLang="zh-CN" sz="1100" b="1" dirty="0" smtClean="0"/>
              <a:t>CMS</a:t>
            </a:r>
            <a:r>
              <a:rPr kumimoji="1" lang="zh-CN" altLang="en-US" sz="1100" b="1" dirty="0" smtClean="0"/>
              <a:t>收集</a:t>
            </a:r>
            <a:r>
              <a:rPr kumimoji="1" lang="zh-CN" altLang="en-US" sz="1100" dirty="0" smtClean="0"/>
              <a:t>：当空间占用到达某个值之后就会触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发全局垃圾回收，一般使用标记整理的算法。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91346" y="4430972"/>
            <a:ext cx="29451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smtClean="0"/>
              <a:t>新生代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Youong gc</a:t>
            </a:r>
            <a:r>
              <a:rPr kumimoji="1" lang="zh-CN" altLang="en-US" sz="1050" smtClean="0"/>
              <a:t> ，</a:t>
            </a:r>
            <a:r>
              <a:rPr kumimoji="1" lang="en-US" altLang="zh-CN" sz="1050" smtClean="0"/>
              <a:t>Eden</a:t>
            </a:r>
            <a:r>
              <a:rPr kumimoji="1" lang="zh-CN" altLang="en-US" sz="1050"/>
              <a:t>区已满，就触发一次</a:t>
            </a:r>
            <a:r>
              <a:rPr kumimoji="1" lang="en-US" altLang="zh-CN" sz="1050"/>
              <a:t>Young GC</a:t>
            </a:r>
            <a:r>
              <a:rPr kumimoji="1" lang="zh-CN" altLang="en-US" sz="1050"/>
              <a:t>，然后转移到</a:t>
            </a:r>
            <a:r>
              <a:rPr kumimoji="1" lang="en-US" altLang="zh-CN" sz="1050"/>
              <a:t>From</a:t>
            </a:r>
            <a:r>
              <a:rPr kumimoji="1" lang="zh-CN" altLang="en-US" sz="1050"/>
              <a:t>或</a:t>
            </a:r>
            <a:r>
              <a:rPr kumimoji="1" lang="en-US" altLang="zh-CN" sz="1050"/>
              <a:t>To</a:t>
            </a:r>
            <a:r>
              <a:rPr kumimoji="1" lang="zh-CN" altLang="en-US" sz="1050"/>
              <a:t>区，同时年龄</a:t>
            </a:r>
            <a:r>
              <a:rPr kumimoji="1" lang="en-US" altLang="zh-CN" sz="1050"/>
              <a:t>+1</a:t>
            </a:r>
          </a:p>
          <a:p>
            <a:r>
              <a:rPr kumimoji="1" lang="zh-CN" altLang="en-US" sz="1050" b="1" smtClean="0"/>
              <a:t>老年代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magir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old gc</a:t>
            </a:r>
            <a:r>
              <a:rPr kumimoji="1" lang="zh-CN" altLang="en-US" sz="1050" smtClean="0"/>
              <a:t>，</a:t>
            </a:r>
            <a:r>
              <a:rPr kumimoji="1" lang="zh-CN" altLang="en-US" sz="1050"/>
              <a:t>老</a:t>
            </a:r>
            <a:r>
              <a:rPr kumimoji="1" lang="zh-CN" altLang="en-US" sz="1050" smtClean="0"/>
              <a:t>年代不够用</a:t>
            </a:r>
            <a:endParaRPr kumimoji="1" lang="en-US" altLang="zh-CN" sz="1050" smtClean="0"/>
          </a:p>
          <a:p>
            <a:r>
              <a:rPr kumimoji="1" lang="en-US" altLang="zh-CN" sz="1050" b="1"/>
              <a:t>Full</a:t>
            </a:r>
            <a:r>
              <a:rPr kumimoji="1" lang="zh-CN" altLang="en-US" sz="1050" b="1"/>
              <a:t> </a:t>
            </a:r>
            <a:r>
              <a:rPr kumimoji="1" lang="en-US" altLang="zh-CN" sz="1050" b="1" smtClean="0"/>
              <a:t>GC</a:t>
            </a:r>
            <a:r>
              <a:rPr kumimoji="1" lang="zh-CN" altLang="en-US" sz="1050" smtClean="0"/>
              <a:t>：</a:t>
            </a:r>
            <a:r>
              <a:rPr kumimoji="1" lang="zh-CN" altLang="en-US" sz="1050"/>
              <a:t>收集整个堆</a:t>
            </a:r>
            <a:endParaRPr kumimoji="1" lang="en-US" altLang="zh-CN" sz="1050"/>
          </a:p>
          <a:p>
            <a:r>
              <a:rPr kumimoji="1" lang="en-US" altLang="zh-CN" sz="1050" smtClean="0"/>
              <a:t>    </a:t>
            </a:r>
            <a:r>
              <a:rPr kumimoji="1" lang="zh-CN" altLang="en-US" sz="1050" smtClean="0"/>
              <a:t>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b="1" err="1" smtClean="0"/>
              <a:t>system.gc</a:t>
            </a:r>
            <a:r>
              <a:rPr kumimoji="1" lang="en-US" altLang="zh-CN" sz="1050" b="1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endParaRPr kumimoji="1" lang="en-US" altLang="zh-CN" sz="1050"/>
          </a:p>
          <a:p>
            <a:endParaRPr kumimoji="1" lang="en-US" altLang="zh-CN" sz="1050"/>
          </a:p>
          <a:p>
            <a:r>
              <a:rPr kumimoji="1" lang="zh-CN" altLang="en-US" sz="1050" b="1" smtClean="0">
                <a:solidFill>
                  <a:srgbClr val="FF0000"/>
                </a:solidFill>
              </a:rPr>
              <a:t>某些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Web</a:t>
            </a:r>
            <a:r>
              <a:rPr kumimoji="1" lang="zh-CN" altLang="en-US" sz="1050" b="1" smtClean="0">
                <a:solidFill>
                  <a:srgbClr val="FF0000"/>
                </a:solidFill>
              </a:rPr>
              <a:t>应用在整个运行期间做到从不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Full GC</a:t>
            </a:r>
            <a:endParaRPr kumimoji="1" lang="zh-CN" altLang="en-US" sz="105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1894906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7974763" y="736993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/>
          <p:nvPr/>
        </p:nvCxnSpPr>
        <p:spPr>
          <a:xfrm>
            <a:off x="8122077" y="1894906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 flipV="1">
            <a:off x="8167568" y="1670150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tx1"/>
                </a:solidFill>
              </a:rPr>
              <a:t>为对象实例分配内存：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A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指针碰撞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B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空闲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列表（</a:t>
            </a:r>
            <a:r>
              <a:rPr kumimoji="1" lang="en-US" altLang="zh-CN" sz="1050" dirty="0" smtClean="0">
                <a:solidFill>
                  <a:schemeClr val="tx1"/>
                </a:solidFill>
              </a:rPr>
              <a:t>CMS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）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运行时数据区</a:t>
            </a:r>
            <a:r>
              <a:rPr kumimoji="1" lang="zh-CN" altLang="en-US" sz="1200" dirty="0" smtClean="0"/>
              <a:t>： </a:t>
            </a:r>
            <a:r>
              <a:rPr kumimoji="1" lang="en-US" altLang="zh-CN" sz="1200" dirty="0" smtClean="0"/>
              <a:t>5+1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54136" y="1977615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61875" y="1097289"/>
            <a:ext cx="841473" cy="31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tx1"/>
                </a:solidFill>
              </a:rPr>
              <a:t>局部变量表：保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存局部变量</a:t>
            </a:r>
            <a:endParaRPr lang="en-US" altLang="zh-CN" sz="7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76" idx="3"/>
            <a:endCxn id="116" idx="1"/>
          </p:cNvCxnSpPr>
          <p:nvPr/>
        </p:nvCxnSpPr>
        <p:spPr>
          <a:xfrm flipV="1">
            <a:off x="7078281" y="1204826"/>
            <a:ext cx="789258" cy="47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265733" y="1565741"/>
            <a:ext cx="812548" cy="2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操作数栈：</a:t>
            </a:r>
            <a:r>
              <a:rPr lang="en-US" altLang="zh-CN" sz="700" dirty="0" smtClean="0">
                <a:solidFill>
                  <a:schemeClr val="tx1"/>
                </a:solidFill>
              </a:rPr>
              <a:t>load</a:t>
            </a:r>
            <a:r>
              <a:rPr lang="zh-CN" altLang="en-US" sz="700" dirty="0" smtClean="0">
                <a:solidFill>
                  <a:schemeClr val="tx1"/>
                </a:solidFill>
              </a:rPr>
              <a:t>、</a:t>
            </a:r>
            <a:r>
              <a:rPr lang="en-US" altLang="zh-CN" sz="700" dirty="0" smtClean="0">
                <a:solidFill>
                  <a:schemeClr val="tx1"/>
                </a:solidFill>
              </a:rPr>
              <a:t>store</a:t>
            </a:r>
            <a:r>
              <a:rPr lang="zh-CN" altLang="en-US" sz="700" dirty="0" smtClean="0">
                <a:solidFill>
                  <a:schemeClr val="tx1"/>
                </a:solidFill>
              </a:rPr>
              <a:t>执行指令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>
            <a:stCxn id="50" idx="3"/>
          </p:cNvCxnSpPr>
          <p:nvPr/>
        </p:nvCxnSpPr>
        <p:spPr>
          <a:xfrm flipV="1">
            <a:off x="7103348" y="1046272"/>
            <a:ext cx="723330" cy="2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</p:cNvCxnSpPr>
          <p:nvPr/>
        </p:nvCxnSpPr>
        <p:spPr>
          <a:xfrm flipV="1">
            <a:off x="7476803" y="1310178"/>
            <a:ext cx="280919" cy="162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9379804" y="164284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 dirty="0">
                <a:solidFill>
                  <a:srgbClr val="FF0000"/>
                </a:solidFill>
              </a:rPr>
              <a:t>3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3041438" y="1922068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038919" y="2064347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27493" y="1650459"/>
            <a:ext cx="2143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Class</a:t>
            </a:r>
            <a:r>
              <a:rPr kumimoji="1" lang="zh-CN" altLang="en-US" sz="1000" dirty="0" smtClean="0"/>
              <a:t>类文件：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常量池：保存编译时的文件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eg</a:t>
            </a:r>
            <a:r>
              <a:rPr kumimoji="1" lang="en-US" altLang="zh-CN" sz="1000" dirty="0" smtClean="0"/>
              <a:t>:</a:t>
            </a:r>
            <a:endParaRPr kumimoji="1" lang="en-US" altLang="zh-CN" sz="1000" dirty="0" smtClean="0"/>
          </a:p>
          <a:p>
            <a:r>
              <a:rPr kumimoji="1" lang="zh-CN" altLang="en-US" sz="1000" dirty="0"/>
              <a:t>字面量：整数、浮点数、字符串</a:t>
            </a:r>
            <a:endParaRPr kumimoji="1" lang="en-US" altLang="zh-CN" sz="1000" dirty="0"/>
          </a:p>
          <a:p>
            <a:r>
              <a:rPr kumimoji="1" lang="zh-CN" altLang="en-US" sz="1000" dirty="0"/>
              <a:t> 符号引用：类、字段、方法、接口</a:t>
            </a:r>
            <a:endParaRPr kumimoji="1" lang="en-US" altLang="zh-CN" sz="1000" dirty="0"/>
          </a:p>
          <a:p>
            <a:r>
              <a:rPr kumimoji="1" lang="zh-CN" altLang="en-US" sz="1000" dirty="0"/>
              <a:t>    方法符号引用</a:t>
            </a:r>
          </a:p>
          <a:p>
            <a:endParaRPr kumimoji="1" lang="zh-CN" altLang="en-US" sz="1000" dirty="0"/>
          </a:p>
        </p:txBody>
      </p:sp>
      <p:cxnSp>
        <p:nvCxnSpPr>
          <p:cNvPr id="78" name="直线箭头连接符 77"/>
          <p:cNvCxnSpPr/>
          <p:nvPr/>
        </p:nvCxnSpPr>
        <p:spPr>
          <a:xfrm flipV="1">
            <a:off x="2349795" y="2000316"/>
            <a:ext cx="637955" cy="5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11707" y="3543226"/>
            <a:ext cx="16442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常量池：一个全局表</a:t>
            </a:r>
            <a:r>
              <a:rPr kumimoji="1" lang="en-US" altLang="zh-CN" sz="1000" dirty="0" err="1" smtClean="0"/>
              <a:t>StringTable</a:t>
            </a:r>
            <a:r>
              <a:rPr kumimoji="1" lang="zh-CN" altLang="en-US" sz="1000" dirty="0" smtClean="0"/>
              <a:t>，本质上是一个</a:t>
            </a:r>
            <a:r>
              <a:rPr kumimoji="1" lang="en-US" altLang="zh-CN" sz="1000" dirty="0" err="1" smtClean="0"/>
              <a:t>HashSet</a:t>
            </a:r>
            <a:r>
              <a:rPr kumimoji="1" lang="en-US" altLang="zh-CN" sz="1000" dirty="0" smtClean="0"/>
              <a:t>&lt;String&gt;</a:t>
            </a:r>
            <a:r>
              <a:rPr kumimoji="1" lang="zh-CN" altLang="en-US" sz="1000" dirty="0" smtClean="0"/>
              <a:t>，只存储实例的引用，不存储</a:t>
            </a:r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对象的内容</a:t>
            </a:r>
            <a:endParaRPr kumimoji="1" lang="en-US" altLang="zh-CN" sz="1000" dirty="0" smtClean="0"/>
          </a:p>
        </p:txBody>
      </p:sp>
      <p:sp>
        <p:nvSpPr>
          <p:cNvPr id="110" name="矩形 109"/>
          <p:cNvSpPr/>
          <p:nvPr/>
        </p:nvSpPr>
        <p:spPr>
          <a:xfrm>
            <a:off x="7861006" y="214063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7860708" y="2329083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860022" y="2509836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777345" y="909942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8128610" y="909942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7860669" y="99265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7867539" y="1155667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867241" y="1344119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866555" y="1524872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271434" y="1975291"/>
            <a:ext cx="830317" cy="26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动态链接</a:t>
            </a:r>
            <a:r>
              <a:rPr lang="en-US" altLang="zh-CN" sz="700" dirty="0" smtClean="0">
                <a:solidFill>
                  <a:schemeClr val="tx1"/>
                </a:solidFill>
              </a:rPr>
              <a:t>:</a:t>
            </a:r>
            <a:r>
              <a:rPr lang="zh-CN" altLang="en-US" sz="700" dirty="0" smtClean="0">
                <a:solidFill>
                  <a:schemeClr val="tx1"/>
                </a:solidFill>
              </a:rPr>
              <a:t>方法区中的动态地址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261875" y="2349915"/>
            <a:ext cx="816406" cy="205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</a:rPr>
              <a:t>返回信息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57"/>
          <p:cNvCxnSpPr>
            <a:stCxn id="119" idx="3"/>
          </p:cNvCxnSpPr>
          <p:nvPr/>
        </p:nvCxnSpPr>
        <p:spPr>
          <a:xfrm flipV="1">
            <a:off x="7101751" y="1461698"/>
            <a:ext cx="690766" cy="64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57"/>
          <p:cNvCxnSpPr>
            <a:stCxn id="120" idx="3"/>
          </p:cNvCxnSpPr>
          <p:nvPr/>
        </p:nvCxnSpPr>
        <p:spPr>
          <a:xfrm flipV="1">
            <a:off x="7078281" y="1616568"/>
            <a:ext cx="748397" cy="83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575044" y="218291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m</a:t>
            </a:r>
            <a:r>
              <a:rPr kumimoji="1" lang="en-US" altLang="zh-CN" sz="1100" smtClean="0"/>
              <a:t>ain()</a:t>
            </a:r>
            <a:endParaRPr kumimoji="1" lang="zh-CN" altLang="en-US" sz="11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691168" y="1209018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B()</a:t>
            </a:r>
            <a:endParaRPr kumimoji="1" lang="zh-CN" altLang="en-US" sz="1100" dirty="0"/>
          </a:p>
        </p:txBody>
      </p:sp>
      <p:cxnSp>
        <p:nvCxnSpPr>
          <p:cNvPr id="135" name="直线箭头连接符 134"/>
          <p:cNvCxnSpPr>
            <a:stCxn id="133" idx="0"/>
            <a:endCxn id="134" idx="2"/>
          </p:cNvCxnSpPr>
          <p:nvPr/>
        </p:nvCxnSpPr>
        <p:spPr>
          <a:xfrm flipV="1">
            <a:off x="8858135" y="1470628"/>
            <a:ext cx="6318" cy="71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331889" y="290269"/>
            <a:ext cx="1141543" cy="860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>
                <a:solidFill>
                  <a:schemeClr val="tx1"/>
                </a:solidFill>
              </a:rPr>
              <a:t>栈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帧：</a:t>
            </a:r>
            <a:endParaRPr kumimoji="1" lang="en-US" altLang="zh-CN" sz="900" dirty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局部变量表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操作数栈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动态链接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返回地址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28597" y="112983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Header</a:t>
            </a:r>
            <a:endParaRPr kumimoji="1"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98786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en-US" altLang="zh-CN" sz="1000" dirty="0" smtClean="0"/>
              <a:t>Mark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word</a:t>
            </a:r>
            <a:r>
              <a:rPr kumimoji="1" lang="zh-CN" altLang="en-US" sz="1000" dirty="0" smtClean="0"/>
              <a:t>：</a:t>
            </a:r>
            <a:r>
              <a:rPr kumimoji="1" lang="en-US" altLang="zh-CN" sz="1000" dirty="0" err="1" smtClean="0"/>
              <a:t>hashCode</a:t>
            </a:r>
            <a:r>
              <a:rPr kumimoji="1" lang="en-US" altLang="zh-CN" sz="1000" dirty="0" smtClean="0"/>
              <a:t> </a:t>
            </a:r>
            <a:r>
              <a:rPr kumimoji="1" lang="zh-CN" altLang="en-US" sz="1000" dirty="0" smtClean="0"/>
              <a:t>、</a:t>
            </a:r>
            <a:r>
              <a:rPr kumimoji="1" lang="en-US" altLang="zh-CN" sz="1000" dirty="0" smtClean="0"/>
              <a:t>GC</a:t>
            </a:r>
            <a:r>
              <a:rPr kumimoji="1" lang="zh-CN" altLang="en-US" sz="1000" dirty="0"/>
              <a:t>分代年龄</a:t>
            </a:r>
            <a:r>
              <a:rPr kumimoji="1" lang="zh-CN" altLang="en-US" sz="1000" dirty="0" smtClean="0"/>
              <a:t>、是否偏向</a:t>
            </a:r>
            <a:r>
              <a:rPr kumimoji="1" lang="zh-CN" altLang="en-US" sz="1000" dirty="0" smtClean="0"/>
              <a:t>锁、锁标志位、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偏向</a:t>
            </a:r>
            <a:r>
              <a:rPr kumimoji="1" lang="zh-CN" altLang="en-US" sz="1000" dirty="0" smtClean="0"/>
              <a:t>线程</a:t>
            </a:r>
            <a:r>
              <a:rPr kumimoji="1" lang="en-US" altLang="zh-CN" sz="1000" dirty="0" smtClean="0"/>
              <a:t>Id</a:t>
            </a:r>
            <a:endParaRPr kumimoji="1" lang="en-US" altLang="zh-CN" sz="1000" dirty="0" smtClean="0"/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B.</a:t>
            </a:r>
            <a:r>
              <a:rPr kumimoji="1" lang="zh-CN" altLang="en-US" sz="1000" dirty="0"/>
              <a:t> 类型指针，即指向它的类元数据，判断出是哪个类的实例 </a:t>
            </a:r>
            <a:endParaRPr kumimoji="1" lang="en-US" altLang="zh-CN" sz="1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72321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37423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/private/var/folders/f7/mqlcgb3579x4xdbv43452kzh0000gn/T/WizNote/0e4811c7-2d0c-469a-a2cf-7939ac79c939/index_files/4543840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7377" y="1265670"/>
            <a:ext cx="22397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不压缩：</a:t>
            </a:r>
            <a:r>
              <a:rPr kumimoji="1" lang="en-US" altLang="zh-CN" sz="1100" dirty="0" smtClean="0"/>
              <a:t>not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compracess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普通对象</a:t>
            </a:r>
            <a:r>
              <a:rPr kumimoji="1" lang="en-US" altLang="zh-CN" sz="1100" dirty="0" smtClean="0"/>
              <a:t>16</a:t>
            </a:r>
            <a:r>
              <a:rPr kumimoji="1" lang="zh-CN" altLang="en-US" sz="1100" dirty="0" smtClean="0"/>
              <a:t>个字节，数组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个字节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r>
              <a:rPr kumimoji="1" lang="zh-CN" altLang="en-US" sz="1100" dirty="0" smtClean="0"/>
              <a:t>压缩：</a:t>
            </a:r>
            <a:r>
              <a:rPr kumimoji="1" lang="en-US" altLang="zh-CN" sz="1100" dirty="0" err="1"/>
              <a:t>compracess</a:t>
            </a:r>
            <a:endParaRPr kumimoji="1" lang="en-US" altLang="zh-CN" sz="1100" dirty="0"/>
          </a:p>
          <a:p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4064618" y="1527280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Mark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word(8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个字节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64618" y="2001534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类型指针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(4+4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缓存一致性协议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7032179" y="51894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总线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71135" y="2771078"/>
            <a:ext cx="1453375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、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SerialOld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+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PO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年代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6.G1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7.ZGC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b="1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三色标记</a:t>
            </a:r>
            <a:endParaRPr kumimoji="1" lang="en-US" altLang="zh-CN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237786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搜索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可达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基于三色标记算法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" y="4668644"/>
            <a:ext cx="4527395" cy="17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38496</TotalTime>
  <Words>2315</Words>
  <Application>Microsoft Macintosh PowerPoint</Application>
  <PresentationFormat>宽屏</PresentationFormat>
  <Paragraphs>403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DengXian</vt:lpstr>
      <vt:lpstr>DengXian Light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618</cp:revision>
  <dcterms:created xsi:type="dcterms:W3CDTF">2018-02-28T08:19:09Z</dcterms:created>
  <dcterms:modified xsi:type="dcterms:W3CDTF">2020-04-12T09:32:20Z</dcterms:modified>
</cp:coreProperties>
</file>