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2" r:id="rId7"/>
    <p:sldId id="263" r:id="rId8"/>
    <p:sldId id="287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86" r:id="rId19"/>
    <p:sldId id="284" r:id="rId20"/>
    <p:sldId id="285" r:id="rId21"/>
    <p:sldId id="280" r:id="rId22"/>
    <p:sldId id="282" r:id="rId23"/>
    <p:sldId id="281" r:id="rId24"/>
    <p:sldId id="283" r:id="rId25"/>
    <p:sldId id="278" r:id="rId26"/>
    <p:sldId id="277" r:id="rId27"/>
    <p:sldId id="27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96141"/>
            <a:ext cx="9448800" cy="1825096"/>
          </a:xfrm>
        </p:spPr>
        <p:txBody>
          <a:bodyPr/>
          <a:lstStyle/>
          <a:p>
            <a:pPr algn="ctr"/>
            <a:r>
              <a:rPr lang="zh-CN" altLang="en-US" dirty="0" smtClean="0"/>
              <a:t>风险管理</a:t>
            </a:r>
            <a:br>
              <a:rPr lang="zh-CN" altLang="en-US" dirty="0" smtClean="0"/>
            </a:br>
            <a:r>
              <a:rPr lang="zh-CN" altLang="en-US" sz="5400" dirty="0" smtClean="0"/>
              <a:t>（</a:t>
            </a:r>
            <a:r>
              <a:rPr lang="en-US" altLang="zh-CN" sz="5400" dirty="0" smtClean="0"/>
              <a:t>Risk management)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4537"/>
            <a:ext cx="9448800" cy="685800"/>
          </a:xfrm>
        </p:spPr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邓楚凡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+mn-ea"/>
              </a:rPr>
              <a:t>在风险管理计划中，组织要确定方法、整体设计、以及实行各个风险管理活动的人选</a:t>
            </a:r>
          </a:p>
          <a:p>
            <a:r>
              <a:rPr lang="zh-CN" altLang="en-US" sz="3600" dirty="0" smtClean="0">
                <a:latin typeface="+mn-ea"/>
              </a:rPr>
              <a:t>建立于项目设计阶段（</a:t>
            </a:r>
            <a:r>
              <a:rPr lang="en-US" altLang="zh-CN" sz="3600" dirty="0" smtClean="0">
                <a:latin typeface="+mn-ea"/>
              </a:rPr>
              <a:t>planning</a:t>
            </a:r>
            <a:r>
              <a:rPr lang="zh-CN" altLang="en-US" sz="3600" dirty="0" smtClean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phase</a:t>
            </a:r>
            <a:r>
              <a:rPr lang="zh-CN" altLang="en-US" sz="3600" dirty="0" smtClean="0">
                <a:latin typeface="+mn-ea"/>
              </a:rPr>
              <a:t>）的初期，更新于项目整个生命周期</a:t>
            </a:r>
            <a:endParaRPr lang="en-US" sz="3600" dirty="0">
              <a:latin typeface="+mn-ea"/>
            </a:endParaRPr>
          </a:p>
        </p:txBody>
      </p:sp>
      <p:pic>
        <p:nvPicPr>
          <p:cNvPr id="4" name="Picture 6" descr="C:\Users\Kevin\AppData\Local\Microsoft\Windows\Temporary Internet Files\Content.IE5\B1MGWUT4\MC90005528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641" y="4182003"/>
            <a:ext cx="1846371" cy="1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6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方法：渠道、工具、数据资源 用于实行风险管理</a:t>
            </a:r>
          </a:p>
          <a:p>
            <a:r>
              <a:rPr lang="zh-CN" altLang="en-US" sz="3200" dirty="0" smtClean="0"/>
              <a:t>角色和职责：确定</a:t>
            </a:r>
            <a:r>
              <a:rPr lang="zh-CN" altLang="en-US" sz="3200" dirty="0"/>
              <a:t>风险管理计划中每项活动的领导、支援与风险管理团队的成员组成。为这些角色分配人员并澄清其职责。</a:t>
            </a:r>
          </a:p>
          <a:p>
            <a:r>
              <a:rPr lang="zh-CN" altLang="en-US" sz="3200" dirty="0" smtClean="0"/>
              <a:t>预算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分配</a:t>
            </a:r>
            <a:r>
              <a:rPr lang="zh-CN" altLang="en-US" sz="3200" dirty="0"/>
              <a:t>资源，并估算风险管理所需费用，将之纳入项目成本基线。</a:t>
            </a:r>
          </a:p>
          <a:p>
            <a:r>
              <a:rPr lang="zh-CN" altLang="en-US" sz="3200" dirty="0" smtClean="0"/>
              <a:t>制定时间表：确定</a:t>
            </a:r>
            <a:r>
              <a:rPr lang="zh-CN" altLang="en-US" sz="3200" dirty="0"/>
              <a:t>在项目整个生命周期中实施风险管理过程的次数和频率，并确定应纳入项目进度计划的风险管理活动。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47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ea"/>
              </a:rPr>
              <a:t>风险</a:t>
            </a:r>
            <a:r>
              <a:rPr lang="zh-CN" altLang="en-US" sz="3200" dirty="0" smtClean="0">
                <a:latin typeface="+mn-ea"/>
              </a:rPr>
              <a:t>分类：为系统</a:t>
            </a:r>
            <a:r>
              <a:rPr lang="zh-CN" altLang="en-US" sz="3200" dirty="0">
                <a:latin typeface="+mn-ea"/>
              </a:rPr>
              <a:t>地、持续一致地、有效地进行风险识别</a:t>
            </a:r>
            <a:r>
              <a:rPr lang="zh-CN" altLang="en-US" sz="3200" dirty="0" smtClean="0">
                <a:latin typeface="+mn-ea"/>
              </a:rPr>
              <a:t>提供基础</a:t>
            </a:r>
            <a:r>
              <a:rPr lang="zh-CN" altLang="en-US" sz="3200" dirty="0">
                <a:latin typeface="+mn-ea"/>
              </a:rPr>
              <a:t>，为风险管理工作提供了一个框架。组织可使用先前准备的典型风险分类。风险分解结构</a:t>
            </a:r>
            <a:r>
              <a:rPr lang="zh-CN" altLang="en-US" sz="3200" dirty="0" smtClean="0">
                <a:latin typeface="+mn-ea"/>
              </a:rPr>
              <a:t>（</a:t>
            </a:r>
            <a:r>
              <a:rPr lang="en-US" altLang="zh-CN" sz="3200" dirty="0" smtClean="0">
                <a:latin typeface="+mn-ea"/>
              </a:rPr>
              <a:t>RBS</a:t>
            </a:r>
            <a:r>
              <a:rPr lang="zh-CN" altLang="en-US" sz="3200" dirty="0">
                <a:latin typeface="+mn-ea"/>
              </a:rPr>
              <a:t>）是提供该框架的有法</a:t>
            </a:r>
            <a:r>
              <a:rPr lang="zh-CN" altLang="en-US" sz="3200" dirty="0" smtClean="0">
                <a:latin typeface="+mn-ea"/>
              </a:rPr>
              <a:t>之一。</a:t>
            </a:r>
            <a:endParaRPr lang="en-US" sz="32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93" y="3843276"/>
            <a:ext cx="5025136" cy="25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风险辨别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尽量多地把整个项目中所有可能出现的风险列举出来</a:t>
            </a:r>
          </a:p>
          <a:p>
            <a:r>
              <a:rPr lang="zh-CN" altLang="en-US" sz="3200" dirty="0" smtClean="0"/>
              <a:t>不是一个时间点，而是一个长期任务！连续地辨别风险</a:t>
            </a:r>
          </a:p>
          <a:p>
            <a:endParaRPr lang="en-US" sz="3200" dirty="0"/>
          </a:p>
        </p:txBody>
      </p:sp>
      <p:pic>
        <p:nvPicPr>
          <p:cNvPr id="4" name="Picture 7" descr="C:\Users\jbrewer\AppData\Local\Microsoft\Windows\Temporary Internet Files\Content.IE5\QIQLRQ33\internet_search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77" y="398033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5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辨别技巧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  <a:cs typeface="Times" charset="0"/>
              </a:rPr>
              <a:t>种类列举（检查表）</a:t>
            </a:r>
          </a:p>
          <a:p>
            <a:r>
              <a:rPr lang="zh-CN" altLang="en-US" sz="3200" dirty="0" smtClean="0">
                <a:latin typeface="+mn-ea"/>
                <a:cs typeface="Times" charset="0"/>
              </a:rPr>
              <a:t>类比（</a:t>
            </a:r>
            <a:r>
              <a:rPr lang="en-US" altLang="en-US" sz="3200" dirty="0" smtClean="0">
                <a:latin typeface="+mn-ea"/>
                <a:cs typeface="Times" charset="0"/>
              </a:rPr>
              <a:t>Analogy</a:t>
            </a:r>
            <a:r>
              <a:rPr lang="zh-CN" altLang="en-US" sz="3200" dirty="0" smtClean="0">
                <a:latin typeface="+mn-ea"/>
                <a:cs typeface="Times" charset="0"/>
              </a:rPr>
              <a:t>）</a:t>
            </a:r>
            <a:endParaRPr lang="en-US" altLang="en-US" sz="3200" dirty="0">
              <a:latin typeface="+mn-ea"/>
              <a:cs typeface="Times" charset="0"/>
            </a:endParaRPr>
          </a:p>
          <a:p>
            <a:r>
              <a:rPr lang="zh-CN" altLang="en-US" sz="3200" dirty="0" smtClean="0">
                <a:latin typeface="+mn-ea"/>
                <a:cs typeface="Times" charset="0"/>
              </a:rPr>
              <a:t>头脑风暴（</a:t>
            </a:r>
            <a:r>
              <a:rPr lang="en-US" altLang="en-US" sz="3200" dirty="0" smtClean="0">
                <a:latin typeface="+mn-ea"/>
                <a:cs typeface="Times" charset="0"/>
              </a:rPr>
              <a:t>Brainstorming</a:t>
            </a:r>
            <a:r>
              <a:rPr lang="zh-CN" altLang="en-US" sz="3200" dirty="0" smtClean="0">
                <a:latin typeface="+mn-ea"/>
                <a:cs typeface="Times" charset="0"/>
              </a:rPr>
              <a:t>）</a:t>
            </a:r>
            <a:endParaRPr lang="en-US" altLang="en-US" sz="3200" dirty="0">
              <a:latin typeface="+mn-ea"/>
              <a:cs typeface="Times" charset="0"/>
            </a:endParaRPr>
          </a:p>
          <a:p>
            <a:r>
              <a:rPr lang="en-US" altLang="en-US" sz="3200" dirty="0" smtClean="0">
                <a:latin typeface="+mn-ea"/>
                <a:cs typeface="Times" charset="0"/>
              </a:rPr>
              <a:t>Interviews</a:t>
            </a:r>
            <a:r>
              <a:rPr lang="zh-CN" altLang="en-US" sz="3200" dirty="0" smtClean="0">
                <a:latin typeface="+mn-ea"/>
                <a:cs typeface="Times" charset="0"/>
              </a:rPr>
              <a:t>：一对一</a:t>
            </a:r>
            <a:endParaRPr lang="en-US" altLang="en-US" sz="3200" dirty="0">
              <a:latin typeface="+mn-ea"/>
              <a:cs typeface="Times" charset="0"/>
            </a:endParaRPr>
          </a:p>
          <a:p>
            <a:r>
              <a:rPr lang="en-US" altLang="en-US" sz="3200" dirty="0">
                <a:latin typeface="+mn-ea"/>
                <a:cs typeface="Times" charset="0"/>
              </a:rPr>
              <a:t>Delphi </a:t>
            </a:r>
            <a:r>
              <a:rPr lang="en-US" altLang="en-US" sz="3200" dirty="0" smtClean="0">
                <a:latin typeface="+mn-ea"/>
                <a:cs typeface="Times" charset="0"/>
              </a:rPr>
              <a:t>Technique</a:t>
            </a:r>
            <a:r>
              <a:rPr lang="zh-CN" altLang="en-US" sz="3200" dirty="0" smtClean="0">
                <a:latin typeface="+mn-ea"/>
                <a:cs typeface="Times" charset="0"/>
              </a:rPr>
              <a:t>：专家、匿名、问卷</a:t>
            </a:r>
            <a:endParaRPr lang="en-US" altLang="en-US" sz="3200" dirty="0">
              <a:latin typeface="+mn-ea"/>
              <a:cs typeface="Times" charset="0"/>
            </a:endParaRPr>
          </a:p>
          <a:p>
            <a:r>
              <a:rPr lang="en-US" altLang="en-US" sz="3200" dirty="0">
                <a:latin typeface="+mn-ea"/>
                <a:cs typeface="Times" charset="0"/>
              </a:rPr>
              <a:t>SWOT </a:t>
            </a:r>
            <a:r>
              <a:rPr lang="en-US" altLang="en-US" sz="3200" dirty="0" smtClean="0">
                <a:latin typeface="+mn-ea"/>
                <a:cs typeface="Times" charset="0"/>
              </a:rPr>
              <a:t>Analysis</a:t>
            </a:r>
            <a:r>
              <a:rPr lang="zh-CN" altLang="en-US" sz="3200" dirty="0" smtClean="0">
                <a:latin typeface="+mn-ea"/>
                <a:cs typeface="Times" charset="0"/>
              </a:rPr>
              <a:t>：优势、劣势、机遇、挑战</a:t>
            </a:r>
            <a:endParaRPr lang="en-US" altLang="en-US" sz="3200" dirty="0">
              <a:latin typeface="+mn-ea"/>
              <a:cs typeface="Times" charset="0"/>
            </a:endParaRPr>
          </a:p>
          <a:p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风险种类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28" y="2194560"/>
            <a:ext cx="9045388" cy="4024125"/>
          </a:xfrm>
        </p:spPr>
        <p:txBody>
          <a:bodyPr>
            <a:noAutofit/>
          </a:bodyPr>
          <a:lstStyle/>
          <a:p>
            <a:r>
              <a:rPr lang="zh-CN" altLang="en-US" sz="2600" dirty="0" smtClean="0">
                <a:latin typeface="+mn-ea"/>
              </a:rPr>
              <a:t>人力：</a:t>
            </a:r>
            <a:r>
              <a:rPr lang="zh-CN" altLang="en-US" sz="2600" dirty="0" smtClean="0">
                <a:latin typeface="+mn-ea"/>
              </a:rPr>
              <a:t>关系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技术</a:t>
            </a:r>
            <a:r>
              <a:rPr lang="zh-CN" altLang="en-US" sz="2600" dirty="0" smtClean="0">
                <a:latin typeface="+mn-ea"/>
              </a:rPr>
              <a:t>变化：</a:t>
            </a:r>
            <a:r>
              <a:rPr lang="zh-CN" altLang="en-US" sz="2600" dirty="0" smtClean="0">
                <a:latin typeface="+mn-ea"/>
              </a:rPr>
              <a:t>材料供应、工程变更</a:t>
            </a:r>
            <a:endParaRPr lang="zh-CN" altLang="en-US" sz="2600" dirty="0" smtClean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质量</a:t>
            </a:r>
            <a:r>
              <a:rPr lang="zh-CN" altLang="en-US" sz="2600" dirty="0" smtClean="0">
                <a:latin typeface="+mn-ea"/>
              </a:rPr>
              <a:t>性能</a:t>
            </a:r>
            <a:endParaRPr lang="zh-CN" altLang="en-US" sz="2600" dirty="0" smtClean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客户：</a:t>
            </a:r>
            <a:r>
              <a:rPr lang="zh-CN" altLang="en-US" sz="2600" dirty="0" smtClean="0">
                <a:latin typeface="+mn-ea"/>
              </a:rPr>
              <a:t>支付能力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供应商：</a:t>
            </a:r>
            <a:r>
              <a:rPr lang="zh-CN" altLang="en-US" sz="2600" dirty="0" smtClean="0">
                <a:latin typeface="+mn-ea"/>
              </a:rPr>
              <a:t>运输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管理：</a:t>
            </a:r>
            <a:r>
              <a:rPr lang="zh-CN" altLang="en-US" sz="2600" dirty="0" smtClean="0">
                <a:latin typeface="+mn-ea"/>
              </a:rPr>
              <a:t>效率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资金</a:t>
            </a:r>
            <a:r>
              <a:rPr lang="zh-CN" altLang="en-US" sz="2600" dirty="0" smtClean="0">
                <a:latin typeface="+mn-ea"/>
              </a:rPr>
              <a:t>提供：</a:t>
            </a:r>
            <a:r>
              <a:rPr lang="zh-CN" altLang="en-US" sz="2600" dirty="0" smtClean="0">
                <a:latin typeface="+mn-ea"/>
              </a:rPr>
              <a:t>紧缺、外汇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政策</a:t>
            </a:r>
            <a:r>
              <a:rPr lang="zh-CN" altLang="en-US" sz="2600" dirty="0" smtClean="0">
                <a:latin typeface="+mn-ea"/>
              </a:rPr>
              <a:t>因素：</a:t>
            </a:r>
            <a:r>
              <a:rPr lang="zh-CN" altLang="en-US" sz="2600" dirty="0" smtClean="0">
                <a:latin typeface="+mn-ea"/>
              </a:rPr>
              <a:t>国有化、对外关系</a:t>
            </a:r>
            <a:endParaRPr lang="en-US" sz="2600" dirty="0">
              <a:latin typeface="+mn-ea"/>
            </a:endParaRPr>
          </a:p>
          <a:p>
            <a:r>
              <a:rPr lang="zh-CN" altLang="en-US" sz="2600" dirty="0" smtClean="0">
                <a:latin typeface="+mn-ea"/>
              </a:rPr>
              <a:t>市场：</a:t>
            </a:r>
            <a:r>
              <a:rPr lang="zh-CN" altLang="en-US" sz="2600" dirty="0" smtClean="0">
                <a:latin typeface="+mn-ea"/>
              </a:rPr>
              <a:t>通货膨胀、税收</a:t>
            </a:r>
            <a:endParaRPr lang="en-US" sz="2600" dirty="0">
              <a:latin typeface="+mn-ea"/>
            </a:endParaRPr>
          </a:p>
        </p:txBody>
      </p:sp>
      <p:pic>
        <p:nvPicPr>
          <p:cNvPr id="4" name="Picture 7" descr="C:\Users\Jlbrewer\AppData\Local\Microsoft\Windows\Temporary Internet Files\Content.IE5\21E1J0VZ\MC90008991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909158"/>
            <a:ext cx="2404308" cy="259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7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借鉴之前项目的信息资源</a:t>
            </a:r>
          </a:p>
          <a:p>
            <a:r>
              <a:rPr lang="zh-CN" altLang="en-US" sz="3200" dirty="0" smtClean="0">
                <a:latin typeface="+mn-ea"/>
              </a:rPr>
              <a:t>借鉴</a:t>
            </a:r>
            <a:r>
              <a:rPr lang="en-US" altLang="zh-CN" sz="3200" dirty="0" smtClean="0">
                <a:latin typeface="+mn-ea"/>
              </a:rPr>
              <a:t>team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members</a:t>
            </a:r>
            <a:r>
              <a:rPr lang="zh-CN" altLang="en-US" sz="3200" dirty="0" smtClean="0">
                <a:latin typeface="+mn-ea"/>
              </a:rPr>
              <a:t> 的经验</a:t>
            </a:r>
          </a:p>
          <a:p>
            <a:r>
              <a:rPr lang="zh-CN" altLang="en-US" sz="3200" dirty="0" smtClean="0">
                <a:latin typeface="+mn-ea"/>
              </a:rPr>
              <a:t>之前的项目必须备案</a:t>
            </a:r>
            <a:endParaRPr lang="en-US" sz="3200" dirty="0">
              <a:latin typeface="+mn-ea"/>
            </a:endParaRPr>
          </a:p>
        </p:txBody>
      </p:sp>
      <p:pic>
        <p:nvPicPr>
          <p:cNvPr id="6" name="Picture 7" descr="C:\Users\jbrewer\AppData\Local\Microsoft\Windows\Temporary Internet Files\Content.IE5\FPDP4NBS\copypast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21" y="3593234"/>
            <a:ext cx="47625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7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风险登记册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动态，时刻更新</a:t>
            </a:r>
          </a:p>
          <a:p>
            <a:endParaRPr 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9" y="2922324"/>
            <a:ext cx="8623760" cy="329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7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定性风险分析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可以迅速在短时间内以少的资源进行分析</a:t>
            </a:r>
          </a:p>
          <a:p>
            <a:r>
              <a:rPr lang="zh-CN" altLang="en-US" sz="3200" dirty="0" smtClean="0">
                <a:latin typeface="+mn-ea"/>
              </a:rPr>
              <a:t>技术方法</a:t>
            </a:r>
          </a:p>
          <a:p>
            <a:pPr lvl="1"/>
            <a:r>
              <a:rPr lang="zh-CN" altLang="en-US" sz="3200" dirty="0" smtClean="0">
                <a:latin typeface="+mn-ea"/>
              </a:rPr>
              <a:t>专家访谈</a:t>
            </a:r>
          </a:p>
          <a:p>
            <a:pPr lvl="1"/>
            <a:r>
              <a:rPr lang="zh-CN" altLang="en-US" sz="3200" dirty="0">
                <a:latin typeface="+mn-ea"/>
              </a:rPr>
              <a:t>概率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影响 矩阵</a:t>
            </a:r>
            <a:endParaRPr lang="zh-CN" altLang="en-US" sz="3200" dirty="0" smtClean="0">
              <a:latin typeface="+mn-ea"/>
            </a:endParaRPr>
          </a:p>
          <a:p>
            <a:pPr lvl="1"/>
            <a:endParaRPr lang="en-US" sz="3200" dirty="0">
              <a:latin typeface="+mn-ea"/>
            </a:endParaRPr>
          </a:p>
        </p:txBody>
      </p:sp>
      <p:pic>
        <p:nvPicPr>
          <p:cNvPr id="4" name="Picture 6" descr="C:\Users\Kevin\AppData\Local\Microsoft\Windows\Temporary Internet Files\Content.IE5\5BZZXT4U\MC90033254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263153"/>
            <a:ext cx="37925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6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影响 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风险排序（优先级）：基于风险出现的概率 </a:t>
            </a:r>
            <a:r>
              <a:rPr lang="en-US" altLang="zh-CN" sz="3200" dirty="0" smtClean="0">
                <a:latin typeface="+mn-ea"/>
              </a:rPr>
              <a:t>or</a:t>
            </a:r>
            <a:r>
              <a:rPr lang="zh-CN" altLang="en-US" sz="3200" dirty="0" smtClean="0">
                <a:latin typeface="+mn-ea"/>
              </a:rPr>
              <a:t> 影响程度 </a:t>
            </a:r>
            <a:r>
              <a:rPr lang="en-US" altLang="zh-CN" sz="3200" dirty="0" smtClean="0">
                <a:latin typeface="+mn-ea"/>
              </a:rPr>
              <a:t>or</a:t>
            </a:r>
            <a:r>
              <a:rPr lang="zh-CN" altLang="en-US" sz="3200" dirty="0" smtClean="0">
                <a:latin typeface="+mn-ea"/>
              </a:rPr>
              <a:t> 两者结合</a:t>
            </a:r>
          </a:p>
          <a:p>
            <a:pPr lvl="1"/>
            <a:r>
              <a:rPr lang="zh-CN" altLang="en-US" sz="3200" dirty="0" smtClean="0">
                <a:latin typeface="+mn-ea"/>
              </a:rPr>
              <a:t>专家评判、历史数据</a:t>
            </a:r>
          </a:p>
          <a:p>
            <a:pPr lvl="1"/>
            <a:r>
              <a:rPr lang="zh-CN" altLang="en-US" sz="3200" dirty="0" smtClean="0">
                <a:latin typeface="+mn-ea"/>
              </a:rPr>
              <a:t>最大问题：主观</a:t>
            </a:r>
            <a:r>
              <a:rPr lang="zh-CN" altLang="en-US" sz="3200" dirty="0" smtClean="0">
                <a:latin typeface="+mn-ea"/>
                <a:sym typeface="Wingdings"/>
              </a:rPr>
              <a:t></a:t>
            </a:r>
            <a:r>
              <a:rPr lang="en-US" altLang="zh-CN" sz="3200" dirty="0" smtClean="0">
                <a:latin typeface="+mn-ea"/>
                <a:sym typeface="Wingdings"/>
              </a:rPr>
              <a:t> </a:t>
            </a:r>
            <a:r>
              <a:rPr lang="zh-CN" altLang="en-US" sz="3200" dirty="0" smtClean="0">
                <a:latin typeface="+mn-ea"/>
                <a:sym typeface="Wingdings"/>
              </a:rPr>
              <a:t>偏见</a:t>
            </a:r>
            <a:endParaRPr lang="zh-CN" altLang="en-US" sz="3200" dirty="0" smtClean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01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不可或缺</a:t>
            </a:r>
          </a:p>
          <a:p>
            <a:r>
              <a:rPr lang="zh-CN" altLang="en-US" sz="3200" dirty="0" smtClean="0">
                <a:latin typeface="+mn-ea"/>
              </a:rPr>
              <a:t>团队运转</a:t>
            </a:r>
            <a:endParaRPr lang="zh-CN" altLang="en-US" sz="32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工作</a:t>
            </a:r>
            <a:r>
              <a:rPr lang="en-US" altLang="zh-CN" sz="3200" dirty="0" smtClean="0">
                <a:latin typeface="+mn-ea"/>
              </a:rPr>
              <a:t>+</a:t>
            </a:r>
            <a:r>
              <a:rPr lang="zh-CN" altLang="en-US" sz="3200" dirty="0" smtClean="0">
                <a:latin typeface="+mn-ea"/>
              </a:rPr>
              <a:t>生活</a:t>
            </a:r>
            <a:endParaRPr lang="en-US" sz="32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10" y="2194560"/>
            <a:ext cx="2658621" cy="26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/>
              <a:t>/</a:t>
            </a:r>
            <a:r>
              <a:rPr lang="zh-CN" altLang="en-US" dirty="0"/>
              <a:t>影响 矩阵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4" y="2683200"/>
            <a:ext cx="8835995" cy="320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定量风险分析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类似于定性：概率 </a:t>
            </a:r>
            <a:r>
              <a:rPr lang="zh-CN" altLang="en-US" sz="3200" dirty="0" smtClean="0">
                <a:latin typeface="+mn-ea"/>
                <a:sym typeface="Wingdings"/>
              </a:rPr>
              <a:t></a:t>
            </a:r>
            <a:r>
              <a:rPr lang="en-US" altLang="zh-CN" sz="3200" dirty="0" smtClean="0">
                <a:latin typeface="+mn-ea"/>
                <a:sym typeface="Wingdings"/>
              </a:rPr>
              <a:t> </a:t>
            </a:r>
            <a:r>
              <a:rPr lang="zh-CN" altLang="en-US" sz="3200" dirty="0" smtClean="0">
                <a:latin typeface="+mn-ea"/>
                <a:sym typeface="Wingdings"/>
              </a:rPr>
              <a:t>风险影响</a:t>
            </a:r>
          </a:p>
          <a:p>
            <a:r>
              <a:rPr lang="zh-CN" altLang="en-US" sz="3200" dirty="0" smtClean="0">
                <a:latin typeface="+mn-ea"/>
              </a:rPr>
              <a:t>不同：数学、统计、模型</a:t>
            </a:r>
          </a:p>
          <a:p>
            <a:r>
              <a:rPr lang="zh-CN" altLang="en-US" sz="3200" dirty="0" smtClean="0">
                <a:latin typeface="+mn-ea"/>
              </a:rPr>
              <a:t>技术包括：</a:t>
            </a:r>
          </a:p>
          <a:p>
            <a:pPr lvl="1"/>
            <a:r>
              <a:rPr lang="zh-CN" altLang="en-US" sz="3200" dirty="0" smtClean="0">
                <a:latin typeface="+mn-ea"/>
              </a:rPr>
              <a:t>决策树及预期货币价值分析 （</a:t>
            </a:r>
            <a:r>
              <a:rPr lang="en-US" altLang="zh-CN" sz="3200" dirty="0" smtClean="0">
                <a:latin typeface="+mn-ea"/>
              </a:rPr>
              <a:t>EMV</a:t>
            </a:r>
            <a:r>
              <a:rPr lang="zh-CN" altLang="en-US" sz="3200" dirty="0" smtClean="0">
                <a:latin typeface="+mn-ea"/>
              </a:rPr>
              <a:t>）</a:t>
            </a:r>
            <a:endParaRPr lang="en-US" altLang="en-US" sz="3200" dirty="0">
              <a:latin typeface="+mn-ea"/>
            </a:endParaRPr>
          </a:p>
          <a:p>
            <a:pPr lvl="1"/>
            <a:r>
              <a:rPr lang="zh-CN" altLang="en-US" sz="3200" dirty="0" smtClean="0">
                <a:latin typeface="+mn-ea"/>
              </a:rPr>
              <a:t>模拟 </a:t>
            </a:r>
            <a:r>
              <a:rPr lang="en-US" altLang="en-US" sz="3200" dirty="0" smtClean="0">
                <a:latin typeface="+mn-ea"/>
              </a:rPr>
              <a:t>(Monte </a:t>
            </a:r>
            <a:r>
              <a:rPr lang="en-US" altLang="en-US" sz="3200" dirty="0">
                <a:latin typeface="+mn-ea"/>
              </a:rPr>
              <a:t>Carlo</a:t>
            </a:r>
            <a:r>
              <a:rPr lang="en-US" altLang="en-US" sz="3200" dirty="0" smtClean="0">
                <a:latin typeface="+mn-ea"/>
              </a:rPr>
              <a:t>)</a:t>
            </a:r>
            <a:endParaRPr lang="zh-CN" altLang="en-US" sz="3200" dirty="0" smtClean="0">
              <a:latin typeface="+mn-ea"/>
            </a:endParaRPr>
          </a:p>
          <a:p>
            <a:endParaRPr lang="en-US" sz="3200" dirty="0">
              <a:latin typeface="+mn-ea"/>
            </a:endParaRPr>
          </a:p>
        </p:txBody>
      </p:sp>
      <p:pic>
        <p:nvPicPr>
          <p:cNvPr id="4" name="Picture 10" descr="C:\Users\jbrewer\AppData\Local\Microsoft\Windows\Temporary Internet Files\Content.IE5\QIQLRQ33\math_symbol_clipar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47" y="2849590"/>
            <a:ext cx="206533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定量风险分析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64" y="2424344"/>
            <a:ext cx="8660526" cy="291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4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</a:rPr>
              <a:t>图示多个选项以及其估计的影响</a:t>
            </a:r>
            <a:endParaRPr lang="en-US" altLang="en-US" sz="3200" dirty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分析组成部分：成本、收入（利益）、每条途径选择概率</a:t>
            </a:r>
          </a:p>
          <a:p>
            <a:r>
              <a:rPr lang="zh-CN" altLang="en-US" sz="3200" dirty="0" smtClean="0">
                <a:latin typeface="+mn-ea"/>
              </a:rPr>
              <a:t>统计学：在处理未知未来情景时，计算平均结果（收益</a:t>
            </a:r>
            <a:r>
              <a:rPr lang="en-US" altLang="zh-CN" sz="3200" dirty="0" smtClean="0">
                <a:latin typeface="+mn-ea"/>
              </a:rPr>
              <a:t>or</a:t>
            </a:r>
            <a:r>
              <a:rPr lang="zh-CN" altLang="en-US" sz="3200" dirty="0" smtClean="0">
                <a:latin typeface="+mn-ea"/>
              </a:rPr>
              <a:t>损失）</a:t>
            </a:r>
            <a:endParaRPr lang="en-US" sz="32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41" y="4057144"/>
            <a:ext cx="2527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模拟（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latin typeface="+mn-ea"/>
              </a:rPr>
              <a:t>基于各种选择结果的概率（频率分布）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可以多次</a:t>
            </a:r>
            <a:r>
              <a:rPr lang="zh-CN" altLang="en-US" sz="2800" dirty="0" smtClean="0">
                <a:latin typeface="+mn-ea"/>
              </a:rPr>
              <a:t>运行</a:t>
            </a:r>
            <a:r>
              <a:rPr lang="en-US" altLang="zh-CN" sz="2800" dirty="0" smtClean="0">
                <a:latin typeface="+mn-ea"/>
              </a:rPr>
              <a:t>simulation</a:t>
            </a:r>
            <a:r>
              <a:rPr lang="zh-CN" altLang="en-US" sz="2800" dirty="0" smtClean="0">
                <a:latin typeface="+mn-ea"/>
              </a:rPr>
              <a:t>来确定各个概率</a:t>
            </a:r>
            <a:r>
              <a:rPr lang="zh-CN" altLang="en-US" sz="2800" dirty="0">
                <a:latin typeface="+mn-ea"/>
              </a:rPr>
              <a:t>的预期成果</a:t>
            </a:r>
            <a:r>
              <a:rPr lang="zh-CN" altLang="en-US" sz="2800" dirty="0" smtClean="0">
                <a:latin typeface="+mn-ea"/>
              </a:rPr>
              <a:t>。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>
                <a:latin typeface="+mn-ea"/>
              </a:rPr>
              <a:t>Monte Carlo </a:t>
            </a:r>
            <a:r>
              <a:rPr lang="en-US" altLang="en-US" sz="2800" dirty="0" smtClean="0">
                <a:latin typeface="+mn-ea"/>
              </a:rPr>
              <a:t>Analysis</a:t>
            </a:r>
            <a:r>
              <a:rPr lang="zh-CN" altLang="en-US" sz="2800" dirty="0" smtClean="0">
                <a:latin typeface="+mn-ea"/>
              </a:rPr>
              <a:t>： 三点法则 </a:t>
            </a:r>
            <a:r>
              <a:rPr lang="zh-CN" altLang="en-US" sz="2800" dirty="0" smtClean="0">
                <a:latin typeface="+mn-ea"/>
                <a:sym typeface="Wingdings"/>
              </a:rPr>
              <a:t></a:t>
            </a:r>
            <a:r>
              <a:rPr lang="en-US" altLang="zh-CN" sz="2800" dirty="0" smtClean="0">
                <a:latin typeface="+mn-ea"/>
                <a:sym typeface="Wingdings"/>
              </a:rPr>
              <a:t> </a:t>
            </a:r>
            <a:r>
              <a:rPr lang="zh-CN" altLang="en-US" sz="2800" dirty="0" smtClean="0">
                <a:latin typeface="+mn-ea"/>
                <a:sym typeface="Wingdings"/>
              </a:rPr>
              <a:t>预期成本、时间安排</a:t>
            </a:r>
            <a:endParaRPr lang="en-US" sz="2800" dirty="0">
              <a:latin typeface="+mn-ea"/>
            </a:endParaRPr>
          </a:p>
        </p:txBody>
      </p:sp>
      <p:pic>
        <p:nvPicPr>
          <p:cNvPr id="4" name="Picture 7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91" y="3705672"/>
            <a:ext cx="3927475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46" y="3670747"/>
            <a:ext cx="404495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风险对策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+mn-ea"/>
              </a:rPr>
              <a:t>风险识别量化后，如何解决呢？</a:t>
            </a:r>
          </a:p>
          <a:p>
            <a:r>
              <a:rPr lang="zh-CN" altLang="en-US" sz="3200" dirty="0" smtClean="0">
                <a:latin typeface="+mn-ea"/>
              </a:rPr>
              <a:t>四大方案：</a:t>
            </a:r>
          </a:p>
          <a:p>
            <a:pPr lvl="1"/>
            <a:r>
              <a:rPr lang="zh-CN" altLang="en-US" sz="3200" dirty="0" smtClean="0">
                <a:latin typeface="+mn-ea"/>
              </a:rPr>
              <a:t>风险</a:t>
            </a:r>
            <a:r>
              <a:rPr lang="zh-CN" altLang="en-US" sz="3200" dirty="0">
                <a:latin typeface="+mn-ea"/>
              </a:rPr>
              <a:t>规避</a:t>
            </a:r>
            <a:r>
              <a:rPr lang="en-US" altLang="zh-CN" sz="3200" dirty="0">
                <a:latin typeface="+mn-ea"/>
              </a:rPr>
              <a:t>:</a:t>
            </a:r>
            <a:r>
              <a:rPr lang="zh-CN" altLang="en-US" sz="3200" dirty="0">
                <a:latin typeface="+mn-ea"/>
              </a:rPr>
              <a:t>消除特定</a:t>
            </a:r>
            <a:r>
              <a:rPr lang="zh-CN" altLang="en-US" sz="3200" dirty="0" smtClean="0">
                <a:latin typeface="+mn-ea"/>
              </a:rPr>
              <a:t>的风险</a:t>
            </a:r>
            <a:r>
              <a:rPr lang="en-US" altLang="zh-CN" sz="3200" dirty="0">
                <a:latin typeface="+mn-ea"/>
              </a:rPr>
              <a:t>,</a:t>
            </a:r>
            <a:r>
              <a:rPr lang="zh-CN" altLang="en-US" sz="3200" dirty="0">
                <a:latin typeface="+mn-ea"/>
              </a:rPr>
              <a:t>通常通过消除</a:t>
            </a:r>
            <a:r>
              <a:rPr lang="zh-CN" altLang="en-US" sz="3200" dirty="0" smtClean="0">
                <a:latin typeface="+mn-ea"/>
              </a:rPr>
              <a:t>其根源（</a:t>
            </a:r>
            <a:r>
              <a:rPr lang="en-US" altLang="zh-CN" sz="3200" dirty="0" smtClean="0">
                <a:latin typeface="+mn-ea"/>
              </a:rPr>
              <a:t>its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causes</a:t>
            </a:r>
            <a:r>
              <a:rPr lang="zh-CN" altLang="en-US" sz="3200" dirty="0" smtClean="0">
                <a:latin typeface="+mn-ea"/>
              </a:rPr>
              <a:t>）</a:t>
            </a:r>
          </a:p>
          <a:p>
            <a:pPr lvl="1"/>
            <a:r>
              <a:rPr lang="zh-CN" altLang="en-US" sz="3200" dirty="0" smtClean="0">
                <a:latin typeface="+mn-ea"/>
              </a:rPr>
              <a:t>风险</a:t>
            </a:r>
            <a:r>
              <a:rPr lang="zh-CN" altLang="en-US" sz="3200" dirty="0">
                <a:latin typeface="+mn-ea"/>
              </a:rPr>
              <a:t>接受</a:t>
            </a:r>
            <a:r>
              <a:rPr lang="en-US" altLang="zh-CN" sz="3200" dirty="0">
                <a:latin typeface="+mn-ea"/>
              </a:rPr>
              <a:t>:</a:t>
            </a:r>
            <a:r>
              <a:rPr lang="zh-CN" altLang="en-US" sz="3200" dirty="0">
                <a:latin typeface="+mn-ea"/>
              </a:rPr>
              <a:t>接受</a:t>
            </a:r>
            <a:r>
              <a:rPr lang="zh-CN" altLang="en-US" sz="3200" dirty="0" smtClean="0">
                <a:latin typeface="+mn-ea"/>
              </a:rPr>
              <a:t>后果，让风险发生</a:t>
            </a:r>
          </a:p>
          <a:p>
            <a:pPr lvl="1"/>
            <a:r>
              <a:rPr lang="zh-CN" altLang="en-US" sz="3200" dirty="0">
                <a:latin typeface="+mn-ea"/>
              </a:rPr>
              <a:t>风险转移</a:t>
            </a:r>
            <a:r>
              <a:rPr lang="en-US" altLang="zh-CN" sz="3200" dirty="0" smtClean="0">
                <a:latin typeface="+mn-ea"/>
              </a:rPr>
              <a:t>:</a:t>
            </a:r>
            <a:r>
              <a:rPr lang="zh-CN" altLang="en-US" sz="3200" dirty="0">
                <a:latin typeface="+mn-ea"/>
              </a:rPr>
              <a:t> 风险转移是指将风险及其可能造成的损失全部或部分转移给他人</a:t>
            </a:r>
            <a:endParaRPr lang="en-US" altLang="en-US" sz="3200" dirty="0">
              <a:latin typeface="+mn-ea"/>
            </a:endParaRPr>
          </a:p>
          <a:p>
            <a:pPr lvl="1"/>
            <a:r>
              <a:rPr lang="zh-CN" altLang="en-US" sz="3200" dirty="0" smtClean="0">
                <a:latin typeface="+mn-ea"/>
              </a:rPr>
              <a:t>风险降低</a:t>
            </a:r>
            <a:r>
              <a:rPr lang="en-US" altLang="zh-CN" sz="3200" dirty="0" smtClean="0">
                <a:latin typeface="+mn-ea"/>
              </a:rPr>
              <a:t>:</a:t>
            </a:r>
            <a:r>
              <a:rPr lang="zh-CN" altLang="en-US" sz="3200" dirty="0" smtClean="0">
                <a:latin typeface="+mn-ea"/>
              </a:rPr>
              <a:t>通过减少风险发生</a:t>
            </a:r>
            <a:r>
              <a:rPr lang="zh-CN" altLang="en-US" sz="3200" dirty="0">
                <a:latin typeface="+mn-ea"/>
              </a:rPr>
              <a:t>的</a:t>
            </a:r>
            <a:r>
              <a:rPr lang="zh-CN" altLang="en-US" sz="3200" dirty="0" smtClean="0">
                <a:latin typeface="+mn-ea"/>
              </a:rPr>
              <a:t>概率从而降低</a:t>
            </a:r>
            <a:r>
              <a:rPr lang="zh-CN" altLang="en-US" sz="3200" dirty="0">
                <a:latin typeface="+mn-ea"/>
              </a:rPr>
              <a:t>风险事件的</a:t>
            </a:r>
            <a:r>
              <a:rPr lang="zh-CN" altLang="en-US" sz="3200" dirty="0" smtClean="0">
                <a:latin typeface="+mn-ea"/>
              </a:rPr>
              <a:t>影响</a:t>
            </a:r>
            <a:endParaRPr lang="en-US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8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缓解对策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风险管理计划最后一步，在风险对策之后</a:t>
            </a:r>
          </a:p>
          <a:p>
            <a:r>
              <a:rPr lang="zh-CN" altLang="en-US" sz="3200" dirty="0" smtClean="0"/>
              <a:t>在风险登记册上进行更新</a:t>
            </a:r>
          </a:p>
          <a:p>
            <a:pPr lvl="1"/>
            <a:r>
              <a:rPr lang="zh-CN" altLang="en-US" sz="3200" dirty="0" smtClean="0"/>
              <a:t>退路计划：项目不能按照原有计划实施</a:t>
            </a:r>
          </a:p>
          <a:p>
            <a:pPr lvl="1"/>
            <a:r>
              <a:rPr lang="zh-CN" altLang="en-US" sz="3200" dirty="0" smtClean="0"/>
              <a:t>应急计划：允许波动，项目实施照旧</a:t>
            </a:r>
          </a:p>
          <a:p>
            <a:pPr lvl="2"/>
            <a:r>
              <a:rPr lang="zh-CN" altLang="en-US" sz="3200" dirty="0" smtClean="0"/>
              <a:t>应急储备：多出的时间、资金、资源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63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重温步骤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建立风险管理计划</a:t>
            </a:r>
          </a:p>
          <a:p>
            <a:r>
              <a:rPr lang="zh-CN" altLang="en-US" sz="3200" dirty="0" smtClean="0"/>
              <a:t>辨别风险</a:t>
            </a:r>
          </a:p>
          <a:p>
            <a:r>
              <a:rPr lang="zh-CN" altLang="en-US" sz="3200" dirty="0" smtClean="0"/>
              <a:t>风险</a:t>
            </a:r>
            <a:r>
              <a:rPr lang="zh-CN" altLang="en-US" sz="3200" dirty="0" smtClean="0"/>
              <a:t>分析</a:t>
            </a:r>
            <a:endParaRPr lang="zh-CN" altLang="en-US" sz="3200" dirty="0" smtClean="0"/>
          </a:p>
          <a:p>
            <a:r>
              <a:rPr lang="zh-CN" altLang="en-US" sz="3200" dirty="0" smtClean="0"/>
              <a:t>完成风险登记册</a:t>
            </a:r>
          </a:p>
          <a:p>
            <a:r>
              <a:rPr lang="zh-CN" altLang="en-US" sz="3200" dirty="0" smtClean="0"/>
              <a:t>完成风险管理计划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8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3284" y="2560320"/>
            <a:ext cx="57654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谢谢大家</a:t>
            </a:r>
            <a:r>
              <a:rPr lang="zh-CN" altLang="en-US" sz="6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altLang="zh-CN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0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项目</a:t>
            </a: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27" y="3016732"/>
            <a:ext cx="73152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188" y="215524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--&gt; </a:t>
            </a:r>
            <a:r>
              <a:rPr lang="zh-CN" altLang="en-US" sz="2400" dirty="0"/>
              <a:t>风险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143158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--&gt; </a:t>
            </a:r>
            <a:r>
              <a:rPr lang="zh-CN" altLang="en-US" sz="2400" dirty="0"/>
              <a:t>移除风险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9975" y="2123607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--&gt; </a:t>
            </a:r>
            <a:r>
              <a:rPr lang="zh-CN" altLang="en-US" sz="2400" dirty="0" smtClean="0"/>
              <a:t>辨别并</a:t>
            </a:r>
            <a:r>
              <a:rPr lang="zh-CN" altLang="en-US" sz="2400" dirty="0"/>
              <a:t>管理风险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0362" y="211387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--&gt; </a:t>
            </a:r>
            <a:r>
              <a:rPr lang="zh-CN" altLang="en-US" sz="2400" dirty="0"/>
              <a:t>优化项目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81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风险（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</a:rPr>
              <a:t>词典中：遭受损失、伤害、不利或毁灭的</a:t>
            </a:r>
            <a:r>
              <a:rPr lang="zh-CN" altLang="en-US" sz="3600" dirty="0" smtClean="0">
                <a:latin typeface="+mn-ea"/>
              </a:rPr>
              <a:t>可能性</a:t>
            </a:r>
          </a:p>
          <a:p>
            <a:r>
              <a:rPr lang="zh-CN" altLang="en-US" sz="3600" dirty="0" smtClean="0">
                <a:latin typeface="+mn-ea"/>
              </a:rPr>
              <a:t>项目中：对项目中的一项或多项属性可能产生的负面影响（项目范围，时间，成本，质量，资源）</a:t>
            </a:r>
          </a:p>
          <a:p>
            <a:r>
              <a:rPr lang="zh-CN" altLang="en-US" sz="3600" dirty="0" smtClean="0">
                <a:latin typeface="+mn-ea"/>
              </a:rPr>
              <a:t>方程：</a:t>
            </a:r>
            <a:r>
              <a:rPr lang="en-US" altLang="zh-CN" sz="3600" dirty="0" smtClean="0">
                <a:latin typeface="+mn-ea"/>
              </a:rPr>
              <a:t>F(likelihood, impact) </a:t>
            </a:r>
            <a:r>
              <a:rPr lang="en-US" altLang="zh-CN" sz="3600" dirty="0" smtClean="0">
                <a:latin typeface="+mn-ea"/>
                <a:sym typeface="Wingdings"/>
              </a:rPr>
              <a:t> F(</a:t>
            </a:r>
            <a:r>
              <a:rPr lang="zh-CN" altLang="en-US" sz="3600" dirty="0" smtClean="0">
                <a:latin typeface="+mn-ea"/>
                <a:sym typeface="Wingdings"/>
              </a:rPr>
              <a:t>可能性，影响程度</a:t>
            </a:r>
            <a:r>
              <a:rPr lang="en-US" altLang="zh-CN" sz="3600" dirty="0" smtClean="0">
                <a:latin typeface="+mn-ea"/>
                <a:sym typeface="Wingdings"/>
              </a:rPr>
              <a:t>)</a:t>
            </a:r>
          </a:p>
          <a:p>
            <a:r>
              <a:rPr lang="zh-CN" altLang="en-US" sz="3600" dirty="0">
                <a:latin typeface="+mn-ea"/>
              </a:rPr>
              <a:t>损失发生的可能性，或可能发生的损失</a:t>
            </a:r>
            <a:endParaRPr lang="en-US" altLang="zh-CN" sz="3600" dirty="0" smtClean="0">
              <a:latin typeface="+mn-ea"/>
              <a:sym typeface="Wingdings"/>
            </a:endParaRPr>
          </a:p>
          <a:p>
            <a:endParaRPr 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3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增加产生积极结果的可能性和影响效果 </a:t>
            </a:r>
            <a:endParaRPr lang="en-US" altLang="zh-CN" sz="3600" dirty="0" smtClean="0"/>
          </a:p>
          <a:p>
            <a:r>
              <a:rPr lang="en-US" altLang="zh-CN" sz="3600" dirty="0" smtClean="0"/>
              <a:t>&amp;</a:t>
            </a:r>
            <a:r>
              <a:rPr lang="zh-CN" altLang="en-US" sz="3600" dirty="0" smtClean="0"/>
              <a:t> 减少导致消极结果的可能性和影响程度</a:t>
            </a:r>
            <a:endParaRPr lang="en-US" sz="3600" dirty="0"/>
          </a:p>
        </p:txBody>
      </p:sp>
      <p:pic>
        <p:nvPicPr>
          <p:cNvPr id="5" name="Picture 7" descr="C:\Users\Jlbrewer\AppData\Local\Microsoft\Windows\Temporary Internet Files\Content.IE5\21E1J0VZ\MM90028413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85" y="3738282"/>
            <a:ext cx="3176463" cy="193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2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风险效用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对风险的忍受程度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48" y="3213847"/>
            <a:ext cx="6157303" cy="2271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风险效用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31512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实验</a:t>
            </a:r>
            <a:r>
              <a:rPr lang="zh-CN" altLang="en-US" dirty="0" smtClean="0">
                <a:latin typeface="+mn-ea"/>
              </a:rPr>
              <a:t>一：在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两个选项中做出选择：</a:t>
            </a:r>
          </a:p>
          <a:p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确定赢得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元；</a:t>
            </a:r>
          </a:p>
          <a:p>
            <a:r>
              <a:rPr lang="en-US" altLang="zh-CN" dirty="0">
                <a:latin typeface="+mn-ea"/>
              </a:rPr>
              <a:t>B.50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50</a:t>
            </a:r>
            <a:r>
              <a:rPr lang="zh-CN" altLang="en-US" dirty="0">
                <a:latin typeface="+mn-ea"/>
              </a:rPr>
              <a:t>的机会，赢了得到</a:t>
            </a:r>
            <a:r>
              <a:rPr lang="en-US" altLang="zh-CN" dirty="0">
                <a:latin typeface="+mn-ea"/>
              </a:rPr>
              <a:t>3000</a:t>
            </a:r>
            <a:r>
              <a:rPr lang="zh-CN" altLang="en-US" dirty="0">
                <a:latin typeface="+mn-ea"/>
              </a:rPr>
              <a:t>元，输了得到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元。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85800" y="3509683"/>
            <a:ext cx="10820400" cy="131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实验二、在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两个选项中做出选择：</a:t>
            </a:r>
          </a:p>
          <a:p>
            <a:r>
              <a:rPr lang="en-US" altLang="zh-CN" dirty="0">
                <a:latin typeface="+mn-ea"/>
              </a:rPr>
              <a:t>A.</a:t>
            </a:r>
            <a:r>
              <a:rPr lang="zh-CN" altLang="en-US" dirty="0">
                <a:latin typeface="+mn-ea"/>
              </a:rPr>
              <a:t>确定亏损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元；</a:t>
            </a:r>
          </a:p>
          <a:p>
            <a:r>
              <a:rPr lang="en-US" altLang="zh-CN" dirty="0">
                <a:latin typeface="+mn-ea"/>
              </a:rPr>
              <a:t>B.50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50</a:t>
            </a:r>
            <a:r>
              <a:rPr lang="zh-CN" altLang="en-US" dirty="0">
                <a:latin typeface="+mn-ea"/>
              </a:rPr>
              <a:t>的机会，输了亏损</a:t>
            </a:r>
            <a:r>
              <a:rPr lang="en-US" altLang="zh-CN" dirty="0">
                <a:latin typeface="+mn-ea"/>
              </a:rPr>
              <a:t>3000</a:t>
            </a:r>
            <a:r>
              <a:rPr lang="zh-CN" altLang="en-US" dirty="0">
                <a:latin typeface="+mn-ea"/>
              </a:rPr>
              <a:t>元，赢了亏损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元。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85800" y="4824805"/>
            <a:ext cx="10820400" cy="131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实验结果显示，在实验一中，多数人选择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，即在确定性赢利与不确定性赢利之间偏好确定性赢利的选项；在实验二中，多数人选择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，即在确定性亏损与不确定性亏损之间偏好不确定性亏损</a:t>
            </a:r>
            <a:r>
              <a:rPr lang="zh-CN" altLang="en-US" dirty="0" smtClean="0">
                <a:latin typeface="+mn-ea"/>
              </a:rPr>
              <a:t>。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4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风险效用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这种在决策中对理性的违背说明在赢利和亏损的情况下，人们的风险态度是会改变的，有着不同的风险偏好：在赢利情况下，人们厌恶风险（</a:t>
            </a:r>
            <a:r>
              <a:rPr lang="en-US" altLang="zh-CN" sz="3600" dirty="0"/>
              <a:t>risk-aversion</a:t>
            </a:r>
            <a:r>
              <a:rPr lang="zh-CN" altLang="en-US" sz="3600" dirty="0"/>
              <a:t>），在亏损情况下，人们喜好风险（</a:t>
            </a:r>
            <a:r>
              <a:rPr lang="en-US" altLang="zh-CN" sz="3600" dirty="0"/>
              <a:t>risk-seeking</a:t>
            </a:r>
            <a:r>
              <a:rPr lang="zh-CN" altLang="en-US" sz="3600" dirty="0"/>
              <a:t>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风险管理过程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计划：决定如何处理和计划项目中的风险管理活动</a:t>
            </a:r>
          </a:p>
          <a:p>
            <a:r>
              <a:rPr lang="zh-CN" altLang="en-US" sz="3600" dirty="0" smtClean="0"/>
              <a:t>辨别</a:t>
            </a:r>
            <a:r>
              <a:rPr lang="zh-CN" altLang="en-US" sz="3600" dirty="0"/>
              <a:t>风险： 确定哪些风险可能会影响</a:t>
            </a:r>
            <a:r>
              <a:rPr lang="zh-CN" altLang="en-US" sz="3600" dirty="0" smtClean="0"/>
              <a:t>项目并记录</a:t>
            </a:r>
            <a:r>
              <a:rPr lang="zh-CN" altLang="en-US" sz="3600" dirty="0"/>
              <a:t>他们的特点</a:t>
            </a:r>
            <a:endParaRPr lang="zh-CN" altLang="en-US" sz="3600" dirty="0" smtClean="0"/>
          </a:p>
          <a:p>
            <a:r>
              <a:rPr lang="zh-CN" altLang="en-US" sz="3600" dirty="0" smtClean="0"/>
              <a:t>定性风险</a:t>
            </a:r>
            <a:r>
              <a:rPr lang="zh-CN" altLang="en-US" sz="3600" dirty="0"/>
              <a:t>分析：描述和分析</a:t>
            </a:r>
            <a:r>
              <a:rPr lang="zh-CN" altLang="en-US" sz="3600" dirty="0" smtClean="0"/>
              <a:t>风险并对</a:t>
            </a:r>
            <a:r>
              <a:rPr lang="zh-CN" altLang="en-US" sz="3600" dirty="0"/>
              <a:t>项目目标的</a:t>
            </a:r>
            <a:r>
              <a:rPr lang="zh-CN" altLang="en-US" sz="3600" dirty="0" smtClean="0"/>
              <a:t>影响排序</a:t>
            </a:r>
          </a:p>
          <a:p>
            <a:r>
              <a:rPr lang="zh-CN" altLang="en-US" sz="3600" dirty="0" smtClean="0"/>
              <a:t>定量风险</a:t>
            </a:r>
            <a:r>
              <a:rPr lang="zh-CN" altLang="en-US" sz="3600" dirty="0"/>
              <a:t>分析</a:t>
            </a:r>
            <a:r>
              <a:rPr lang="zh-CN" altLang="en-US" sz="3600" dirty="0" smtClean="0"/>
              <a:t>：计算风险</a:t>
            </a:r>
            <a:r>
              <a:rPr lang="zh-CN" altLang="en-US" sz="3600" dirty="0"/>
              <a:t>的概率和后果</a:t>
            </a:r>
            <a:endParaRPr lang="zh-CN" altLang="en-US" sz="3600" dirty="0" smtClean="0"/>
          </a:p>
          <a:p>
            <a:r>
              <a:rPr lang="zh-CN" altLang="en-US" sz="3600" dirty="0" smtClean="0"/>
              <a:t>风险对策：实施措施增加机会和减少不利因素以便实现项目目标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98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9254</TotalTime>
  <Words>1054</Words>
  <Application>Microsoft Macintosh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Century Gothic</vt:lpstr>
      <vt:lpstr>Times</vt:lpstr>
      <vt:lpstr>Wingdings</vt:lpstr>
      <vt:lpstr>宋体</vt:lpstr>
      <vt:lpstr>Arial</vt:lpstr>
      <vt:lpstr>Vapor Trail</vt:lpstr>
      <vt:lpstr>风险管理 （Risk management)</vt:lpstr>
      <vt:lpstr>Why</vt:lpstr>
      <vt:lpstr>项目管理</vt:lpstr>
      <vt:lpstr>风险（risk）</vt:lpstr>
      <vt:lpstr>风险管理</vt:lpstr>
      <vt:lpstr>风险效用</vt:lpstr>
      <vt:lpstr>风险效用</vt:lpstr>
      <vt:lpstr>风险效用</vt:lpstr>
      <vt:lpstr>风险管理过程</vt:lpstr>
      <vt:lpstr>计划</vt:lpstr>
      <vt:lpstr>计划内容</vt:lpstr>
      <vt:lpstr>计划内容</vt:lpstr>
      <vt:lpstr>风险辨别</vt:lpstr>
      <vt:lpstr>辨别技巧</vt:lpstr>
      <vt:lpstr>风险种类</vt:lpstr>
      <vt:lpstr>类比法</vt:lpstr>
      <vt:lpstr>风险登记册</vt:lpstr>
      <vt:lpstr>定性风险分析</vt:lpstr>
      <vt:lpstr>概率/影响 矩阵</vt:lpstr>
      <vt:lpstr>概率/影响 矩阵</vt:lpstr>
      <vt:lpstr>定量风险分析</vt:lpstr>
      <vt:lpstr>定量风险分析</vt:lpstr>
      <vt:lpstr>EMV</vt:lpstr>
      <vt:lpstr>模拟（simulation）</vt:lpstr>
      <vt:lpstr>风险对策</vt:lpstr>
      <vt:lpstr>缓解对策</vt:lpstr>
      <vt:lpstr>重温步骤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风险管理</dc:title>
  <dc:creator>Chufan Deng</dc:creator>
  <cp:lastModifiedBy>Chufan Deng</cp:lastModifiedBy>
  <cp:revision>60</cp:revision>
  <dcterms:created xsi:type="dcterms:W3CDTF">2016-06-12T07:20:49Z</dcterms:created>
  <dcterms:modified xsi:type="dcterms:W3CDTF">2016-06-19T03:32:12Z</dcterms:modified>
</cp:coreProperties>
</file>