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85" r:id="rId4"/>
    <p:sldId id="266" r:id="rId5"/>
    <p:sldId id="284" r:id="rId6"/>
    <p:sldId id="268" r:id="rId7"/>
    <p:sldId id="286" r:id="rId8"/>
    <p:sldId id="287" r:id="rId9"/>
    <p:sldId id="280" r:id="rId10"/>
    <p:sldId id="300" r:id="rId11"/>
    <p:sldId id="301" r:id="rId12"/>
    <p:sldId id="289" r:id="rId13"/>
    <p:sldId id="272" r:id="rId14"/>
    <p:sldId id="279" r:id="rId15"/>
    <p:sldId id="291" r:id="rId16"/>
    <p:sldId id="293" r:id="rId17"/>
    <p:sldId id="298" r:id="rId18"/>
    <p:sldId id="294" r:id="rId19"/>
    <p:sldId id="299" r:id="rId20"/>
    <p:sldId id="283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2" autoAdjust="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55F2FE-CA56-4442-8AEE-7A2B40C220A4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CB5BFC-B37A-4AA6-B92B-6E233A97CE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7%89%B9%E5%BE%81%E6%8F%90%E5%8F%9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item/%E8%A7%A3%E7%A0%81%E5%99%A8" TargetMode="External"/><Relationship Id="rId5" Type="http://schemas.openxmlformats.org/officeDocument/2006/relationships/hyperlink" Target="http://baike.baidu.com/item/%E5%A3%B0%E5%AD%A6%E6%A8%A1%E5%9E%8B" TargetMode="External"/><Relationship Id="rId4" Type="http://schemas.openxmlformats.org/officeDocument/2006/relationships/hyperlink" Target="http://baike.baidu.com/item/%E6%A8%A1%E5%9D%97" TargetMode="External"/></Relationships>
</file>

<file path=ppt/notesSlides/_rels/notes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ruyi.ai/311_gu_shi_8bcd28_er_tong_724829.html" TargetMode="External"/><Relationship Id="rId18" Type="http://schemas.openxmlformats.org/officeDocument/2006/relationships/hyperlink" Target="https://docs.ruyi.ai/31_cha_xun_tian_qi.html" TargetMode="External"/><Relationship Id="rId26" Type="http://schemas.openxmlformats.org/officeDocument/2006/relationships/hyperlink" Target="https://docs.ruyi.ai/%E9%97%B9%E9%92%9F.html" TargetMode="External"/><Relationship Id="rId39" Type="http://schemas.openxmlformats.org/officeDocument/2006/relationships/hyperlink" Target="https://docs.ruyi.ai/%E9%9F%B3%E4%B9%90%E6%8E%A7%E5%88%B6.html" TargetMode="External"/><Relationship Id="rId21" Type="http://schemas.openxmlformats.org/officeDocument/2006/relationships/hyperlink" Target="https://docs.ruyi.ai/315_xin_wen_fu_wu.html" TargetMode="External"/><Relationship Id="rId34" Type="http://schemas.openxmlformats.org/officeDocument/2006/relationships/hyperlink" Target="https://docs.ruyi.ai/%E7%94%A8%E6%88%B7%E4%BF%A1%E6%81%AF%E8%AE%B0%E5%BF%86.html" TargetMode="External"/><Relationship Id="rId7" Type="http://schemas.openxmlformats.org/officeDocument/2006/relationships/hyperlink" Target="https://docs.ruyi.ai/37_ying_wu_xue_she.html" TargetMode="External"/><Relationship Id="rId12" Type="http://schemas.openxmlformats.org/officeDocument/2006/relationships/hyperlink" Target="https://docs.ruyi.ai/38_ji_suan_qi.html" TargetMode="External"/><Relationship Id="rId17" Type="http://schemas.openxmlformats.org/officeDocument/2006/relationships/hyperlink" Target="https://docs.ruyi.ai/310_zhong_yi_ying.html" TargetMode="External"/><Relationship Id="rId25" Type="http://schemas.openxmlformats.org/officeDocument/2006/relationships/hyperlink" Target="https://docs.ruyi.ai/314_ri_cheng_chuang_jian.html" TargetMode="External"/><Relationship Id="rId33" Type="http://schemas.openxmlformats.org/officeDocument/2006/relationships/hyperlink" Target="https://docs.ruyi.ai/%E9%9F%B3%E4%B9%90%E7%9F%A5%E8%AF%86%E5%9B%BE%E8%B0%B1.html" TargetMode="External"/><Relationship Id="rId38" Type="http://schemas.openxmlformats.org/officeDocument/2006/relationships/hyperlink" Target="https://docs.ruyi.ai/%E9%A5%AE%E9%A3%9F%E7%9F%A5%E8%AF%86%E5%9B%BE%E8%B0%B1.html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s://docs.ruyi.ai/320_cai_pu.html" TargetMode="External"/><Relationship Id="rId20" Type="http://schemas.openxmlformats.org/officeDocument/2006/relationships/hyperlink" Target="https://docs.ruyi.ai/321_you_sheng_xin_wen.html" TargetMode="External"/><Relationship Id="rId29" Type="http://schemas.openxmlformats.org/officeDocument/2006/relationships/hyperlink" Target="https://docs.ruyi.ai/%E5%84%BF%E7%AB%A5%E9%97%B2%E8%81%8A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ruyi.ai/326_ci_yu_jie_long.html" TargetMode="External"/><Relationship Id="rId11" Type="http://schemas.openxmlformats.org/officeDocument/2006/relationships/hyperlink" Target="https://docs.ruyi.ai/32_cha_xun_huang_li.html" TargetMode="External"/><Relationship Id="rId24" Type="http://schemas.openxmlformats.org/officeDocument/2006/relationships/hyperlink" Target="https://docs.ruyi.ai/319_yin_le_dian_bo.html" TargetMode="External"/><Relationship Id="rId32" Type="http://schemas.openxmlformats.org/officeDocument/2006/relationships/hyperlink" Target="https://docs.ruyi.ai/shishibaikesousuomd.html" TargetMode="External"/><Relationship Id="rId37" Type="http://schemas.openxmlformats.org/officeDocument/2006/relationships/hyperlink" Target="https://docs.ruyi.ai/%E6%97%A5%E7%A8%8B%E5%88%9B%E5%BB%BA%E7%A1%AC%E4%BB%B6.html" TargetMode="External"/><Relationship Id="rId5" Type="http://schemas.openxmlformats.org/officeDocument/2006/relationships/hyperlink" Target="https://docs.ruyi.ai/325_ci_hui_le_yuan.html" TargetMode="External"/><Relationship Id="rId15" Type="http://schemas.openxmlformats.org/officeDocument/2006/relationships/hyperlink" Target="https://docs.ruyi.ai/35_yu_le_tui_song.html" TargetMode="External"/><Relationship Id="rId23" Type="http://schemas.openxmlformats.org/officeDocument/2006/relationships/hyperlink" Target="https://docs.ruyi.ai/36_you_sheng_zi_yuan.html" TargetMode="External"/><Relationship Id="rId28" Type="http://schemas.openxmlformats.org/officeDocument/2006/relationships/hyperlink" Target="https://docs.ruyi.ai/%E9%80%9A%E7%94%A8%E9%97%B2%E8%81%8A.html" TargetMode="External"/><Relationship Id="rId36" Type="http://schemas.openxmlformats.org/officeDocument/2006/relationships/hyperlink" Target="https://docs.ruyi.ai/%E6%9C%BA%E5%99%A8%E4%BA%BA%E5%B1%9E%E6%80%A7.html" TargetMode="External"/><Relationship Id="rId10" Type="http://schemas.openxmlformats.org/officeDocument/2006/relationships/hyperlink" Target="https://docs.ruyi.ai/33_xing_zuo_yun_shi.html" TargetMode="External"/><Relationship Id="rId19" Type="http://schemas.openxmlformats.org/officeDocument/2006/relationships/hyperlink" Target="https://docs.ruyi.ai/322_you_sheng_xiao_hua.html" TargetMode="External"/><Relationship Id="rId31" Type="http://schemas.openxmlformats.org/officeDocument/2006/relationships/hyperlink" Target="https://docs.ruyi.ai/316_smart_reply.html" TargetMode="External"/><Relationship Id="rId4" Type="http://schemas.openxmlformats.org/officeDocument/2006/relationships/hyperlink" Target="https://docs.ruyi.ai/39_cheng_yu_jie_long.html" TargetMode="External"/><Relationship Id="rId9" Type="http://schemas.openxmlformats.org/officeDocument/2006/relationships/hyperlink" Target="https://docs.ruyi.ai/324_yue_er_sheng_yin.html" TargetMode="External"/><Relationship Id="rId14" Type="http://schemas.openxmlformats.org/officeDocument/2006/relationships/hyperlink" Target="https://docs.ruyi.ai/313_shi_jian_xun_wen.html" TargetMode="External"/><Relationship Id="rId22" Type="http://schemas.openxmlformats.org/officeDocument/2006/relationships/hyperlink" Target="https://docs.ruyi.ai/317_xiao_hua_duan_zi.html" TargetMode="External"/><Relationship Id="rId27" Type="http://schemas.openxmlformats.org/officeDocument/2006/relationships/hyperlink" Target="https://docs.ruyi.ai/36_tong_yong_bai_ke_zhi_shi.html" TargetMode="External"/><Relationship Id="rId30" Type="http://schemas.openxmlformats.org/officeDocument/2006/relationships/hyperlink" Target="https://docs.ruyi.ai/323_smart_music.html" TargetMode="External"/><Relationship Id="rId35" Type="http://schemas.openxmlformats.org/officeDocument/2006/relationships/hyperlink" Target="https://docs.ruyi.ai/%E5%AE%9A%E5%88%B6%E6%9C%BA%E5%99%A8%E4%BA%BA%E4%BF%A1%E6%81%AF.html" TargetMode="External"/><Relationship Id="rId8" Type="http://schemas.openxmlformats.org/officeDocument/2006/relationships/hyperlink" Target="https://docs.ruyi.ai/dong_nao_cai_cai.html" TargetMode="External"/><Relationship Id="rId3" Type="http://schemas.openxmlformats.org/officeDocument/2006/relationships/hyperlink" Target="https://docs.ruyi.ai/318_ding_ji_guo_lv_qi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150465-34E4-4EE6-9ECC-DBBBD053078B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深度学习的突破以及计算能力和数据积累，让语音识别得到了快速的发展，麦克风阵列技术兴起更是实现了远场自由语音交互的需求，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国内的科大讯飞、声智科技，思必驰已经拥有成熟且经过市场验证的麦克风阵列技术，这种技术为智能音箱的核心技术，为智能提供了解决方案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国外亚马逊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，国内有京东的叮咚音箱，阿里的小飞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4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目前智能音箱的主要研究方向是好的语音交互体验，更丰富的内容交互，以及对其他智能硬件产品的控制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6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目前主流的语音识别技术是基于统计模式识别的基本理论，这种语音识别系统由信号处理包括统计信号处理和</a:t>
            </a:r>
            <a:r>
              <a:rPr lang="en-US" altLang="zh-CN" dirty="0" err="1" smtClean="0">
                <a:hlinkClick r:id="rId3"/>
              </a:rPr>
              <a:t>特征提取</a:t>
            </a:r>
            <a:r>
              <a:rPr lang="zh-CN" altLang="zh-CN" dirty="0" smtClean="0"/>
              <a:t>、声学模型、发音字典、语言模型、解码器等几个基本</a:t>
            </a:r>
            <a:r>
              <a:rPr lang="en-US" altLang="zh-CN" dirty="0" err="1" smtClean="0">
                <a:hlinkClick r:id="rId4"/>
              </a:rPr>
              <a:t>模块</a:t>
            </a:r>
            <a:r>
              <a:rPr lang="zh-CN" altLang="zh-CN" dirty="0" smtClean="0"/>
              <a:t>一起构成。信号处理和</a:t>
            </a:r>
            <a:r>
              <a:rPr lang="en-US" altLang="zh-CN" dirty="0" err="1" smtClean="0">
                <a:hlinkClick r:id="rId3"/>
              </a:rPr>
              <a:t>特征提取</a:t>
            </a:r>
            <a:r>
              <a:rPr lang="zh-CN" altLang="zh-CN" dirty="0" smtClean="0"/>
              <a:t>模块的主要任务是从输入信号中提取特征，供</a:t>
            </a:r>
            <a:r>
              <a:rPr lang="en-US" altLang="zh-CN" dirty="0" err="1" smtClean="0">
                <a:hlinkClick r:id="rId5"/>
              </a:rPr>
              <a:t>声学模型</a:t>
            </a:r>
            <a:r>
              <a:rPr lang="zh-CN" altLang="zh-CN" dirty="0" smtClean="0"/>
              <a:t>处理，同时，它一般也包括了一些信号处理技术，以尽可能降低环境噪声、信道、说话人等因素对特征造成的影响。声学模型，目前多采用基于隐马尔科夫模型的建模方法。发音字典包含系统所能处理的词汇集及其发音，实际提供了声学模型建模单元与语言模型建模单元间的映射。语言模型对系统所针对的语言进行建模，目前各种系统普遍采用的还是基于统计的</a:t>
            </a:r>
            <a:r>
              <a:rPr lang="en-US" altLang="zh-CN" dirty="0" smtClean="0"/>
              <a:t>N</a:t>
            </a:r>
            <a:r>
              <a:rPr lang="zh-CN" altLang="zh-CN" dirty="0" smtClean="0"/>
              <a:t>元文法及其变体。</a:t>
            </a:r>
            <a:r>
              <a:rPr lang="en-US" altLang="zh-CN" dirty="0" err="1" smtClean="0">
                <a:hlinkClick r:id="rId6"/>
              </a:rPr>
              <a:t>解码器</a:t>
            </a:r>
            <a:r>
              <a:rPr lang="zh-CN" altLang="zh-CN" dirty="0" smtClean="0"/>
              <a:t>通常是在给定了根据语法、字典对马尔科夫模型进行连接后的搜索的网络后，在所有可能的搜索路径中选择一条或多条最优路径作为识别结果。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思必驰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8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海知（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ruyi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 smtClean="0"/>
          </a:p>
          <a:p>
            <a:r>
              <a:rPr lang="zh-CN" altLang="zh-CN" dirty="0" smtClean="0"/>
              <a:t>现在自然语言处理都要靠大规模语料库和统计机器学习方法，它涉及与语言处理相关的数据挖掘、机器学习、知识获取、知识工程、人工智能研究、语言学研究等。</a:t>
            </a:r>
            <a:endParaRPr lang="en-US" altLang="zh-CN" dirty="0" smtClean="0"/>
          </a:p>
          <a:p>
            <a:r>
              <a:rPr lang="zh-CN" altLang="zh-CN" dirty="0" smtClean="0"/>
              <a:t>自然语言处理具有广泛的应用前景，特别是在信息时代，例如：机器翻译、手写体和印刷体字符识别、语音识别及文语转换、情感分类、信息检索、问答系统等。</a:t>
            </a:r>
            <a:endParaRPr lang="en-US" altLang="zh-CN" dirty="0" smtClean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简单自然语言处理主要是对文本进行分词、关键字提取等，复杂自然语言处理包括词义消歧、语法分析、语义理解、上下文关系等。</a:t>
            </a:r>
            <a:endParaRPr lang="en-US" altLang="zh-CN" dirty="0" smtClean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自然语言在词法、句法及语义三个层次上充满了大量的歧义，自然语言处理的关键在于歧义消除。</a:t>
            </a:r>
            <a:endParaRPr lang="en-US" altLang="zh-CN" dirty="0" smtClean="0"/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顶级过滤器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成语接龙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词汇乐园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词语接龙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鹦鹉学舌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动脑猜猜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悦耳声音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星座运势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查询黄历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儿童计算器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古诗词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时间询问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娱乐推送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菜谱查询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中译英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查询天气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有声笑话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有声新闻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文本新闻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文本笑话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有声资源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音乐点播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日程创建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(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微信端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)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/>
              </a:rPr>
              <a:t>闹钟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7"/>
              </a:rPr>
              <a:t>通用百科知识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8"/>
              </a:rPr>
              <a:t>通用闲聊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9"/>
              </a:rPr>
              <a:t>儿童闲聊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0"/>
              </a:rPr>
              <a:t>Smart Music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1"/>
              </a:rPr>
              <a:t>Smart Reply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2"/>
              </a:rPr>
              <a:t>实时百科搜索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3"/>
              </a:rPr>
              <a:t>音乐知识图谱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4"/>
              </a:rPr>
              <a:t>用户信息记忆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5"/>
              </a:rPr>
              <a:t>定制机器人信息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6"/>
              </a:rPr>
              <a:t>机器人属性问答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7"/>
              </a:rPr>
              <a:t>(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7"/>
              </a:rPr>
              <a:t>硬件端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7"/>
              </a:rPr>
              <a:t>)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8"/>
              </a:rPr>
              <a:t>饮食百科问答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9"/>
              </a:rPr>
              <a:t>音乐控制指令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3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>
                <a:latin typeface="+mn-ea"/>
                <a:ea typeface="+mn-ea"/>
              </a:rPr>
              <a:t>它涉及声学、语言学、</a:t>
            </a:r>
            <a:r>
              <a:rPr lang="en-US" altLang="zh-CN" dirty="0" err="1" smtClean="0">
                <a:latin typeface="+mn-ea"/>
                <a:ea typeface="+mn-ea"/>
              </a:rPr>
              <a:t>数字信号处理</a:t>
            </a:r>
            <a:r>
              <a:rPr lang="zh-CN" altLang="zh-CN" dirty="0" smtClean="0">
                <a:latin typeface="+mn-ea"/>
                <a:ea typeface="+mn-ea"/>
              </a:rPr>
              <a:t>、计算机科学等多个学科技术，是</a:t>
            </a:r>
            <a:r>
              <a:rPr lang="en-US" altLang="zh-CN" dirty="0" err="1" smtClean="0">
                <a:latin typeface="+mn-ea"/>
                <a:ea typeface="+mn-ea"/>
              </a:rPr>
              <a:t>中文信息处理</a:t>
            </a:r>
            <a:r>
              <a:rPr lang="zh-CN" altLang="zh-CN" dirty="0" smtClean="0">
                <a:latin typeface="+mn-ea"/>
                <a:ea typeface="+mn-ea"/>
              </a:rPr>
              <a:t>领域的一项前沿技术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+mn-ea"/>
                <a:ea typeface="+mn-ea"/>
              </a:rPr>
              <a:t>34</a:t>
            </a:r>
            <a:r>
              <a:rPr lang="zh-CN" altLang="en-US" dirty="0" smtClean="0">
                <a:latin typeface="+mn-ea"/>
                <a:ea typeface="+mn-ea"/>
              </a:rPr>
              <a:t>个关键接口</a:t>
            </a:r>
            <a:endParaRPr lang="en-US" altLang="zh-CN" dirty="0" smtClean="0">
              <a:latin typeface="+mn-ea"/>
              <a:ea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+mn-ea"/>
                <a:ea typeface="+mn-ea"/>
              </a:rPr>
              <a:t>44</a:t>
            </a:r>
            <a:r>
              <a:rPr lang="zh-CN" altLang="en-US" dirty="0" smtClean="0">
                <a:latin typeface="+mn-ea"/>
                <a:ea typeface="+mn-ea"/>
              </a:rPr>
              <a:t>个错误码 </a:t>
            </a:r>
            <a:r>
              <a:rPr lang="en-US" altLang="zh-CN" dirty="0" smtClean="0">
                <a:latin typeface="+mn-ea"/>
                <a:ea typeface="+mn-ea"/>
              </a:rPr>
              <a:t>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3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7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B5BFC-B37A-4AA6-B92B-6E233A97CE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0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1A1A1-1E9D-4F62-A357-B745CE85C9B4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42A84-9E98-498B-A65E-A64497B157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2718-369D-42D5-8558-2110E3E2D61B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BB79B-D409-4AA9-95DC-C68E048B9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6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8FAD1-6A8C-4EFD-B862-F7AF6F897589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8261A-CB02-4CEC-AC8B-4BA9D6A7E1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4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iamisis\Desktop\未标题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795838"/>
            <a:ext cx="892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11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8" y="4808538"/>
            <a:ext cx="3603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12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4808538"/>
            <a:ext cx="3603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4 CuadroTexto"/>
          <p:cNvSpPr txBox="1">
            <a:spLocks noChangeArrowheads="1"/>
          </p:cNvSpPr>
          <p:nvPr userDrawn="1"/>
        </p:nvSpPr>
        <p:spPr bwMode="auto">
          <a:xfrm>
            <a:off x="7964488" y="481965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s-HN" altLang="zh-CN" sz="1200" b="1" i="1" smtClean="0">
                <a:solidFill>
                  <a:schemeClr val="bg1"/>
                </a:solidFill>
              </a:rPr>
              <a:t>of</a:t>
            </a:r>
            <a:endParaRPr lang="es-ES" altLang="zh-CN" sz="1200" b="1" i="1" smtClean="0">
              <a:solidFill>
                <a:schemeClr val="bg1"/>
              </a:solidFill>
            </a:endParaRPr>
          </a:p>
        </p:txBody>
      </p:sp>
      <p:sp>
        <p:nvSpPr>
          <p:cNvPr id="9" name="15 CuadroTexto"/>
          <p:cNvSpPr txBox="1">
            <a:spLocks noChangeArrowheads="1"/>
          </p:cNvSpPr>
          <p:nvPr userDrawn="1"/>
        </p:nvSpPr>
        <p:spPr bwMode="auto">
          <a:xfrm>
            <a:off x="8253413" y="4819650"/>
            <a:ext cx="341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smtClean="0">
                <a:solidFill>
                  <a:schemeClr val="bg1"/>
                </a:solidFill>
              </a:rPr>
              <a:t>14</a:t>
            </a:r>
            <a:endParaRPr lang="es-ES" altLang="zh-CN" sz="1200" b="1" smtClean="0">
              <a:solidFill>
                <a:schemeClr val="bg1"/>
              </a:solidFill>
            </a:endParaRPr>
          </a:p>
        </p:txBody>
      </p:sp>
      <p:pic>
        <p:nvPicPr>
          <p:cNvPr id="10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0" y="4870375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75" y="4870375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4 CuadroTexto"/>
          <p:cNvSpPr txBox="1"/>
          <p:nvPr userDrawn="1"/>
        </p:nvSpPr>
        <p:spPr>
          <a:xfrm>
            <a:off x="3543300" y="4816475"/>
            <a:ext cx="20574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开发框架的使用和推广</a:t>
            </a:r>
            <a:endParaRPr lang="es-E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A5A2-6D6B-4EF6-B045-BF800B067F90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255D8-CFDC-4B81-8C08-2882584501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7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7185-E713-40BC-9688-ADCACF757FD6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71DF0-AB8F-4C88-9203-15D49DC0B1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8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6800C-A3A0-4D1A-8DAE-9CCC8F5620C8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E1EC1-7AB0-463A-AC6A-91163995B0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2FCDC-CCB1-4D35-9163-81D2E0457A57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AD38A-DA19-435B-90AF-2ADFECFC48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4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85655-7F1D-4F60-9259-6FC2D0C1605F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71DCA-0EB6-4909-B53F-0D656B6CDC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0C67-2FA9-41A6-8E0C-7C00E8255F94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35712-9E1B-42B6-9AAF-9FB98D2B11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CC046-E420-48F7-8743-D62C5C8A7086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A35D7-A4D3-405F-A80F-F6A40D2775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CFA255-6297-43AD-9C56-1EC6A128E464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444D664-1C0E-4035-9470-32572A1FE7C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3498850"/>
            <a:ext cx="8350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3473450"/>
            <a:ext cx="7731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592388"/>
            <a:ext cx="237331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056063"/>
            <a:ext cx="4127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3509963"/>
            <a:ext cx="3159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PPECLOGO-eff-0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4097338"/>
            <a:ext cx="155575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PPECLOGO-eff-0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3302000"/>
            <a:ext cx="7731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PPECLOGO-eff-5-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3700463"/>
            <a:ext cx="1163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 descr="PPECLOGO-eff-5-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3851275"/>
            <a:ext cx="1444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 descr="PPECLOGO-eff-5-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3397250"/>
            <a:ext cx="8794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 descr="PPECLOGO-eff-0-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3963988"/>
            <a:ext cx="4111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 descr="PPECLOGO-eff-0-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13" y="3170238"/>
            <a:ext cx="4111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 descr="PPECLOGO-eff2-1-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3441700"/>
            <a:ext cx="13366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 descr="PPECLOGO-eff2-1-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3435350"/>
            <a:ext cx="3444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 descr="PPECLOGO-eff2-1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3775075"/>
            <a:ext cx="554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 descr="PPECLOGO-eff2-1-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3513138"/>
            <a:ext cx="28416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 descr="PPECLOGO-eff2-1-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851275"/>
            <a:ext cx="2222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740389" y="2681288"/>
            <a:ext cx="17235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1304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班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13301107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曾祥吉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：陈旭东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1667471" y="1150188"/>
            <a:ext cx="5369123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智能音箱语音控制系统的  设计与实现</a:t>
            </a:r>
            <a:r>
              <a:rPr lang="en-US" altLang="zh-C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                                              </a:t>
            </a:r>
            <a:endParaRPr lang="en-US" altLang="zh-C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41" name="文本框 3"/>
          <p:cNvSpPr txBox="1">
            <a:spLocks noChangeArrowheads="1"/>
          </p:cNvSpPr>
          <p:nvPr/>
        </p:nvSpPr>
        <p:spPr bwMode="auto">
          <a:xfrm>
            <a:off x="5135563" y="144463"/>
            <a:ext cx="4008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北京交通大学软件学院本科毕设终期答辩</a:t>
            </a:r>
          </a:p>
        </p:txBody>
      </p:sp>
      <p:pic>
        <p:nvPicPr>
          <p:cNvPr id="5142" name="图片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6038"/>
            <a:ext cx="26098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777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12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60313" y="193675"/>
            <a:ext cx="255587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自然语言处理</a:t>
            </a:r>
            <a:endParaRPr lang="zh-CN" alt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0920" y="631826"/>
            <a:ext cx="7188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自然语言处理</a:t>
            </a:r>
            <a:r>
              <a:rPr lang="en-US" altLang="zh-CN" dirty="0"/>
              <a:t>(NLP, Natural Language Processing)</a:t>
            </a:r>
            <a:r>
              <a:rPr lang="zh-CN" altLang="zh-CN" dirty="0"/>
              <a:t>就是用计算机来处理、理解以及运用人类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。本项目使用第三方</a:t>
            </a:r>
            <a:r>
              <a:rPr lang="en-US" altLang="zh-CN" dirty="0" smtClean="0"/>
              <a:t>NLP---</a:t>
            </a:r>
            <a:r>
              <a:rPr lang="en-US" altLang="zh-CN" dirty="0" err="1" smtClean="0"/>
              <a:t>ruyi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6516216" y="272415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技术介绍</a:t>
            </a:r>
            <a:endParaRPr lang="en-US" altLang="zh-CN" sz="24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18" y="582159"/>
            <a:ext cx="3286299" cy="405284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82" y="638404"/>
            <a:ext cx="4660858" cy="411507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5529"/>
              </p:ext>
            </p:extLst>
          </p:nvPr>
        </p:nvGraphicFramePr>
        <p:xfrm>
          <a:off x="820920" y="1495970"/>
          <a:ext cx="6998304" cy="2723497"/>
        </p:xfrm>
        <a:graphic>
          <a:graphicData uri="http://schemas.openxmlformats.org/drawingml/2006/table">
            <a:tbl>
              <a:tblPr/>
              <a:tblGrid>
                <a:gridCol w="1749576">
                  <a:extLst>
                    <a:ext uri="{9D8B030D-6E8A-4147-A177-3AD203B41FA5}">
                      <a16:colId xmlns:a16="http://schemas.microsoft.com/office/drawing/2014/main" val="3399787904"/>
                    </a:ext>
                  </a:extLst>
                </a:gridCol>
                <a:gridCol w="1929496">
                  <a:extLst>
                    <a:ext uri="{9D8B030D-6E8A-4147-A177-3AD203B41FA5}">
                      <a16:colId xmlns:a16="http://schemas.microsoft.com/office/drawing/2014/main" val="2206895221"/>
                    </a:ext>
                  </a:extLst>
                </a:gridCol>
                <a:gridCol w="1569656">
                  <a:extLst>
                    <a:ext uri="{9D8B030D-6E8A-4147-A177-3AD203B41FA5}">
                      <a16:colId xmlns:a16="http://schemas.microsoft.com/office/drawing/2014/main" val="2736699662"/>
                    </a:ext>
                  </a:extLst>
                </a:gridCol>
                <a:gridCol w="1749576">
                  <a:extLst>
                    <a:ext uri="{9D8B030D-6E8A-4147-A177-3AD203B41FA5}">
                      <a16:colId xmlns:a16="http://schemas.microsoft.com/office/drawing/2014/main" val="2957496677"/>
                    </a:ext>
                  </a:extLst>
                </a:gridCol>
              </a:tblGrid>
              <a:tr h="158123"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Field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Type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Required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13041"/>
                  </a:ext>
                </a:extLst>
              </a:tr>
              <a:tr h="599622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name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String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No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意图的名称，自定义意图的名称可以在开发者后台编辑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64688"/>
                  </a:ext>
                </a:extLst>
              </a:tr>
              <a:tr h="7099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action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String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No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触发器的名称，自定义触发器的名称可以在开发者后台编辑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09633"/>
                  </a:ext>
                </a:extLst>
              </a:tr>
              <a:tr h="26849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parameters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JSON Object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意图参数列表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71039"/>
                  </a:ext>
                </a:extLst>
              </a:tr>
              <a:tr h="26849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result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JSON Object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意图执行结果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47940"/>
                  </a:ext>
                </a:extLst>
              </a:tr>
              <a:tr h="378873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outputs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JSON Array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No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输出结果</a:t>
                      </a:r>
                      <a:r>
                        <a:rPr lang="en-US" altLang="zh-CN" sz="1300" dirty="0">
                          <a:effectLst/>
                        </a:rPr>
                        <a:t>(</a:t>
                      </a:r>
                      <a:r>
                        <a:rPr lang="zh-CN" altLang="en-US" sz="1300" dirty="0">
                          <a:effectLst/>
                        </a:rPr>
                        <a:t>分微信端和本地端</a:t>
                      </a:r>
                      <a:r>
                        <a:rPr lang="en-US" altLang="zh-CN" sz="1300" dirty="0">
                          <a:effectLst/>
                        </a:rPr>
                        <a:t>)</a:t>
                      </a:r>
                    </a:p>
                  </a:txBody>
                  <a:tcPr marL="92851" marR="92851" marT="42854" marB="4285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843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87" y="1130356"/>
            <a:ext cx="11635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12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60313" y="193675"/>
            <a:ext cx="255587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语音合成</a:t>
            </a:r>
            <a:endParaRPr lang="zh-CN" alt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16216" y="272415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技术介绍</a:t>
            </a:r>
            <a:endParaRPr lang="en-US" altLang="zh-CN" sz="24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85345"/>
              </p:ext>
            </p:extLst>
          </p:nvPr>
        </p:nvGraphicFramePr>
        <p:xfrm>
          <a:off x="702295" y="930276"/>
          <a:ext cx="7306644" cy="395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461">
                  <a:extLst>
                    <a:ext uri="{9D8B030D-6E8A-4147-A177-3AD203B41FA5}">
                      <a16:colId xmlns:a16="http://schemas.microsoft.com/office/drawing/2014/main" val="3902784793"/>
                    </a:ext>
                  </a:extLst>
                </a:gridCol>
                <a:gridCol w="4285183">
                  <a:extLst>
                    <a:ext uri="{9D8B030D-6E8A-4147-A177-3AD203B41FA5}">
                      <a16:colId xmlns:a16="http://schemas.microsoft.com/office/drawing/2014/main" val="3409131777"/>
                    </a:ext>
                  </a:extLst>
                </a:gridCol>
              </a:tblGrid>
              <a:tr h="511555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SpeechSynthesizer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控制合成进程：设置参数，开始，结束，取消等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63354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getInstance()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获取语音合成引擎实例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47973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setContext()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设置语音合成实例的上下文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环境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09509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setSpeechSynthesizerListener()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设置语音合成监听器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08763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initTts()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初始化合成引擎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63075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batchSpeak()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批量合成并播放文本文件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一次可传入一个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，这个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会按顺序合成播放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7187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onError()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出错时的回调函数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0384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setParam()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TTS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参数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67152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onSpeechStart()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开始播放时调用的方法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69519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onSpeechFinish()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播放完成时调用的方法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29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3549" y="515418"/>
            <a:ext cx="80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latin typeface="+mn-ea"/>
                <a:ea typeface="+mn-ea"/>
              </a:rPr>
              <a:t>语音合成指将文字信息转化为可听的声音信息</a:t>
            </a:r>
            <a:r>
              <a:rPr lang="zh-CN" altLang="zh-CN" dirty="0" smtClean="0">
                <a:latin typeface="+mn-ea"/>
                <a:ea typeface="+mn-ea"/>
              </a:rPr>
              <a:t>，本</a:t>
            </a:r>
            <a:r>
              <a:rPr lang="zh-CN" altLang="zh-CN" dirty="0">
                <a:latin typeface="+mn-ea"/>
                <a:ea typeface="+mn-ea"/>
              </a:rPr>
              <a:t>项目</a:t>
            </a:r>
            <a:r>
              <a:rPr lang="zh-CN" altLang="zh-CN" dirty="0" smtClean="0">
                <a:latin typeface="+mn-ea"/>
                <a:ea typeface="+mn-ea"/>
              </a:rPr>
              <a:t>使用百</a:t>
            </a:r>
            <a:r>
              <a:rPr lang="zh-CN" altLang="zh-CN" dirty="0">
                <a:latin typeface="+mn-ea"/>
                <a:ea typeface="+mn-ea"/>
              </a:rPr>
              <a:t>度语音合成技术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35310"/>
              </p:ext>
            </p:extLst>
          </p:nvPr>
        </p:nvGraphicFramePr>
        <p:xfrm>
          <a:off x="595128" y="1466215"/>
          <a:ext cx="7438814" cy="280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763">
                  <a:extLst>
                    <a:ext uri="{9D8B030D-6E8A-4147-A177-3AD203B41FA5}">
                      <a16:colId xmlns:a16="http://schemas.microsoft.com/office/drawing/2014/main" val="1111022036"/>
                    </a:ext>
                  </a:extLst>
                </a:gridCol>
                <a:gridCol w="1763419">
                  <a:extLst>
                    <a:ext uri="{9D8B030D-6E8A-4147-A177-3AD203B41FA5}">
                      <a16:colId xmlns:a16="http://schemas.microsoft.com/office/drawing/2014/main" val="3343530602"/>
                    </a:ext>
                  </a:extLst>
                </a:gridCol>
                <a:gridCol w="1669526">
                  <a:extLst>
                    <a:ext uri="{9D8B030D-6E8A-4147-A177-3AD203B41FA5}">
                      <a16:colId xmlns:a16="http://schemas.microsoft.com/office/drawing/2014/main" val="118176052"/>
                    </a:ext>
                  </a:extLst>
                </a:gridCol>
                <a:gridCol w="1757395">
                  <a:extLst>
                    <a:ext uri="{9D8B030D-6E8A-4147-A177-3AD203B41FA5}">
                      <a16:colId xmlns:a16="http://schemas.microsoft.com/office/drawing/2014/main" val="1377254350"/>
                    </a:ext>
                  </a:extLst>
                </a:gridCol>
                <a:gridCol w="760711">
                  <a:extLst>
                    <a:ext uri="{9D8B030D-6E8A-4147-A177-3AD203B41FA5}">
                      <a16:colId xmlns:a16="http://schemas.microsoft.com/office/drawing/2014/main" val="3676636169"/>
                    </a:ext>
                  </a:extLst>
                </a:gridCol>
              </a:tblGrid>
              <a:tr h="50250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 dirty="0">
                          <a:effectLst/>
                          <a:latin typeface="+mn-ea"/>
                          <a:ea typeface="+mn-ea"/>
                        </a:rPr>
                        <a:t>错误码值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 dirty="0">
                          <a:effectLst/>
                          <a:latin typeface="+mn-ea"/>
                          <a:ea typeface="+mn-ea"/>
                        </a:rPr>
                        <a:t>错误码描述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effectLst/>
                          <a:latin typeface="+mn-ea"/>
                          <a:ea typeface="+mn-ea"/>
                        </a:rPr>
                        <a:t>错误码值</a:t>
                      </a:r>
                    </a:p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1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 smtClean="0">
                          <a:effectLst/>
                          <a:latin typeface="+mn-ea"/>
                          <a:ea typeface="+mn-ea"/>
                        </a:rPr>
                        <a:t>错误码描述</a:t>
                      </a:r>
                    </a:p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32086"/>
                  </a:ext>
                </a:extLst>
              </a:tr>
              <a:tr h="3162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在线引擎授权失败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-9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在线引擎没有初始化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6994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在线合成请求失败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-10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在线引擎合成时异常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1332"/>
                  </a:ext>
                </a:extLst>
              </a:tr>
              <a:tr h="28840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在线合成停止失败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-100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离线引擎授权失败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62413"/>
                  </a:ext>
                </a:extLst>
              </a:tr>
              <a:tr h="24435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在线授权中断异常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-101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离线合成停止失败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05655"/>
                  </a:ext>
                </a:extLst>
              </a:tr>
              <a:tr h="3396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在线授权执行时异常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-102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离线授权下载</a:t>
                      </a:r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License</a:t>
                      </a:r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失败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93933"/>
                  </a:ext>
                </a:extLst>
              </a:tr>
              <a:tr h="3663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>
                          <a:effectLst/>
                          <a:latin typeface="+mn-ea"/>
                          <a:ea typeface="+mn-ea"/>
                        </a:rPr>
                        <a:t>在线授权时间超时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-103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离线授权信息为空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00930"/>
                  </a:ext>
                </a:extLst>
              </a:tr>
              <a:tr h="3436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在线合成返回错误信息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effectLst/>
                          <a:latin typeface="+mn-ea"/>
                          <a:ea typeface="+mn-ea"/>
                        </a:rPr>
                        <a:t>-104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离线授权类型未知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7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7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8590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系统功能模块划分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系统分析和架构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67" y="602808"/>
            <a:ext cx="6091161" cy="4068028"/>
          </a:xfrm>
          <a:prstGeom prst="rect">
            <a:avLst/>
          </a:prstGeom>
        </p:spPr>
      </p:pic>
    </p:spTree>
  </p:cSld>
  <p:clrMapOvr>
    <a:masterClrMapping/>
  </p:clrMapOvr>
  <p:transition advTm="1593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3 CuadroTexto"/>
          <p:cNvSpPr txBox="1">
            <a:spLocks noChangeArrowheads="1"/>
          </p:cNvSpPr>
          <p:nvPr/>
        </p:nvSpPr>
        <p:spPr bwMode="auto">
          <a:xfrm>
            <a:off x="7705725" y="48228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4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555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系统分析和架构</a:t>
            </a:r>
          </a:p>
        </p:txBody>
      </p:sp>
      <p:sp>
        <p:nvSpPr>
          <p:cNvPr id="15369" name="内容占位符 2"/>
          <p:cNvSpPr txBox="1">
            <a:spLocks/>
          </p:cNvSpPr>
          <p:nvPr/>
        </p:nvSpPr>
        <p:spPr bwMode="auto">
          <a:xfrm>
            <a:off x="6515041" y="641167"/>
            <a:ext cx="1945391" cy="66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语音输入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语音转文字，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0" name="内容占位符 2"/>
          <p:cNvSpPr>
            <a:spLocks noGrp="1"/>
          </p:cNvSpPr>
          <p:nvPr>
            <p:ph idx="1"/>
          </p:nvPr>
        </p:nvSpPr>
        <p:spPr>
          <a:xfrm>
            <a:off x="6471930" y="2101437"/>
            <a:ext cx="2428875" cy="83985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/>
              <a:t>业务逻辑处理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1600" dirty="0" smtClean="0"/>
              <a:t>  提取意图</a:t>
            </a:r>
            <a:endParaRPr lang="en-US" altLang="zh-CN" sz="14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意图相应业务处理</a:t>
            </a:r>
            <a:endParaRPr lang="en-US" altLang="zh-CN" sz="14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dirty="0" smtClean="0"/>
          </a:p>
        </p:txBody>
      </p:sp>
      <p:sp>
        <p:nvSpPr>
          <p:cNvPr id="15371" name="内容占位符 2"/>
          <p:cNvSpPr txBox="1">
            <a:spLocks/>
          </p:cNvSpPr>
          <p:nvPr/>
        </p:nvSpPr>
        <p:spPr bwMode="auto">
          <a:xfrm>
            <a:off x="6495111" y="3031800"/>
            <a:ext cx="2421228" cy="84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交互处理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语音动态合成反馈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显示相应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2" name="内容占位符 2"/>
          <p:cNvSpPr txBox="1">
            <a:spLocks/>
          </p:cNvSpPr>
          <p:nvPr/>
        </p:nvSpPr>
        <p:spPr bwMode="auto">
          <a:xfrm>
            <a:off x="6503977" y="1380485"/>
            <a:ext cx="1832777" cy="64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文本处理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意图，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NLP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43" y="619200"/>
            <a:ext cx="4974585" cy="4014739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504508" y="4053404"/>
            <a:ext cx="2428875" cy="69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命令下发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把命令下发给硬件</a:t>
            </a:r>
          </a:p>
        </p:txBody>
      </p:sp>
    </p:spTree>
  </p:cSld>
  <p:clrMapOvr>
    <a:masterClrMapping/>
  </p:clrMapOvr>
  <p:transition advTm="5109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11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-42863" y="80963"/>
            <a:ext cx="37226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图像处理服务器的设计与实现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系统设计与实现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940425" y="484188"/>
            <a:ext cx="3095625" cy="9969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SpeechManager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/>
              <a:t>资源检测、加载</a:t>
            </a:r>
            <a:endParaRPr lang="en-US" altLang="zh-CN" sz="1400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/>
              <a:t>唤醒引擎启动</a:t>
            </a:r>
            <a:endParaRPr lang="zh-CN" altLang="en-US" dirty="0"/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5940425" y="1419225"/>
            <a:ext cx="2957513" cy="9985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Distribute</a:t>
            </a:r>
            <a:endParaRPr lang="zh-CN" altLang="en-US" b="1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/>
              <a:t>识别结果处理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400" dirty="0" smtClean="0"/>
              <a:t>NLP</a:t>
            </a:r>
            <a:r>
              <a:rPr lang="zh-CN" altLang="en-US" sz="1400" dirty="0" smtClean="0"/>
              <a:t>分类处理</a:t>
            </a:r>
            <a:endParaRPr lang="zh-CN" altLang="en-US" sz="1400" dirty="0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5935663" y="2355851"/>
            <a:ext cx="2668785" cy="719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/>
              <a:t>process</a:t>
            </a:r>
            <a:endParaRPr lang="en-US" altLang="zh-CN" b="1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/>
              <a:t>所有</a:t>
            </a:r>
            <a:r>
              <a:rPr lang="zh-CN" altLang="en-US" sz="1400" dirty="0"/>
              <a:t>业务</a:t>
            </a:r>
            <a:r>
              <a:rPr lang="zh-CN" altLang="en-US" sz="1400" dirty="0" smtClean="0"/>
              <a:t>处理模块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5904639" y="3290503"/>
            <a:ext cx="2957512" cy="1247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/>
              <a:t>ActionManager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400" dirty="0" smtClean="0"/>
              <a:t>行为管理器：负责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，语音合成，命令下发，语音唤醒，识别的控制管理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5" y="615950"/>
            <a:ext cx="4558464" cy="4114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11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-42863" y="80963"/>
            <a:ext cx="3722688" cy="4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本地场景模块的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系统设计与实现</a:t>
            </a:r>
          </a:p>
        </p:txBody>
      </p:sp>
      <p:sp>
        <p:nvSpPr>
          <p:cNvPr id="18442" name="文本框 4"/>
          <p:cNvSpPr txBox="1">
            <a:spLocks noChangeArrowheads="1"/>
          </p:cNvSpPr>
          <p:nvPr/>
        </p:nvSpPr>
        <p:spPr bwMode="auto">
          <a:xfrm>
            <a:off x="1567258" y="4445680"/>
            <a:ext cx="2087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本地场景模块的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sp>
        <p:nvSpPr>
          <p:cNvPr id="18443" name="文本框 13"/>
          <p:cNvSpPr txBox="1">
            <a:spLocks noChangeArrowheads="1"/>
          </p:cNvSpPr>
          <p:nvPr/>
        </p:nvSpPr>
        <p:spPr bwMode="auto">
          <a:xfrm>
            <a:off x="6084168" y="4465927"/>
            <a:ext cx="1800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特定场景关键字表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6" y="570064"/>
            <a:ext cx="4060092" cy="383419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06580"/>
              </p:ext>
            </p:extLst>
          </p:nvPr>
        </p:nvGraphicFramePr>
        <p:xfrm>
          <a:off x="5076056" y="723794"/>
          <a:ext cx="3851920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960">
                  <a:extLst>
                    <a:ext uri="{9D8B030D-6E8A-4147-A177-3AD203B41FA5}">
                      <a16:colId xmlns:a16="http://schemas.microsoft.com/office/drawing/2014/main" val="1613425924"/>
                    </a:ext>
                  </a:extLst>
                </a:gridCol>
                <a:gridCol w="1925960">
                  <a:extLst>
                    <a:ext uri="{9D8B030D-6E8A-4147-A177-3AD203B41FA5}">
                      <a16:colId xmlns:a16="http://schemas.microsoft.com/office/drawing/2014/main" val="2829517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893416"/>
                  </a:ext>
                </a:extLst>
              </a:tr>
              <a:tr h="309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Pause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静音，暂停，停止播放，暂停播放，闭嘴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349417"/>
                  </a:ext>
                </a:extLst>
              </a:tr>
              <a:tr h="6188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Scenarios_LeaveHome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上班去了，上班去啦，上班了，出门了，出门啦，我上班去了，我上班去啦，我上班了，我上班啦，我出去了，我出去啦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723914"/>
                  </a:ext>
                </a:extLst>
              </a:tr>
              <a:tr h="6188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Scenarios_GetHome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回家了，回家啦，到家了，回来了，我回家了，我回家啦，我到家了，我到家啦，我回来了，我下班啦，下班了，下班啦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006802"/>
                  </a:ext>
                </a:extLst>
              </a:tr>
              <a:tr h="3114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Music_Play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我要听，我想听，播放，给我播放，为我播放，搜索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420809"/>
                  </a:ext>
                </a:extLst>
              </a:tr>
              <a:tr h="155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Close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关上，关闭，关机，休眠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639706"/>
                  </a:ext>
                </a:extLst>
              </a:tr>
              <a:tr h="467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下一首，下一集，下一回，下首歌，切歌，换首歌听，再来一首，换首歌，换一个，换一首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28421"/>
                  </a:ext>
                </a:extLst>
              </a:tr>
              <a:tr h="309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Prev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上一首，上一曲，上一个，上一集，上一回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321407"/>
                  </a:ext>
                </a:extLst>
              </a:tr>
              <a:tr h="155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Next_Ch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下个频道，下一频道，下一个频道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7639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11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-42863" y="80963"/>
            <a:ext cx="37226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魅族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系统设计与实现</a:t>
            </a: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9542"/>
            <a:ext cx="4085372" cy="34938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62919" y="438890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魅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族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模块类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09381"/>
              </p:ext>
            </p:extLst>
          </p:nvPr>
        </p:nvGraphicFramePr>
        <p:xfrm>
          <a:off x="5004048" y="2314654"/>
          <a:ext cx="3772496" cy="683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6844">
                  <a:extLst>
                    <a:ext uri="{9D8B030D-6E8A-4147-A177-3AD203B41FA5}">
                      <a16:colId xmlns:a16="http://schemas.microsoft.com/office/drawing/2014/main" val="1062437980"/>
                    </a:ext>
                  </a:extLst>
                </a:gridCol>
                <a:gridCol w="1878023">
                  <a:extLst>
                    <a:ext uri="{9D8B030D-6E8A-4147-A177-3AD203B41FA5}">
                      <a16:colId xmlns:a16="http://schemas.microsoft.com/office/drawing/2014/main" val="1672441563"/>
                    </a:ext>
                  </a:extLst>
                </a:gridCol>
                <a:gridCol w="1257629">
                  <a:extLst>
                    <a:ext uri="{9D8B030D-6E8A-4147-A177-3AD203B41FA5}">
                      <a16:colId xmlns:a16="http://schemas.microsoft.com/office/drawing/2014/main" val="37201078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功能名称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结果返回方式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例句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80365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按名称查询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返回按关键词查询到</a:t>
                      </a:r>
                      <a:r>
                        <a:rPr lang="zh-CN" sz="1050" dirty="0" smtClean="0">
                          <a:effectLst/>
                        </a:rPr>
                        <a:t>的</a:t>
                      </a:r>
                      <a:r>
                        <a:rPr lang="zh-CN" altLang="en-US" sz="1050" dirty="0" smtClean="0">
                          <a:effectLst/>
                        </a:rPr>
                        <a:t>新闻</a:t>
                      </a:r>
                      <a:r>
                        <a:rPr lang="zh-CN" sz="1050" dirty="0" smtClean="0">
                          <a:effectLst/>
                        </a:rPr>
                        <a:t>结果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dirty="0" smtClean="0">
                          <a:effectLst/>
                        </a:rPr>
                        <a:t>王菲</a:t>
                      </a:r>
                      <a:r>
                        <a:rPr lang="zh-CN" altLang="en-US" sz="1050" dirty="0" smtClean="0">
                          <a:effectLst/>
                        </a:rPr>
                        <a:t>的新闻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704582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64814" y="43889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查询方式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11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0" y="60325"/>
            <a:ext cx="39243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音乐类的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系统设计与实现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604783"/>
            <a:ext cx="3660037" cy="375833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39109"/>
              </p:ext>
            </p:extLst>
          </p:nvPr>
        </p:nvGraphicFramePr>
        <p:xfrm>
          <a:off x="4553287" y="724171"/>
          <a:ext cx="4314851" cy="3384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448">
                  <a:extLst>
                    <a:ext uri="{9D8B030D-6E8A-4147-A177-3AD203B41FA5}">
                      <a16:colId xmlns:a16="http://schemas.microsoft.com/office/drawing/2014/main" val="1499663021"/>
                    </a:ext>
                  </a:extLst>
                </a:gridCol>
                <a:gridCol w="2446366">
                  <a:extLst>
                    <a:ext uri="{9D8B030D-6E8A-4147-A177-3AD203B41FA5}">
                      <a16:colId xmlns:a16="http://schemas.microsoft.com/office/drawing/2014/main" val="3063500993"/>
                    </a:ext>
                  </a:extLst>
                </a:gridCol>
                <a:gridCol w="1261037">
                  <a:extLst>
                    <a:ext uri="{9D8B030D-6E8A-4147-A177-3AD203B41FA5}">
                      <a16:colId xmlns:a16="http://schemas.microsoft.com/office/drawing/2014/main" val="4211856679"/>
                    </a:ext>
                  </a:extLst>
                </a:gridCol>
              </a:tblGrid>
              <a:tr h="458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功能名称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结果返回方式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例句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11234735"/>
                  </a:ext>
                </a:extLst>
              </a:tr>
              <a:tr h="458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按歌手点播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返回按该歌手名查询得到的结果中，热度排行前</a:t>
                      </a:r>
                      <a:r>
                        <a:rPr lang="en-US" sz="1050">
                          <a:effectLst/>
                        </a:rPr>
                        <a:t>20</a:t>
                      </a:r>
                      <a:r>
                        <a:rPr lang="zh-CN" sz="1050">
                          <a:effectLst/>
                        </a:rPr>
                        <a:t>的歌曲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我想听周杰伦的歌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555196781"/>
                  </a:ext>
                </a:extLst>
              </a:tr>
              <a:tr h="458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按歌曲点播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返回按该歌曲名查询得到的结果中，热度排行前</a:t>
                      </a:r>
                      <a:r>
                        <a:rPr lang="en-US" sz="1050">
                          <a:effectLst/>
                        </a:rPr>
                        <a:t>20</a:t>
                      </a:r>
                      <a:r>
                        <a:rPr lang="zh-CN" sz="1050">
                          <a:effectLst/>
                        </a:rPr>
                        <a:t>的歌曲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我想听稻香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23427026"/>
                  </a:ext>
                </a:extLst>
              </a:tr>
              <a:tr h="458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按组合点播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返回以合唱者名称综合查询得到的结果中，热度排行前</a:t>
                      </a:r>
                      <a:r>
                        <a:rPr lang="en-US" sz="1050">
                          <a:effectLst/>
                        </a:rPr>
                        <a:t>20</a:t>
                      </a:r>
                      <a:r>
                        <a:rPr lang="zh-CN" sz="1050">
                          <a:effectLst/>
                        </a:rPr>
                        <a:t>的歌曲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我想听周杰伦和温岚合唱的歌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48275345"/>
                  </a:ext>
                </a:extLst>
              </a:tr>
              <a:tr h="632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歌手名</a:t>
                      </a:r>
                      <a:r>
                        <a:rPr lang="en-US" sz="1050">
                          <a:effectLst/>
                        </a:rPr>
                        <a:t>+</a:t>
                      </a:r>
                      <a:r>
                        <a:rPr lang="zh-CN" sz="1050">
                          <a:effectLst/>
                        </a:rPr>
                        <a:t>歌曲点播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返回按意图搜索的结果里，热度最高的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首歌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我想听周杰伦的稻香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87007863"/>
                  </a:ext>
                </a:extLst>
              </a:tr>
              <a:tr h="458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混合点播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返回按混合条件分别搜索后，能多重命中的歌曲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我想听周杰伦忧伤风格的歌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34899950"/>
                  </a:ext>
                </a:extLst>
              </a:tr>
              <a:tr h="4586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分类点歌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返回按关键词查询到的结果中，热度排行前</a:t>
                      </a:r>
                      <a:r>
                        <a:rPr lang="en-US" sz="1050" dirty="0">
                          <a:effectLst/>
                        </a:rPr>
                        <a:t>20</a:t>
                      </a:r>
                      <a:r>
                        <a:rPr lang="zh-CN" sz="1050" dirty="0">
                          <a:effectLst/>
                        </a:rPr>
                        <a:t>的歌曲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我想听咖啡厅音乐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4341579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62919" y="438890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音乐类类图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28184" y="43889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点播方式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11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0" y="60325"/>
            <a:ext cx="39243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系统设计与实现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642096"/>
            <a:ext cx="3672408" cy="37443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14144"/>
              </p:ext>
            </p:extLst>
          </p:nvPr>
        </p:nvGraphicFramePr>
        <p:xfrm>
          <a:off x="5076056" y="1012522"/>
          <a:ext cx="3875701" cy="3287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947">
                  <a:extLst>
                    <a:ext uri="{9D8B030D-6E8A-4147-A177-3AD203B41FA5}">
                      <a16:colId xmlns:a16="http://schemas.microsoft.com/office/drawing/2014/main" val="1157993557"/>
                    </a:ext>
                  </a:extLst>
                </a:gridCol>
                <a:gridCol w="618454">
                  <a:extLst>
                    <a:ext uri="{9D8B030D-6E8A-4147-A177-3AD203B41FA5}">
                      <a16:colId xmlns:a16="http://schemas.microsoft.com/office/drawing/2014/main" val="3475629192"/>
                    </a:ext>
                  </a:extLst>
                </a:gridCol>
                <a:gridCol w="2352300">
                  <a:extLst>
                    <a:ext uri="{9D8B030D-6E8A-4147-A177-3AD203B41FA5}">
                      <a16:colId xmlns:a16="http://schemas.microsoft.com/office/drawing/2014/main" val="3822325887"/>
                    </a:ext>
                  </a:extLst>
                </a:gridCol>
              </a:tblGrid>
              <a:tr h="291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功能名称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例句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返回内容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69195028"/>
                  </a:ext>
                </a:extLst>
              </a:tr>
              <a:tr h="469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按城市查询天气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深圳天气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深圳明天</a:t>
                      </a:r>
                      <a:r>
                        <a:rPr lang="en-US" sz="1050">
                          <a:effectLst/>
                        </a:rPr>
                        <a:t>xx℃-xx℃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风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级，雾霾指数</a:t>
                      </a:r>
                      <a:r>
                        <a:rPr lang="en-US" sz="1050">
                          <a:effectLst/>
                        </a:rPr>
                        <a:t>xx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602764524"/>
                  </a:ext>
                </a:extLst>
              </a:tr>
              <a:tr h="469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按日期查询天气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明天天气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深圳明天</a:t>
                      </a:r>
                      <a:r>
                        <a:rPr lang="en-US" sz="1050">
                          <a:effectLst/>
                        </a:rPr>
                        <a:t>xx℃-xx℃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风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级，雾霾指数</a:t>
                      </a:r>
                      <a:r>
                        <a:rPr lang="en-US" sz="1050">
                          <a:effectLst/>
                        </a:rPr>
                        <a:t>xx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39176446"/>
                  </a:ext>
                </a:extLst>
              </a:tr>
              <a:tr h="469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按天气查询天气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下雪了吗？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没有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337318"/>
                  </a:ext>
                </a:extLst>
              </a:tr>
              <a:tr h="469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按日期</a:t>
                      </a:r>
                      <a:r>
                        <a:rPr lang="en-US" sz="1050">
                          <a:effectLst/>
                        </a:rPr>
                        <a:t>+</a:t>
                      </a:r>
                      <a:r>
                        <a:rPr lang="zh-CN" sz="1050">
                          <a:effectLst/>
                        </a:rPr>
                        <a:t>城市查询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明天上海天气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上海明天</a:t>
                      </a:r>
                      <a:r>
                        <a:rPr lang="en-US" sz="1050">
                          <a:effectLst/>
                        </a:rPr>
                        <a:t>xx℃-xx℃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风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级，雾霾指数</a:t>
                      </a:r>
                      <a:r>
                        <a:rPr lang="en-US" sz="1050">
                          <a:effectLst/>
                        </a:rPr>
                        <a:t>xx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9367759"/>
                  </a:ext>
                </a:extLst>
              </a:tr>
              <a:tr h="469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按天气</a:t>
                      </a:r>
                      <a:r>
                        <a:rPr lang="en-US" sz="1050">
                          <a:effectLst/>
                        </a:rPr>
                        <a:t>+</a:t>
                      </a:r>
                      <a:r>
                        <a:rPr lang="zh-CN" sz="1050">
                          <a:effectLst/>
                        </a:rPr>
                        <a:t>日期查询天气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明天下雪吗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明天不下雪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20380514"/>
                  </a:ext>
                </a:extLst>
              </a:tr>
              <a:tr h="647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按日期</a:t>
                      </a:r>
                      <a:r>
                        <a:rPr lang="en-US" sz="1050">
                          <a:effectLst/>
                        </a:rPr>
                        <a:t>+</a:t>
                      </a:r>
                      <a:r>
                        <a:rPr lang="zh-CN" sz="1050">
                          <a:effectLst/>
                        </a:rPr>
                        <a:t>城市</a:t>
                      </a:r>
                      <a:r>
                        <a:rPr lang="en-US" sz="1050">
                          <a:effectLst/>
                        </a:rPr>
                        <a:t>+</a:t>
                      </a:r>
                      <a:r>
                        <a:rPr lang="zh-CN" sz="1050">
                          <a:effectLst/>
                        </a:rPr>
                        <a:t>天气查询天气</a:t>
                      </a:r>
                      <a:endParaRPr lang="zh-CN" sz="1000" b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明天深圳会下雨吗？</a:t>
                      </a:r>
                      <a:endParaRPr lang="zh-CN" sz="100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明天深圳不会下雨</a:t>
                      </a:r>
                      <a:endParaRPr lang="zh-CN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明天深圳会下雨</a:t>
                      </a:r>
                      <a:endParaRPr lang="zh-CN" sz="10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2259034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62919" y="438890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类类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62500" y="43863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查询方式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714762" y="1745455"/>
            <a:ext cx="0" cy="7239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616212" y="1745455"/>
            <a:ext cx="1096963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14762" y="2469355"/>
            <a:ext cx="0" cy="7366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517662" y="3205955"/>
            <a:ext cx="1223962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517662" y="1745455"/>
            <a:ext cx="1223962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517662" y="1745455"/>
            <a:ext cx="0" cy="7239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517662" y="2469355"/>
            <a:ext cx="0" cy="73660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2616212" y="3205955"/>
            <a:ext cx="1098550" cy="0"/>
          </a:xfrm>
          <a:prstGeom prst="line">
            <a:avLst/>
          </a:prstGeom>
          <a:ln w="9525"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725875" y="2110580"/>
            <a:ext cx="422275" cy="0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119500" y="1036562"/>
            <a:ext cx="0" cy="2952328"/>
          </a:xfrm>
          <a:prstGeom prst="line">
            <a:avLst/>
          </a:prstGeom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24588" name="Picture 2" descr="C:\Users\iamisis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62" y="1826417"/>
            <a:ext cx="2087563" cy="1285875"/>
          </a:xfrm>
          <a:prstGeom prst="rect">
            <a:avLst/>
          </a:prstGeom>
          <a:noFill/>
          <a:ln w="9525">
            <a:solidFill>
              <a:srgbClr val="04AE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/>
          <p:cNvSpPr/>
          <p:nvPr/>
        </p:nvSpPr>
        <p:spPr>
          <a:xfrm>
            <a:off x="4283968" y="1062831"/>
            <a:ext cx="2589213" cy="430212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平台语音交互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0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11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560313" y="193675"/>
            <a:ext cx="2555875" cy="4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项目总结</a:t>
            </a:r>
            <a:endParaRPr lang="zh-CN" alt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83968" y="1653381"/>
            <a:ext cx="2587625" cy="430212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设计实现友好的用户界面</a:t>
            </a:r>
          </a:p>
        </p:txBody>
      </p:sp>
      <p:sp>
        <p:nvSpPr>
          <p:cNvPr id="49" name="矩形 48"/>
          <p:cNvSpPr/>
          <p:nvPr/>
        </p:nvSpPr>
        <p:spPr>
          <a:xfrm>
            <a:off x="4259125" y="2246312"/>
            <a:ext cx="2612468" cy="430212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实现对音箱的语音控制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47867" y="2824658"/>
            <a:ext cx="2623726" cy="516160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实现魅族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266272" y="3488132"/>
            <a:ext cx="2605322" cy="500757"/>
          </a:xfrm>
          <a:prstGeom prst="rect">
            <a:avLst/>
          </a:prstGeom>
          <a:solidFill>
            <a:srgbClr val="04AEDA"/>
          </a:solidFill>
          <a:ln>
            <a:solidFill>
              <a:srgbClr val="04AEDA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实现多个日常场景下的语音交互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16217" y="56674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3970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36181" y="699542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9224" y="699542"/>
            <a:ext cx="2011615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  <p:sp>
        <p:nvSpPr>
          <p:cNvPr id="46" name="矩形 45"/>
          <p:cNvSpPr/>
          <p:nvPr/>
        </p:nvSpPr>
        <p:spPr>
          <a:xfrm>
            <a:off x="4436181" y="132438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39224" y="1324381"/>
            <a:ext cx="2011615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50" name="矩形 49"/>
          <p:cNvSpPr/>
          <p:nvPr/>
        </p:nvSpPr>
        <p:spPr>
          <a:xfrm>
            <a:off x="4436181" y="1951071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9223" y="2584050"/>
            <a:ext cx="2011615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系统分析和架构</a:t>
            </a:r>
          </a:p>
        </p:txBody>
      </p:sp>
      <p:sp>
        <p:nvSpPr>
          <p:cNvPr id="54" name="矩形 53"/>
          <p:cNvSpPr/>
          <p:nvPr/>
        </p:nvSpPr>
        <p:spPr>
          <a:xfrm>
            <a:off x="4436181" y="2571750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39223" y="3177836"/>
            <a:ext cx="2011615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系统设计与实现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984" y="3186717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9224" y="1950753"/>
            <a:ext cx="2011615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技术介绍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36181" y="3801366"/>
            <a:ext cx="502920" cy="50260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9224" y="3801366"/>
            <a:ext cx="2011615" cy="502920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0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61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555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216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1"/>
          <p:cNvSpPr txBox="1">
            <a:spLocks noChangeArrowheads="1"/>
          </p:cNvSpPr>
          <p:nvPr/>
        </p:nvSpPr>
        <p:spPr bwMode="auto">
          <a:xfrm>
            <a:off x="3424238" y="1635125"/>
            <a:ext cx="2262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rgbClr val="04AE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2308225" y="2787650"/>
            <a:ext cx="449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68313" y="1050925"/>
            <a:ext cx="8218487" cy="116078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课题来源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来源于</a:t>
            </a:r>
            <a:r>
              <a:rPr lang="zh-CN" altLang="zh-CN" dirty="0" smtClean="0"/>
              <a:t>我</a:t>
            </a:r>
            <a:r>
              <a:rPr lang="zh-CN" altLang="zh-CN" dirty="0"/>
              <a:t>在珠海市魅族科技有限公司北京分公司的实际项目——“</a:t>
            </a:r>
            <a:r>
              <a:rPr lang="en-US" altLang="zh-CN" dirty="0"/>
              <a:t>gravity</a:t>
            </a:r>
            <a:r>
              <a:rPr lang="zh-CN" altLang="zh-CN" dirty="0"/>
              <a:t>智能音箱”</a:t>
            </a:r>
            <a:endParaRPr lang="zh-CN" altLang="en-US" dirty="0" smtClean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555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项目来源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32385" y="56674"/>
            <a:ext cx="2011615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95536" y="2649477"/>
            <a:ext cx="8229600" cy="1290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实习工作内容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智能</a:t>
            </a:r>
            <a:r>
              <a:rPr lang="zh-CN" altLang="en-US" dirty="0" smtClean="0"/>
              <a:t>音箱语音控制系统</a:t>
            </a:r>
            <a:r>
              <a:rPr lang="zh-CN" altLang="en-US" dirty="0"/>
              <a:t>的开发及一套语音自动化测试程序的开发</a:t>
            </a:r>
          </a:p>
        </p:txBody>
      </p:sp>
    </p:spTree>
  </p:cSld>
  <p:clrMapOvr>
    <a:masterClrMapping/>
  </p:clrMapOvr>
  <p:transition advTm="7844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687228"/>
            <a:ext cx="8229600" cy="665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智能音箱一开始就被认为是家庭互联网的入口之一，与智能家居进行融合也是其使命之一，各个巨头出于这方面的考虑都开始抢占这个领域。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555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32385" y="56674"/>
            <a:ext cx="2011615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1251451" y="1440076"/>
            <a:ext cx="1830070" cy="789940"/>
          </a:xfrm>
          <a:prstGeom prst="rect">
            <a:avLst/>
          </a:prstGeom>
          <a:gradFill flip="none" rotWithShape="1">
            <a:gsLst>
              <a:gs pos="0">
                <a:srgbClr val="D7F5EF"/>
              </a:gs>
              <a:gs pos="100000">
                <a:srgbClr val="97E5D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D4CA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31276" y="1569298"/>
            <a:ext cx="2707640" cy="973455"/>
          </a:xfrm>
          <a:prstGeom prst="rect">
            <a:avLst/>
          </a:prstGeom>
          <a:gradFill flip="none" rotWithShape="1">
            <a:gsLst>
              <a:gs pos="0">
                <a:srgbClr val="ACEADE"/>
              </a:gs>
              <a:gs pos="100000">
                <a:srgbClr val="B9DA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15256" y="3779150"/>
            <a:ext cx="2230755" cy="749300"/>
          </a:xfrm>
          <a:prstGeom prst="rect">
            <a:avLst/>
          </a:prstGeom>
          <a:gradFill flip="none" rotWithShape="1">
            <a:gsLst>
              <a:gs pos="0">
                <a:srgbClr val="97D5CB"/>
              </a:gs>
              <a:gs pos="100000">
                <a:srgbClr val="53B9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215256" y="1512466"/>
            <a:ext cx="1866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76056" y="1791231"/>
            <a:ext cx="256286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语音技术的兴起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53343" y="3978592"/>
            <a:ext cx="23545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音箱市场广阔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52871" y="2811041"/>
            <a:ext cx="3609975" cy="74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智能音箱</a:t>
            </a:r>
          </a:p>
        </p:txBody>
      </p:sp>
      <p:sp>
        <p:nvSpPr>
          <p:cNvPr id="35" name="矩形 34"/>
          <p:cNvSpPr/>
          <p:nvPr/>
        </p:nvSpPr>
        <p:spPr>
          <a:xfrm>
            <a:off x="4888973" y="3772733"/>
            <a:ext cx="2419350" cy="728345"/>
          </a:xfrm>
          <a:prstGeom prst="rect">
            <a:avLst/>
          </a:prstGeom>
          <a:gradFill flip="none" rotWithShape="1">
            <a:gsLst>
              <a:gs pos="0">
                <a:srgbClr val="ACEADE"/>
              </a:gs>
              <a:gs pos="100000">
                <a:srgbClr val="B9DAE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118208" y="3846393"/>
            <a:ext cx="19608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智能家居</a:t>
            </a:r>
          </a:p>
        </p:txBody>
      </p:sp>
      <p:cxnSp>
        <p:nvCxnSpPr>
          <p:cNvPr id="37" name="直接箭头连接符 36"/>
          <p:cNvCxnSpPr>
            <a:stCxn id="28" idx="2"/>
          </p:cNvCxnSpPr>
          <p:nvPr/>
        </p:nvCxnSpPr>
        <p:spPr>
          <a:xfrm>
            <a:off x="2166486" y="2230016"/>
            <a:ext cx="1111568" cy="634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2"/>
          </p:cNvCxnSpPr>
          <p:nvPr/>
        </p:nvCxnSpPr>
        <p:spPr>
          <a:xfrm flipH="1">
            <a:off x="4603254" y="2542753"/>
            <a:ext cx="1681842" cy="38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0"/>
          </p:cNvCxnSpPr>
          <p:nvPr/>
        </p:nvCxnSpPr>
        <p:spPr>
          <a:xfrm flipV="1">
            <a:off x="2330634" y="3288725"/>
            <a:ext cx="788124" cy="49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0"/>
          </p:cNvCxnSpPr>
          <p:nvPr/>
        </p:nvCxnSpPr>
        <p:spPr>
          <a:xfrm flipH="1" flipV="1">
            <a:off x="4688707" y="3442866"/>
            <a:ext cx="1409941" cy="329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79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555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2439985" y="3285431"/>
            <a:ext cx="2125663" cy="996950"/>
          </a:xfrm>
          <a:prstGeom prst="wedgeRectCallout">
            <a:avLst>
              <a:gd name="adj1" fmla="val -121"/>
              <a:gd name="adj2" fmla="val -77588"/>
            </a:avLst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 </a:t>
            </a: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语音误识别率高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 响应出错补救措施少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 反馈速度慢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868485" y="1921768"/>
            <a:ext cx="1008063" cy="100806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语音控制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9224" name="组合 17"/>
          <p:cNvGrpSpPr>
            <a:grpSpLocks/>
          </p:cNvGrpSpPr>
          <p:nvPr/>
        </p:nvGrpSpPr>
        <p:grpSpPr bwMode="auto">
          <a:xfrm>
            <a:off x="1771648" y="1826518"/>
            <a:ext cx="1203325" cy="1198563"/>
            <a:chOff x="1089993" y="1991671"/>
            <a:chExt cx="1203326" cy="1198933"/>
          </a:xfrm>
        </p:grpSpPr>
        <p:sp>
          <p:nvSpPr>
            <p:cNvPr id="19" name="矩形 18"/>
            <p:cNvSpPr/>
            <p:nvPr/>
          </p:nvSpPr>
          <p:spPr bwMode="auto">
            <a:xfrm>
              <a:off x="1089993" y="2015491"/>
              <a:ext cx="46037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247281" y="2015491"/>
              <a:ext cx="46038" cy="1152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 rot="5400000" flipH="1">
              <a:off x="1668630" y="2565914"/>
              <a:ext cx="46052" cy="12033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 rot="5400000" flipH="1">
              <a:off x="1668630" y="1413034"/>
              <a:ext cx="46052" cy="12033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25" name="组合 22"/>
          <p:cNvGrpSpPr>
            <a:grpSpLocks/>
          </p:cNvGrpSpPr>
          <p:nvPr/>
        </p:nvGrpSpPr>
        <p:grpSpPr bwMode="auto">
          <a:xfrm>
            <a:off x="3311525" y="1831975"/>
            <a:ext cx="1553343" cy="1097856"/>
            <a:chOff x="5076056" y="346250"/>
            <a:chExt cx="1553722" cy="1098524"/>
          </a:xfrm>
        </p:grpSpPr>
        <p:sp>
          <p:nvSpPr>
            <p:cNvPr id="24" name="流程图: 联系 23"/>
            <p:cNvSpPr/>
            <p:nvPr/>
          </p:nvSpPr>
          <p:spPr>
            <a:xfrm>
              <a:off x="5076056" y="987296"/>
              <a:ext cx="457312" cy="457478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1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238" name="TextBox 27"/>
            <p:cNvSpPr txBox="1">
              <a:spLocks noChangeArrowheads="1"/>
            </p:cNvSpPr>
            <p:nvPr/>
          </p:nvSpPr>
          <p:spPr bwMode="auto">
            <a:xfrm rot="19300716">
              <a:off x="5418895" y="346250"/>
              <a:ext cx="1210883" cy="33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用户体验差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2928935" y="2998093"/>
            <a:ext cx="4007594" cy="26988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7" name="组合 26"/>
          <p:cNvGrpSpPr>
            <a:grpSpLocks/>
          </p:cNvGrpSpPr>
          <p:nvPr/>
        </p:nvGrpSpPr>
        <p:grpSpPr bwMode="auto">
          <a:xfrm>
            <a:off x="5058586" y="1625743"/>
            <a:ext cx="2175565" cy="1304087"/>
            <a:chOff x="5711227" y="140120"/>
            <a:chExt cx="2175852" cy="1304653"/>
          </a:xfrm>
        </p:grpSpPr>
        <p:sp>
          <p:nvSpPr>
            <p:cNvPr id="28" name="流程图: 联系 27"/>
            <p:cNvSpPr/>
            <p:nvPr/>
          </p:nvSpPr>
          <p:spPr>
            <a:xfrm>
              <a:off x="5711227" y="987375"/>
              <a:ext cx="457260" cy="457398"/>
            </a:xfrm>
            <a:prstGeom prst="flowChartConnector">
              <a:avLst/>
            </a:prstGeom>
            <a:solidFill>
              <a:srgbClr val="04AED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2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236" name="TextBox 34"/>
            <p:cNvSpPr txBox="1">
              <a:spLocks noChangeArrowheads="1"/>
            </p:cNvSpPr>
            <p:nvPr/>
          </p:nvSpPr>
          <p:spPr bwMode="auto">
            <a:xfrm rot="19300716">
              <a:off x="5861760" y="140120"/>
              <a:ext cx="20253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交互内容少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9" name="内容占位符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4413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当下语音控制</a:t>
            </a:r>
            <a:r>
              <a:rPr lang="zh-CN" altLang="zh-CN" dirty="0" smtClean="0"/>
              <a:t>系统使用过程</a:t>
            </a:r>
            <a:r>
              <a:rPr lang="zh-CN" altLang="en-US" dirty="0" smtClean="0"/>
              <a:t>存在的问题</a:t>
            </a:r>
          </a:p>
        </p:txBody>
      </p:sp>
      <p:sp>
        <p:nvSpPr>
          <p:cNvPr id="50" name="矩形标注 49"/>
          <p:cNvSpPr/>
          <p:nvPr/>
        </p:nvSpPr>
        <p:spPr>
          <a:xfrm>
            <a:off x="4703854" y="3282256"/>
            <a:ext cx="1957387" cy="996950"/>
          </a:xfrm>
          <a:prstGeom prst="wedgeRectCallout">
            <a:avLst>
              <a:gd name="adj1" fmla="val -21190"/>
              <a:gd name="adj2" fmla="val -78707"/>
            </a:avLst>
          </a:prstGeom>
          <a:solidFill>
            <a:srgbClr val="04AED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支持的交互功能少  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◆ 无法处理的语音多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32385" y="56674"/>
            <a:ext cx="2011615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</p:spTree>
  </p:cSld>
  <p:clrMapOvr>
    <a:masterClrMapping/>
  </p:clrMapOvr>
  <p:transition advTm="5566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0775"/>
            <a:ext cx="8229600" cy="4429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实现一个高效稳定、易拓展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实用性强</a:t>
            </a:r>
            <a:r>
              <a:rPr lang="zh-CN" altLang="zh-CN" dirty="0" smtClean="0"/>
              <a:t>语音</a:t>
            </a:r>
            <a:r>
              <a:rPr lang="zh-CN" altLang="zh-CN" dirty="0"/>
              <a:t>控制系统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8888" y="2063750"/>
            <a:ext cx="2952750" cy="914400"/>
          </a:xfrm>
          <a:prstGeom prst="rect">
            <a:avLst/>
          </a:prstGeom>
          <a:solidFill>
            <a:srgbClr val="04AEDA"/>
          </a:solidFill>
          <a:ln w="19050">
            <a:solidFill>
              <a:srgbClr val="04AED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音箱功能跟语音的对接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5558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43225" y="3394075"/>
            <a:ext cx="3257550" cy="914400"/>
          </a:xfrm>
          <a:prstGeom prst="rect">
            <a:avLst/>
          </a:prstGeom>
          <a:solidFill>
            <a:srgbClr val="04AEDA"/>
          </a:solidFill>
          <a:ln w="19050">
            <a:solidFill>
              <a:srgbClr val="04AED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用户友好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363" y="2063750"/>
            <a:ext cx="2375941" cy="914400"/>
          </a:xfrm>
          <a:prstGeom prst="rect">
            <a:avLst/>
          </a:prstGeom>
          <a:solidFill>
            <a:srgbClr val="04AEDA"/>
          </a:solidFill>
          <a:ln w="19050">
            <a:solidFill>
              <a:srgbClr val="04AED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日常生活中的场景的语音交互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32385" y="56674"/>
            <a:ext cx="2011615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项目概述</a:t>
            </a:r>
          </a:p>
        </p:txBody>
      </p:sp>
    </p:spTree>
  </p:cSld>
  <p:clrMapOvr>
    <a:masterClrMapping/>
  </p:clrMapOvr>
  <p:transition advTm="2622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8590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32385" y="56674"/>
            <a:ext cx="2011615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1271" name="文本框 7"/>
          <p:cNvSpPr txBox="1">
            <a:spLocks noChangeArrowheads="1"/>
          </p:cNvSpPr>
          <p:nvPr/>
        </p:nvSpPr>
        <p:spPr bwMode="auto">
          <a:xfrm>
            <a:off x="1258888" y="4402138"/>
            <a:ext cx="25923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特定场景模块用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例图</a:t>
            </a:r>
          </a:p>
        </p:txBody>
      </p:sp>
      <p:sp>
        <p:nvSpPr>
          <p:cNvPr id="11272" name="文本框 16"/>
          <p:cNvSpPr txBox="1">
            <a:spLocks noChangeArrowheads="1"/>
          </p:cNvSpPr>
          <p:nvPr/>
        </p:nvSpPr>
        <p:spPr bwMode="auto">
          <a:xfrm>
            <a:off x="6300192" y="4368442"/>
            <a:ext cx="19943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魅族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例图</a:t>
            </a:r>
          </a:p>
        </p:txBody>
      </p:sp>
      <p:pic>
        <p:nvPicPr>
          <p:cNvPr id="11" name="图片 10" descr="特定场景模块用例图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57714"/>
            <a:ext cx="3890645" cy="352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9648"/>
            <a:ext cx="3623310" cy="257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9821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60388" y="193675"/>
            <a:ext cx="28590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63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32385" y="56674"/>
            <a:ext cx="2011615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2295" name="文本框 13"/>
          <p:cNvSpPr txBox="1">
            <a:spLocks noChangeArrowheads="1"/>
          </p:cNvSpPr>
          <p:nvPr/>
        </p:nvSpPr>
        <p:spPr bwMode="auto">
          <a:xfrm>
            <a:off x="3779912" y="4445000"/>
            <a:ext cx="2501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例图</a:t>
            </a:r>
          </a:p>
        </p:txBody>
      </p:sp>
      <p:pic>
        <p:nvPicPr>
          <p:cNvPr id="9" name="图片 8" descr="第三方NLP模块用例图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52" y="643890"/>
            <a:ext cx="4153312" cy="3655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512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3 CuadroTexto"/>
          <p:cNvSpPr txBox="1">
            <a:spLocks noChangeArrowheads="1"/>
          </p:cNvSpPr>
          <p:nvPr/>
        </p:nvSpPr>
        <p:spPr bwMode="auto">
          <a:xfrm>
            <a:off x="7667625" y="4822825"/>
            <a:ext cx="341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4AEDA"/>
                </a:solidFill>
              </a:rPr>
              <a:t>12</a:t>
            </a:r>
            <a:endParaRPr lang="es-ES" altLang="zh-CN" sz="1200" b="1">
              <a:solidFill>
                <a:srgbClr val="04AEDA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60313" y="193675"/>
            <a:ext cx="255587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语音识别</a:t>
            </a:r>
            <a:endParaRPr lang="zh-CN" altLang="en-US" sz="20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ts val="2563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4752975"/>
            <a:ext cx="9144000" cy="3397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1075" y="592251"/>
            <a:ext cx="71818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语音识别</a:t>
            </a:r>
            <a:r>
              <a:rPr lang="en-US" altLang="zh-CN" dirty="0"/>
              <a:t>(ASR, Automatic Speech Recognition)</a:t>
            </a:r>
            <a:r>
              <a:rPr lang="zh-CN" altLang="zh-CN" dirty="0"/>
              <a:t>是让机器通过识别和理解把语音信号转变为相应的文或命令，也就是让机器听懂人类的语音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6516216" y="272415"/>
            <a:ext cx="2627784" cy="5029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技术介绍</a:t>
            </a:r>
            <a:endParaRPr lang="en-US" altLang="zh-CN" sz="2400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79578"/>
              </p:ext>
            </p:extLst>
          </p:nvPr>
        </p:nvGraphicFramePr>
        <p:xfrm>
          <a:off x="1259632" y="1214437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09033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2773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AIASRListener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识别监听器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3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AICloudASREngine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识别引擎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3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onResults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识别结果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2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onBeginningOfSpeech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检测到说话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7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onEndOfSpeech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检测到语音停止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onReadyForSpeech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准备说话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7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识别出错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6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WavWriter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获取录音结果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8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识别结果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4225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5603"/>
              </p:ext>
            </p:extLst>
          </p:nvPr>
        </p:nvGraphicFramePr>
        <p:xfrm>
          <a:off x="1259632" y="1458317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174342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217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7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70904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没有语音输入超时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5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70914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引擎冲突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6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70910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网络超时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7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没有设置服务器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1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70902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引擎没有初始化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3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70901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请求失败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2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识别正确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775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1953</Words>
  <Application>Microsoft Office PowerPoint</Application>
  <PresentationFormat>全屏显示(16:9)</PresentationFormat>
  <Paragraphs>376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Helvetica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zxj</cp:lastModifiedBy>
  <cp:revision>317</cp:revision>
  <dcterms:created xsi:type="dcterms:W3CDTF">2012-04-11T02:39:08Z</dcterms:created>
  <dcterms:modified xsi:type="dcterms:W3CDTF">2017-06-02T23:28:46Z</dcterms:modified>
</cp:coreProperties>
</file>