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3"/>
  </p:sldMasterIdLst>
  <p:notesMasterIdLst>
    <p:notesMasterId r:id="rId7"/>
  </p:notesMasterIdLst>
  <p:sldIdLst>
    <p:sldId id="256" r:id="rId4"/>
    <p:sldId id="258" r:id="rId5"/>
    <p:sldId id="257" r:id="rId6"/>
    <p:sldId id="259" r:id="rId8"/>
    <p:sldId id="260" r:id="rId9"/>
    <p:sldId id="262" r:id="rId10"/>
    <p:sldId id="270" r:id="rId11"/>
  </p:sldIdLst>
  <p:sldSz cx="12192000" cy="6858000"/>
  <p:notesSz cx="6858000" cy="9144000"/>
  <p:embeddedFontLst>
    <p:embeddedFont>
      <p:font typeface="微软雅黑" panose="020B0503020204020204" pitchFamily="34" charset="-122"/>
      <p:regular r:id="rId15"/>
    </p:embeddedFont>
    <p:embeddedFont>
      <p:font typeface="方正兰亭超细黑简体" panose="02000000000000000000" pitchFamily="2" charset="-122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  <p:embeddedFont>
      <p:font typeface="Calibri Light" panose="020F0302020204030204" charset="0"/>
      <p:regular r:id="rId21"/>
      <p:italic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0B1"/>
    <a:srgbClr val="75DDC9"/>
    <a:srgbClr val="AEEADF"/>
    <a:srgbClr val="D7F5EF"/>
    <a:srgbClr val="ACEADE"/>
    <a:srgbClr val="AFDFD7"/>
    <a:srgbClr val="C3EFE7"/>
    <a:srgbClr val="E7F9F6"/>
    <a:srgbClr val="AA89EB"/>
    <a:srgbClr val="96D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660" y="-108"/>
      </p:cViewPr>
      <p:guideLst>
        <p:guide orient="horz" pos="226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34" y="-90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BFE53-7199-4D96-9108-C39DF677C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73C14-870C-47CB-BBB1-47891D8FAE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73C14-870C-47CB-BBB1-47891D8FAE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人机交互：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键盘，到鼠标，到触屏的交互方式没有本质区别。人类主要交流方式是语言交互，语音交互的到来将改变这一现状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zh-CN"/>
              <a:t>语音技术的兴：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深度学习的突破以及计算能力的大幅度提过和数据积累，语音识别，语音合成技术得到了快速发展，麦克风阵列技术实现了远场自由语音交互的需求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音箱市场广阔：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音箱是除了家电，手机，耳机以外需求最高的电子设备，它与语音交互结合产生的智能音箱市场将会非常广阔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+mn-ea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智能家居：市场混乱，智能音箱作为入口，也是语音句家具结合的验证性产品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+mn-ea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7F8-CC84-4CFD-9DD4-621DAF3E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42C9-83D0-4872-9E89-437541D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2851" y="115889"/>
            <a:ext cx="2734733" cy="6238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8" y="115889"/>
            <a:ext cx="8005233" cy="6238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134" name="Picture 6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981075"/>
            <a:ext cx="5369983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69984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B7F8-CC84-4CFD-9DD4-621DAF3E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42C9-83D0-4872-9E89-437541D9F6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6" name="Picture 2" descr="2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115889"/>
            <a:ext cx="10943167" cy="649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标题文本样式：微软雅黑</a:t>
            </a:r>
            <a:r>
              <a:rPr lang="en-US" altLang="zh-CN" smtClean="0"/>
              <a:t>/28</a:t>
            </a:r>
            <a:r>
              <a:rPr lang="zh-CN" altLang="en-US" smtClean="0"/>
              <a:t>号  </a:t>
            </a:r>
            <a:r>
              <a:rPr lang="en-US" altLang="zh-CN" smtClean="0"/>
              <a:t>Arial/28pt</a:t>
            </a:r>
            <a:endParaRPr lang="en-US" altLang="zh-CN" smtClean="0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981075"/>
            <a:ext cx="10943167" cy="5373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第一级内容文本样式：微软雅黑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  <a:endParaRPr lang="en-US" altLang="zh-CN" smtClean="0"/>
          </a:p>
          <a:p>
            <a:pPr lvl="1"/>
            <a:r>
              <a:rPr lang="zh-CN" altLang="en-US" smtClean="0"/>
              <a:t>第二级内容文本样式：微软雅黑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  <a:endParaRPr lang="en-US" altLang="zh-CN" smtClean="0"/>
          </a:p>
          <a:p>
            <a:pPr lvl="2"/>
            <a:r>
              <a:rPr lang="zh-CN" altLang="en-US" smtClean="0"/>
              <a:t>第三级内容文本样式：微软雅黑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  <a:endParaRPr lang="en-US" altLang="zh-CN" smtClean="0"/>
          </a:p>
          <a:p>
            <a:pPr lvl="3"/>
            <a:r>
              <a:rPr lang="zh-CN" altLang="en-US" smtClean="0"/>
              <a:t>第四级内容文本样式：微软雅黑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  <a:endParaRPr lang="en-US" altLang="zh-CN" smtClean="0"/>
          </a:p>
          <a:p>
            <a:pPr lvl="4"/>
            <a:r>
              <a:rPr lang="zh-CN" altLang="en-US" smtClean="0"/>
              <a:t>第五级内容文本样式：微软雅黑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180975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655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6030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AF878">
                <a:alpha val="10000"/>
              </a:srgbClr>
            </a:gs>
            <a:gs pos="55000">
              <a:srgbClr val="89CAD2">
                <a:alpha val="30000"/>
              </a:srgbClr>
            </a:gs>
            <a:gs pos="100000">
              <a:srgbClr val="F3C5F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花1"/>
          <p:cNvGrpSpPr/>
          <p:nvPr/>
        </p:nvGrpSpPr>
        <p:grpSpPr>
          <a:xfrm>
            <a:off x="1859121" y="3546988"/>
            <a:ext cx="8526317" cy="4848472"/>
            <a:chOff x="1859121" y="3429000"/>
            <a:chExt cx="8526317" cy="4848472"/>
          </a:xfrm>
        </p:grpSpPr>
        <p:sp>
          <p:nvSpPr>
            <p:cNvPr id="7" name="任意多边形 6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9862953">
              <a:off x="4038181" y="3686122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18029728">
              <a:off x="3346961" y="437777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16978576">
              <a:off x="3035293" y="5077119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花2"/>
          <p:cNvGrpSpPr/>
          <p:nvPr/>
        </p:nvGrpSpPr>
        <p:grpSpPr>
          <a:xfrm>
            <a:off x="-389727" y="1491439"/>
            <a:ext cx="12996258" cy="7478907"/>
            <a:chOff x="-389727" y="1373451"/>
            <a:chExt cx="12996258" cy="7478907"/>
          </a:xfrm>
        </p:grpSpPr>
        <p:sp>
          <p:nvSpPr>
            <p:cNvPr id="16" name="任意多边形 15"/>
            <p:cNvSpPr/>
            <p:nvPr/>
          </p:nvSpPr>
          <p:spPr>
            <a:xfrm rot="20738027">
              <a:off x="4131678" y="139801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9054139">
              <a:off x="2747823" y="212259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7559371">
              <a:off x="1848075" y="350163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16372431">
              <a:off x="1708674" y="4330668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花3"/>
          <p:cNvGrpSpPr/>
          <p:nvPr/>
        </p:nvGrpSpPr>
        <p:grpSpPr>
          <a:xfrm>
            <a:off x="-3145042" y="-1414243"/>
            <a:ext cx="18624069" cy="10634847"/>
            <a:chOff x="-3145042" y="-1532231"/>
            <a:chExt cx="18624069" cy="10634847"/>
          </a:xfrm>
        </p:grpSpPr>
        <p:sp>
          <p:nvSpPr>
            <p:cNvPr id="26" name="任意多边形 25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2CAB3">
                    <a:alpha val="2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9892438">
              <a:off x="2131972" y="-936972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8136260">
              <a:off x="672304" y="621968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6617164">
              <a:off x="-280759" y="2629710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花4"/>
          <p:cNvGrpSpPr/>
          <p:nvPr/>
        </p:nvGrpSpPr>
        <p:grpSpPr>
          <a:xfrm>
            <a:off x="-5343060" y="-3953560"/>
            <a:ext cx="22838079" cy="13375101"/>
            <a:chOff x="-5343060" y="-4080015"/>
            <a:chExt cx="22838079" cy="13375101"/>
          </a:xfrm>
        </p:grpSpPr>
        <p:sp>
          <p:nvSpPr>
            <p:cNvPr id="34" name="任意多边形 33"/>
            <p:cNvSpPr/>
            <p:nvPr/>
          </p:nvSpPr>
          <p:spPr>
            <a:xfrm rot="20648648">
              <a:off x="2646809" y="-3991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2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18948373">
              <a:off x="216173" y="-261237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rot="17262051">
              <a:off x="-1182648" y="-62449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25607" y="1769843"/>
            <a:ext cx="11448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实习中期检查及开题答辩</a:t>
            </a:r>
            <a:endParaRPr lang="zh-CN" altLang="en-US" sz="80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3439" y="4630880"/>
            <a:ext cx="6171429" cy="3725279"/>
            <a:chOff x="2993439" y="4630880"/>
            <a:chExt cx="6171429" cy="3725279"/>
          </a:xfrm>
        </p:grpSpPr>
        <p:sp>
          <p:nvSpPr>
            <p:cNvPr id="52" name="任意多边形 51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479144">
              <a:off x="5292991" y="475134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9502102">
              <a:off x="4898947" y="4998212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18615097">
              <a:off x="4571391" y="529240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17950328">
              <a:off x="4374749" y="558442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977929" y="4224048"/>
            <a:ext cx="5772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学生学号：</a:t>
            </a:r>
            <a:r>
              <a:rPr lang="en-US" altLang="zh-CN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		13301107</a:t>
            </a:r>
            <a:endParaRPr lang="zh-CN" altLang="en-US" sz="28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989994" y="3624766"/>
            <a:ext cx="4106941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学生姓名：</a:t>
            </a:r>
            <a:r>
              <a:rPr lang="en-US" altLang="zh-CN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		</a:t>
            </a:r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曾祥吉</a:t>
            </a:r>
            <a:endParaRPr lang="zh-CN" altLang="en-US" sz="28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1766" y="4852749"/>
            <a:ext cx="439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指导教师：</a:t>
            </a:r>
            <a:r>
              <a:rPr lang="en-US" altLang="zh-CN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		</a:t>
            </a:r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陈旭东</a:t>
            </a:r>
            <a:endParaRPr lang="zh-CN" altLang="en-US" sz="28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 49"/>
          <p:cNvSpPr/>
          <p:nvPr/>
        </p:nvSpPr>
        <p:spPr>
          <a:xfrm rot="3230023">
            <a:off x="10707644" y="1938539"/>
            <a:ext cx="507058" cy="127258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2"/>
          <p:cNvSpPr txBox="1"/>
          <p:nvPr/>
        </p:nvSpPr>
        <p:spPr>
          <a:xfrm>
            <a:off x="3585210" y="2764790"/>
            <a:ext cx="8039100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智能音箱语音控制系统</a:t>
            </a:r>
            <a:endParaRPr lang="zh-CN" altLang="en-US" sz="50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50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的设计与实现</a:t>
            </a:r>
            <a:endParaRPr lang="zh-CN" altLang="en-US" sz="50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-3671988" y="93848"/>
            <a:ext cx="11514278" cy="6743327"/>
            <a:chOff x="-5343060" y="-3962027"/>
            <a:chExt cx="22838079" cy="13375101"/>
          </a:xfrm>
        </p:grpSpPr>
        <p:grpSp>
          <p:nvGrpSpPr>
            <p:cNvPr id="53" name="花1"/>
            <p:cNvGrpSpPr/>
            <p:nvPr/>
          </p:nvGrpSpPr>
          <p:grpSpPr>
            <a:xfrm>
              <a:off x="1859121" y="3546988"/>
              <a:ext cx="8526317" cy="4848472"/>
              <a:chOff x="1859121" y="3429000"/>
              <a:chExt cx="8526317" cy="4848472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5088193" y="3429000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 rot="19862953">
                <a:off x="4038181" y="3686122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 rot="1791145">
                <a:off x="6081931" y="3648293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 rot="3361456">
                <a:off x="6916490" y="437746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 rot="18029728">
                <a:off x="3346961" y="437777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4636883">
                <a:off x="7193652" y="508568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 rot="16978576">
                <a:off x="3035293" y="5077119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花2"/>
            <p:cNvGrpSpPr/>
            <p:nvPr/>
          </p:nvGrpSpPr>
          <p:grpSpPr>
            <a:xfrm>
              <a:off x="-389727" y="1491439"/>
              <a:ext cx="12996258" cy="7478907"/>
              <a:chOff x="-389727" y="1373451"/>
              <a:chExt cx="12996258" cy="7478907"/>
            </a:xfrm>
          </p:grpSpPr>
          <p:sp>
            <p:nvSpPr>
              <p:cNvPr id="80" name="任意多边形 79"/>
              <p:cNvSpPr/>
              <p:nvPr/>
            </p:nvSpPr>
            <p:spPr>
              <a:xfrm rot="20738027">
                <a:off x="4131678" y="139801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 rot="852536">
                <a:off x="5736820" y="1373451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 rot="2517796">
                <a:off x="7178662" y="208005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 rot="19054139">
                <a:off x="2747823" y="212259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 rot="17559371">
                <a:off x="1848075" y="350163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 rot="4135283">
                <a:off x="8014973" y="346212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 rot="5400000">
                <a:off x="8188487" y="4434313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100">
                    <a:srgbClr val="9EB3DC">
                      <a:alpha val="20000"/>
                    </a:srgbClr>
                  </a:gs>
                  <a:gs pos="100000">
                    <a:srgbClr val="8E7B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 rot="16372431">
                <a:off x="1708674" y="4330668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10600">
                    <a:srgbClr val="9DB0DB">
                      <a:alpha val="20000"/>
                    </a:srgbClr>
                  </a:gs>
                  <a:gs pos="100000">
                    <a:srgbClr val="8D75C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花3"/>
            <p:cNvGrpSpPr/>
            <p:nvPr/>
          </p:nvGrpSpPr>
          <p:grpSpPr>
            <a:xfrm>
              <a:off x="-3145042" y="-1414243"/>
              <a:ext cx="18624069" cy="10634847"/>
              <a:chOff x="-3145042" y="-1532231"/>
              <a:chExt cx="18624069" cy="10634847"/>
            </a:xfrm>
          </p:grpSpPr>
          <p:sp>
            <p:nvSpPr>
              <p:cNvPr id="73" name="任意多边形 72"/>
              <p:cNvSpPr/>
              <p:nvPr/>
            </p:nvSpPr>
            <p:spPr>
              <a:xfrm rot="1690499">
                <a:off x="6526961" y="-940137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4339025" y="-1532231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2CAB3">
                      <a:alpha val="2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19892438">
                <a:off x="2131972" y="-936972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 rot="3302765">
                <a:off x="8173152" y="550986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 rot="18136260">
                <a:off x="672304" y="621968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617164">
                <a:off x="-280759" y="2629710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5131813">
                <a:off x="9063400" y="2686989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花4"/>
            <p:cNvGrpSpPr/>
            <p:nvPr/>
          </p:nvGrpSpPr>
          <p:grpSpPr>
            <a:xfrm>
              <a:off x="-5343060" y="-3962027"/>
              <a:ext cx="22838079" cy="13375101"/>
              <a:chOff x="-5343060" y="-4080015"/>
              <a:chExt cx="22838079" cy="13375101"/>
            </a:xfrm>
          </p:grpSpPr>
          <p:sp>
            <p:nvSpPr>
              <p:cNvPr id="67" name="任意多边形 66"/>
              <p:cNvSpPr/>
              <p:nvPr/>
            </p:nvSpPr>
            <p:spPr>
              <a:xfrm rot="20648648">
                <a:off x="2646809" y="-3991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 rot="1075034">
                <a:off x="6054006" y="-4080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2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 rot="2492382">
                <a:off x="8262931" y="-2612374"/>
                <a:ext cx="3586634" cy="1190745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 rot="18948373">
                <a:off x="216173" y="-261237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 rot="4080311">
                <a:off x="9747971" y="-47700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 rot="17262051">
                <a:off x="-1182648" y="-62449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993439" y="4630880"/>
              <a:ext cx="6171429" cy="3725279"/>
              <a:chOff x="2993439" y="4630880"/>
              <a:chExt cx="6171429" cy="3725279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5805166" y="4630880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1072922">
                <a:off x="6319816" y="47299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20479144">
                <a:off x="5292991" y="475134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 rot="1888215">
                <a:off x="6682185" y="499253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9502102">
                <a:off x="4898947" y="4998212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2750473">
                <a:off x="6921793" y="5260766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rot="3552967">
                <a:off x="7188231" y="55023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 rot="18615097">
                <a:off x="4571391" y="529240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 rot="17950328">
                <a:off x="4374749" y="558442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5" name="任意多边形 94"/>
          <p:cNvSpPr/>
          <p:nvPr/>
        </p:nvSpPr>
        <p:spPr>
          <a:xfrm rot="3325521">
            <a:off x="5815419" y="-1770215"/>
            <a:ext cx="1890999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 rot="6930194">
            <a:off x="9027708" y="5333493"/>
            <a:ext cx="1199897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3FA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3980087">
            <a:off x="4640743" y="-703387"/>
            <a:ext cx="11514278" cy="6743327"/>
            <a:chOff x="-5343060" y="-3962027"/>
            <a:chExt cx="22838079" cy="13375101"/>
          </a:xfrm>
        </p:grpSpPr>
        <p:grpSp>
          <p:nvGrpSpPr>
            <p:cNvPr id="2" name="花1"/>
            <p:cNvGrpSpPr/>
            <p:nvPr/>
          </p:nvGrpSpPr>
          <p:grpSpPr>
            <a:xfrm>
              <a:off x="1859121" y="3546988"/>
              <a:ext cx="8526317" cy="4848472"/>
              <a:chOff x="1859121" y="3429000"/>
              <a:chExt cx="8526317" cy="4848472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5088193" y="3429000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 3"/>
              <p:cNvSpPr/>
              <p:nvPr/>
            </p:nvSpPr>
            <p:spPr>
              <a:xfrm rot="19862953">
                <a:off x="4038181" y="3686122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 rot="1791145">
                <a:off x="6081931" y="3648293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3361456">
                <a:off x="6916490" y="437746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 rot="18029728">
                <a:off x="3346961" y="437777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4636883">
                <a:off x="7193652" y="508568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16978576">
                <a:off x="3035293" y="5077119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花2"/>
            <p:cNvGrpSpPr/>
            <p:nvPr/>
          </p:nvGrpSpPr>
          <p:grpSpPr>
            <a:xfrm>
              <a:off x="-389727" y="1491439"/>
              <a:ext cx="12996258" cy="7478907"/>
              <a:chOff x="-389727" y="1373451"/>
              <a:chExt cx="12996258" cy="7478907"/>
            </a:xfrm>
          </p:grpSpPr>
          <p:sp>
            <p:nvSpPr>
              <p:cNvPr id="11" name="任意多边形 10"/>
              <p:cNvSpPr/>
              <p:nvPr/>
            </p:nvSpPr>
            <p:spPr>
              <a:xfrm rot="20738027">
                <a:off x="4131678" y="139801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852536">
                <a:off x="5736820" y="1373451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517796">
                <a:off x="7178662" y="208005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9054139">
                <a:off x="2747823" y="212259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17559371">
                <a:off x="1848075" y="350163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4135283">
                <a:off x="8014973" y="346212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5400000">
                <a:off x="8188487" y="4434313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100">
                    <a:srgbClr val="9EB3DC">
                      <a:alpha val="20000"/>
                    </a:srgbClr>
                  </a:gs>
                  <a:gs pos="100000">
                    <a:srgbClr val="8E7B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6372431">
                <a:off x="1708674" y="4330668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10600">
                    <a:srgbClr val="9DB0DB">
                      <a:alpha val="20000"/>
                    </a:srgbClr>
                  </a:gs>
                  <a:gs pos="100000">
                    <a:srgbClr val="8D75C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花3"/>
            <p:cNvGrpSpPr/>
            <p:nvPr/>
          </p:nvGrpSpPr>
          <p:grpSpPr>
            <a:xfrm>
              <a:off x="-3145042" y="-1414243"/>
              <a:ext cx="18624069" cy="10634847"/>
              <a:chOff x="-3145042" y="-1532231"/>
              <a:chExt cx="18624069" cy="10634847"/>
            </a:xfrm>
          </p:grpSpPr>
          <p:sp>
            <p:nvSpPr>
              <p:cNvPr id="20" name="任意多边形 19"/>
              <p:cNvSpPr/>
              <p:nvPr/>
            </p:nvSpPr>
            <p:spPr>
              <a:xfrm rot="1690499">
                <a:off x="6526961" y="-940137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339025" y="-1532231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2CAB3">
                      <a:alpha val="2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9892438">
                <a:off x="2131972" y="-936972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3302765">
                <a:off x="8173152" y="550986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8136260">
                <a:off x="672304" y="621968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6617164">
                <a:off x="-280759" y="2629710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5131813">
                <a:off x="9063400" y="2686989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花4"/>
            <p:cNvGrpSpPr/>
            <p:nvPr/>
          </p:nvGrpSpPr>
          <p:grpSpPr>
            <a:xfrm>
              <a:off x="-5343060" y="-3962027"/>
              <a:ext cx="22838079" cy="13375101"/>
              <a:chOff x="-5343060" y="-4080015"/>
              <a:chExt cx="22838079" cy="13375101"/>
            </a:xfrm>
          </p:grpSpPr>
          <p:sp>
            <p:nvSpPr>
              <p:cNvPr id="28" name="任意多边形 27"/>
              <p:cNvSpPr/>
              <p:nvPr/>
            </p:nvSpPr>
            <p:spPr>
              <a:xfrm rot="20648648">
                <a:off x="2646809" y="-3991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rot="1075034">
                <a:off x="6054006" y="-4080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2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 rot="2492382">
                <a:off x="8262931" y="-2612376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 rot="18948373">
                <a:off x="216173" y="-261237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4080311">
                <a:off x="9747971" y="-47700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7262051">
                <a:off x="-1182648" y="-62449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93439" y="4630880"/>
              <a:ext cx="6171429" cy="3725279"/>
              <a:chOff x="2993439" y="4630880"/>
              <a:chExt cx="6171429" cy="3725279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5805166" y="4630880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1072922">
                <a:off x="6319816" y="47299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0479144">
                <a:off x="5292991" y="475134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 rot="1888215">
                <a:off x="6682185" y="499253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19502102">
                <a:off x="4898947" y="4998212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2750473">
                <a:off x="6921793" y="5260766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3552967">
                <a:off x="7188231" y="55023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18615097">
                <a:off x="4571391" y="529240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17950328">
                <a:off x="4374749" y="558442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671140" y="490164"/>
            <a:ext cx="5679232" cy="10972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实习汇报</a:t>
            </a:r>
            <a:endParaRPr lang="zh-CN" altLang="en-US" sz="66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 rot="18453518">
            <a:off x="869150" y="1661261"/>
            <a:ext cx="367072" cy="921255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655966" y="3010035"/>
            <a:ext cx="890022" cy="592488"/>
            <a:chOff x="427929" y="2964755"/>
            <a:chExt cx="945409" cy="629359"/>
          </a:xfrm>
        </p:grpSpPr>
        <p:sp>
          <p:nvSpPr>
            <p:cNvPr id="47" name="任意多边形 46"/>
            <p:cNvSpPr/>
            <p:nvPr/>
          </p:nvSpPr>
          <p:spPr>
            <a:xfrm rot="18453518">
              <a:off x="712286" y="2680398"/>
              <a:ext cx="376696" cy="945409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16200000">
              <a:off x="719645" y="3042462"/>
              <a:ext cx="314355" cy="788949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4309" y="4173724"/>
            <a:ext cx="920641" cy="720668"/>
            <a:chOff x="491004" y="4154674"/>
            <a:chExt cx="945409" cy="740056"/>
          </a:xfrm>
        </p:grpSpPr>
        <p:grpSp>
          <p:nvGrpSpPr>
            <p:cNvPr id="50" name="组合 49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51" name="任意多边形 50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任意多边形 52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8077" y="5434031"/>
            <a:ext cx="821284" cy="758537"/>
            <a:chOff x="612714" y="5338808"/>
            <a:chExt cx="821284" cy="758537"/>
          </a:xfrm>
        </p:grpSpPr>
        <p:grpSp>
          <p:nvGrpSpPr>
            <p:cNvPr id="55" name="组合 54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58" name="任意多边形 57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任意多边形 58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" name="任意多边形 56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任意多边形 59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1695408" y="1825970"/>
            <a:ext cx="542428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公司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珠海市魅族科技有限公司北京分公司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95408" y="2936807"/>
            <a:ext cx="542428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时间节点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2016.10.17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至今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695408" y="4131140"/>
            <a:ext cx="542428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实习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岗位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智能硬件开发，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Android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语音开发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695408" y="5390320"/>
            <a:ext cx="5424283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工作内容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智能音箱控制系统的开发及一套语音自动化测试程序的开发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9" name="任意多边形 68"/>
          <p:cNvSpPr/>
          <p:nvPr/>
        </p:nvSpPr>
        <p:spPr>
          <a:xfrm rot="13339749">
            <a:off x="6021878" y="5754428"/>
            <a:ext cx="1326876" cy="2024399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E3FB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rot="12345969">
            <a:off x="10224407" y="5833229"/>
            <a:ext cx="417234" cy="139764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7F5E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 rot="17074171">
            <a:off x="6048282" y="-1458659"/>
            <a:ext cx="1108767" cy="2477348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316" y="243648"/>
            <a:ext cx="506714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项目来源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rot="18453518">
            <a:off x="450777" y="212975"/>
            <a:ext cx="229244" cy="57534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07640" y="1685925"/>
            <a:ext cx="1830070" cy="789940"/>
          </a:xfrm>
          <a:prstGeom prst="rect">
            <a:avLst/>
          </a:prstGeom>
          <a:gradFill flip="none" rotWithShape="1">
            <a:gsLst>
              <a:gs pos="0">
                <a:srgbClr val="D7F5EF"/>
              </a:gs>
              <a:gs pos="100000">
                <a:srgbClr val="97E5D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6D4C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32245" y="1791970"/>
            <a:ext cx="2707640" cy="973455"/>
          </a:xfrm>
          <a:prstGeom prst="rect">
            <a:avLst/>
          </a:prstGeom>
          <a:gradFill flip="none" rotWithShape="1">
            <a:gsLst>
              <a:gs pos="0">
                <a:srgbClr val="ACEADE"/>
              </a:gs>
              <a:gs pos="100000">
                <a:srgbClr val="B9DA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06955" y="4142740"/>
            <a:ext cx="2230755" cy="749300"/>
          </a:xfrm>
          <a:prstGeom prst="rect">
            <a:avLst/>
          </a:prstGeom>
          <a:gradFill flip="none" rotWithShape="1">
            <a:gsLst>
              <a:gs pos="0">
                <a:srgbClr val="97D5CB"/>
              </a:gs>
              <a:gs pos="100000">
                <a:srgbClr val="53B9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8275" y="1791970"/>
            <a:ext cx="18662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人机交互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2245" y="2037080"/>
            <a:ext cx="25628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语音技术的兴起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83130" y="4324985"/>
            <a:ext cx="23545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音箱市场广阔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1214231">
            <a:off x="-658849" y="540134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11808716">
            <a:off x="11587633" y="-43263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14421581">
            <a:off x="11395736" y="-988871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530520">
            <a:off x="3173719" y="5528756"/>
            <a:ext cx="1449566" cy="251465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19435142">
            <a:off x="10095753" y="4186700"/>
            <a:ext cx="2063968" cy="358049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09060" y="3056890"/>
            <a:ext cx="3609975" cy="74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智能音箱</a:t>
            </a:r>
            <a:endParaRPr lang="zh-CN" altLang="en-US" sz="4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75755" y="4202430"/>
            <a:ext cx="2419350" cy="728345"/>
          </a:xfrm>
          <a:prstGeom prst="rect">
            <a:avLst/>
          </a:prstGeom>
          <a:gradFill flip="none" rotWithShape="1">
            <a:gsLst>
              <a:gs pos="0">
                <a:srgbClr val="ACEADE"/>
              </a:gs>
              <a:gs pos="100000">
                <a:srgbClr val="B9DA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4990" y="4276090"/>
            <a:ext cx="19608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智能家居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86530" y="2499995"/>
            <a:ext cx="786765" cy="76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346190" y="2755900"/>
            <a:ext cx="71310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187825" y="3524250"/>
            <a:ext cx="822960" cy="58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6144895" y="3688715"/>
            <a:ext cx="859155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7113550">
            <a:off x="10098334" y="5021901"/>
            <a:ext cx="1463179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rot="20513596">
            <a:off x="11408037" y="4997883"/>
            <a:ext cx="1149093" cy="2883926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13300765">
            <a:off x="7997361" y="-855735"/>
            <a:ext cx="1112015" cy="1564091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3316" y="243648"/>
            <a:ext cx="506714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8941" y="1306286"/>
            <a:ext cx="842487" cy="842487"/>
          </a:xfrm>
          <a:prstGeom prst="ellipse">
            <a:avLst/>
          </a:prstGeom>
          <a:solidFill>
            <a:srgbClr val="D7F5EF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1887" y="1435141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2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08941" y="2612896"/>
            <a:ext cx="842487" cy="842487"/>
          </a:xfrm>
          <a:prstGeom prst="ellipse">
            <a:avLst/>
          </a:prstGeom>
          <a:solidFill>
            <a:srgbClr val="AEEADF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1887" y="2741751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altLang="en-US" sz="32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8941" y="3919506"/>
            <a:ext cx="842487" cy="842487"/>
          </a:xfrm>
          <a:prstGeom prst="ellipse">
            <a:avLst/>
          </a:prstGeom>
          <a:solidFill>
            <a:srgbClr val="96D4CA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1887" y="4048361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08941" y="5226116"/>
            <a:ext cx="842487" cy="842487"/>
          </a:xfrm>
          <a:prstGeom prst="ellipse">
            <a:avLst/>
          </a:prstGeom>
          <a:solidFill>
            <a:srgbClr val="64C0B1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1887" y="5354971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09725" y="1496695"/>
            <a:ext cx="72561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Android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学习，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语音识别，语音合成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API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学习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4000" y="2854325"/>
            <a:ext cx="71951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语音交互流程的设计实现，自然语言简单处理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38605" y="4104640"/>
            <a:ext cx="62477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音箱功能与语音交互对接，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Android UI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交互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236866" y="243648"/>
            <a:ext cx="708099" cy="471382"/>
            <a:chOff x="427929" y="2964755"/>
            <a:chExt cx="945409" cy="629359"/>
          </a:xfrm>
        </p:grpSpPr>
        <p:sp>
          <p:nvSpPr>
            <p:cNvPr id="141" name="任意多边形 140"/>
            <p:cNvSpPr/>
            <p:nvPr/>
          </p:nvSpPr>
          <p:spPr>
            <a:xfrm rot="18453518">
              <a:off x="712286" y="2680398"/>
              <a:ext cx="376696" cy="945409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 141"/>
            <p:cNvSpPr/>
            <p:nvPr/>
          </p:nvSpPr>
          <p:spPr>
            <a:xfrm rot="16200000">
              <a:off x="719645" y="3042462"/>
              <a:ext cx="314355" cy="788949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9725" y="5482590"/>
            <a:ext cx="595566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用户友好性优化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 rot="13603008">
            <a:off x="8919274" y="-2340289"/>
            <a:ext cx="1463179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6" y="243648"/>
            <a:ext cx="50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技术路线及时间安排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291111" y="3046049"/>
            <a:ext cx="1074715" cy="1074715"/>
          </a:xfrm>
          <a:prstGeom prst="ellipse">
            <a:avLst/>
          </a:prstGeom>
          <a:solidFill>
            <a:srgbClr val="D7F5EF"/>
          </a:solidFill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69970" y="1291590"/>
            <a:ext cx="1687195" cy="1349375"/>
          </a:xfrm>
          <a:prstGeom prst="ellipse">
            <a:avLst/>
          </a:prstGeom>
          <a:solidFill>
            <a:srgbClr val="AEEADF"/>
          </a:solidFill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56045" y="4638040"/>
            <a:ext cx="1427480" cy="1244600"/>
          </a:xfrm>
          <a:prstGeom prst="ellipse">
            <a:avLst/>
          </a:prstGeom>
          <a:solidFill>
            <a:srgbClr val="96D4CA"/>
          </a:solidFill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0465897">
            <a:off x="9354820" y="3427095"/>
            <a:ext cx="1517650" cy="1554480"/>
          </a:xfrm>
          <a:prstGeom prst="ellipse">
            <a:avLst/>
          </a:prstGeom>
          <a:solidFill>
            <a:srgbClr val="64C0B1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7"/>
            <a:endCxn id="8" idx="3"/>
          </p:cNvCxnSpPr>
          <p:nvPr/>
        </p:nvCxnSpPr>
        <p:spPr>
          <a:xfrm flipV="1">
            <a:off x="2207803" y="2443342"/>
            <a:ext cx="1609090" cy="760095"/>
          </a:xfrm>
          <a:prstGeom prst="line">
            <a:avLst/>
          </a:prstGeom>
          <a:ln w="38100">
            <a:solidFill>
              <a:srgbClr val="D7F5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5"/>
            <a:endCxn id="9" idx="1"/>
          </p:cNvCxnSpPr>
          <p:nvPr/>
        </p:nvCxnSpPr>
        <p:spPr>
          <a:xfrm>
            <a:off x="5010171" y="2443166"/>
            <a:ext cx="1654810" cy="2376805"/>
          </a:xfrm>
          <a:prstGeom prst="line">
            <a:avLst/>
          </a:prstGeom>
          <a:ln w="38100">
            <a:solidFill>
              <a:srgbClr val="CE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7"/>
            <a:endCxn id="10" idx="2"/>
          </p:cNvCxnSpPr>
          <p:nvPr/>
        </p:nvCxnSpPr>
        <p:spPr>
          <a:xfrm flipV="1">
            <a:off x="7674703" y="4450053"/>
            <a:ext cx="1720850" cy="370205"/>
          </a:xfrm>
          <a:prstGeom prst="line">
            <a:avLst/>
          </a:prstGeom>
          <a:ln w="38100">
            <a:solidFill>
              <a:srgbClr val="C3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6395720" y="2139315"/>
            <a:ext cx="2487930" cy="2036445"/>
          </a:xfrm>
          <a:prstGeom prst="wedgeRoundRectCallout">
            <a:avLst/>
          </a:prstGeom>
          <a:solidFill>
            <a:srgbClr val="96D4CA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8557003">
            <a:off x="8800042" y="5188243"/>
            <a:ext cx="1921863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90174" y="2623504"/>
            <a:ext cx="2293401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2017.01—2017.02</a:t>
            </a:r>
            <a:endParaRPr lang="en-US" altLang="zh-CN" sz="16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+mn-ea"/>
            </a:endParaRPr>
          </a:p>
          <a:p>
            <a:pPr lvl="0" algn="ctr"/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更改用户交互体验差的交互流程，功能优化，代码结构调整等</a:t>
            </a:r>
            <a:endParaRPr lang="en-US" altLang="zh-CN" sz="16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+mn-ea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9459607" y="954941"/>
            <a:ext cx="2176737" cy="2087046"/>
          </a:xfrm>
          <a:prstGeom prst="wedgeRoundRectCallout">
            <a:avLst/>
          </a:prstGeom>
          <a:solidFill>
            <a:srgbClr val="64C0B1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543236" y="1191411"/>
            <a:ext cx="2009477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2017.02-2017.5</a:t>
            </a:r>
            <a:endParaRPr lang="en-US" altLang="zh-CN" sz="16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开发一套语音自动化测试程序进行功能性测试，完成对毕业设计的撰写</a:t>
            </a:r>
            <a:endParaRPr lang="zh-CN" altLang="en-US" sz="1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9" name="圆角矩形标注 28"/>
          <p:cNvSpPr/>
          <p:nvPr/>
        </p:nvSpPr>
        <p:spPr>
          <a:xfrm rot="10800000">
            <a:off x="413570" y="4480053"/>
            <a:ext cx="2019849" cy="2005130"/>
          </a:xfrm>
          <a:prstGeom prst="wedgeRoundRectCallout">
            <a:avLst/>
          </a:prstGeom>
          <a:solidFill>
            <a:srgbClr val="D7F5EF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标注 29"/>
          <p:cNvSpPr/>
          <p:nvPr/>
        </p:nvSpPr>
        <p:spPr>
          <a:xfrm rot="10800000">
            <a:off x="2877185" y="2934335"/>
            <a:ext cx="2379345" cy="2019935"/>
          </a:xfrm>
          <a:prstGeom prst="wedgeRoundRectCallout">
            <a:avLst/>
          </a:prstGeom>
          <a:solidFill>
            <a:srgbClr val="AEEADF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 rot="12277056">
            <a:off x="3703342" y="6255999"/>
            <a:ext cx="1238846" cy="1204002"/>
            <a:chOff x="6559582" y="-631902"/>
            <a:chExt cx="1238846" cy="1204002"/>
          </a:xfrm>
        </p:grpSpPr>
        <p:sp>
          <p:nvSpPr>
            <p:cNvPr id="31" name="任意多边形 30"/>
            <p:cNvSpPr/>
            <p:nvPr/>
          </p:nvSpPr>
          <p:spPr>
            <a:xfrm rot="11940577">
              <a:off x="6559582" y="-631902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963545" y="3136265"/>
            <a:ext cx="229298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2016.11 --2017.1</a:t>
            </a:r>
            <a:endParaRPr lang="en-US" altLang="zh-CN" sz="1600" b="1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6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编码实现语音控制系统，完成语音交互与音响功能的对接，</a:t>
            </a:r>
            <a:r>
              <a:rPr lang="en-US" altLang="zh-CN" sz="16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Android UI</a:t>
            </a:r>
            <a:r>
              <a:rPr lang="zh-CN" altLang="en-US" sz="16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交互实现</a:t>
            </a:r>
            <a:endParaRPr lang="zh-CN" altLang="en-US" sz="16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3571" y="4675404"/>
            <a:ext cx="2006046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2016.110--2016.11</a:t>
            </a:r>
            <a:endParaRPr lang="en-US" altLang="zh-CN" sz="1500" b="1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5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学习</a:t>
            </a:r>
            <a:r>
              <a:rPr lang="en-US" altLang="zh-CN" sz="15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Android</a:t>
            </a:r>
            <a:r>
              <a:rPr lang="zh-CN" altLang="en-US" sz="15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，以及语音识别，语音合成技术</a:t>
            </a:r>
            <a:r>
              <a:rPr lang="en-US" altLang="zh-CN" sz="15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API</a:t>
            </a:r>
            <a:r>
              <a:rPr lang="zh-CN" altLang="en-US" sz="15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的运用，并理解项目业务流程和框架</a:t>
            </a:r>
            <a:endParaRPr lang="zh-CN" altLang="en-US" sz="15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文本框 15"/>
          <p:cNvSpPr txBox="1"/>
          <p:nvPr/>
        </p:nvSpPr>
        <p:spPr>
          <a:xfrm>
            <a:off x="1462606" y="3248241"/>
            <a:ext cx="713558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技术学习</a:t>
            </a:r>
            <a:endParaRPr lang="zh-CN" altLang="en-US" sz="20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5" name="文本框 15"/>
          <p:cNvSpPr txBox="1"/>
          <p:nvPr/>
        </p:nvSpPr>
        <p:spPr>
          <a:xfrm>
            <a:off x="3634105" y="1543685"/>
            <a:ext cx="155892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语音控制系统的设计与实现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6" name="文本框 19"/>
          <p:cNvSpPr txBox="1"/>
          <p:nvPr/>
        </p:nvSpPr>
        <p:spPr>
          <a:xfrm>
            <a:off x="6456680" y="5000625"/>
            <a:ext cx="142684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增加用户友好</a:t>
            </a:r>
            <a:endParaRPr lang="zh-CN" altLang="en-US" sz="32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文本框 21"/>
          <p:cNvSpPr txBox="1"/>
          <p:nvPr/>
        </p:nvSpPr>
        <p:spPr>
          <a:xfrm>
            <a:off x="9395460" y="3568065"/>
            <a:ext cx="148653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语音自动化测试开发和撰写毕设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49" name="组合 48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51" name="任意多边形 50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任意多边形 49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323040" y="-2361827"/>
            <a:ext cx="22838079" cy="13375101"/>
            <a:chOff x="-5343060" y="-3962027"/>
            <a:chExt cx="22838079" cy="13375101"/>
          </a:xfrm>
        </p:grpSpPr>
        <p:grpSp>
          <p:nvGrpSpPr>
            <p:cNvPr id="2" name="花1"/>
            <p:cNvGrpSpPr/>
            <p:nvPr/>
          </p:nvGrpSpPr>
          <p:grpSpPr>
            <a:xfrm>
              <a:off x="1859121" y="3546988"/>
              <a:ext cx="8526317" cy="4848472"/>
              <a:chOff x="1859121" y="3429000"/>
              <a:chExt cx="8526317" cy="4848472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5088193" y="3429000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 3"/>
              <p:cNvSpPr/>
              <p:nvPr/>
            </p:nvSpPr>
            <p:spPr>
              <a:xfrm rot="19862953">
                <a:off x="4038181" y="3686122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 rot="1791145">
                <a:off x="6081931" y="3648293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3361456">
                <a:off x="6916490" y="437746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 rot="18029728">
                <a:off x="3346961" y="437777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4636883">
                <a:off x="7193652" y="508568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16978576">
                <a:off x="3035293" y="5077119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花2"/>
            <p:cNvGrpSpPr/>
            <p:nvPr/>
          </p:nvGrpSpPr>
          <p:grpSpPr>
            <a:xfrm>
              <a:off x="-389727" y="1491439"/>
              <a:ext cx="12996258" cy="7478907"/>
              <a:chOff x="-389727" y="1373451"/>
              <a:chExt cx="12996258" cy="7478907"/>
            </a:xfrm>
          </p:grpSpPr>
          <p:sp>
            <p:nvSpPr>
              <p:cNvPr id="11" name="任意多边形 10"/>
              <p:cNvSpPr/>
              <p:nvPr/>
            </p:nvSpPr>
            <p:spPr>
              <a:xfrm rot="20738027">
                <a:off x="4131678" y="139801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852536">
                <a:off x="5736820" y="1373451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517796">
                <a:off x="7178662" y="208005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9054139">
                <a:off x="2747823" y="212259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17559371">
                <a:off x="1848075" y="350163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4135283">
                <a:off x="8014973" y="346212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5400000">
                <a:off x="8188487" y="4434313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100">
                    <a:srgbClr val="9EB3DC">
                      <a:alpha val="20000"/>
                    </a:srgbClr>
                  </a:gs>
                  <a:gs pos="100000">
                    <a:srgbClr val="8E7B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6372431">
                <a:off x="1708674" y="4330668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10600">
                    <a:srgbClr val="9DB0DB">
                      <a:alpha val="20000"/>
                    </a:srgbClr>
                  </a:gs>
                  <a:gs pos="100000">
                    <a:srgbClr val="8D75C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花3"/>
            <p:cNvGrpSpPr/>
            <p:nvPr/>
          </p:nvGrpSpPr>
          <p:grpSpPr>
            <a:xfrm>
              <a:off x="-3145042" y="-1414243"/>
              <a:ext cx="18624069" cy="10634847"/>
              <a:chOff x="-3145042" y="-1532231"/>
              <a:chExt cx="18624069" cy="10634847"/>
            </a:xfrm>
          </p:grpSpPr>
          <p:sp>
            <p:nvSpPr>
              <p:cNvPr id="20" name="任意多边形 19"/>
              <p:cNvSpPr/>
              <p:nvPr/>
            </p:nvSpPr>
            <p:spPr>
              <a:xfrm rot="1690499">
                <a:off x="6526961" y="-940137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339025" y="-1532231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2CAB3">
                      <a:alpha val="2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9892438">
                <a:off x="2131972" y="-936972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3302765">
                <a:off x="8173152" y="550986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8136260">
                <a:off x="672304" y="621968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6617164">
                <a:off x="-280759" y="2629710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5131813">
                <a:off x="9063400" y="2686989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花4"/>
            <p:cNvGrpSpPr/>
            <p:nvPr/>
          </p:nvGrpSpPr>
          <p:grpSpPr>
            <a:xfrm>
              <a:off x="-5343060" y="-3962027"/>
              <a:ext cx="22838079" cy="13375101"/>
              <a:chOff x="-5343060" y="-4080015"/>
              <a:chExt cx="22838079" cy="13375101"/>
            </a:xfrm>
          </p:grpSpPr>
          <p:sp>
            <p:nvSpPr>
              <p:cNvPr id="28" name="任意多边形 27"/>
              <p:cNvSpPr/>
              <p:nvPr/>
            </p:nvSpPr>
            <p:spPr>
              <a:xfrm rot="20648648">
                <a:off x="2646809" y="-3991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rot="1075034">
                <a:off x="6054006" y="-4080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2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 rot="2492382">
                <a:off x="8262931" y="-2612376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 rot="18948373">
                <a:off x="216173" y="-261237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4080311">
                <a:off x="9747971" y="-47700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7262051">
                <a:off x="-1182648" y="-62449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93439" y="4630880"/>
              <a:ext cx="6171429" cy="3725279"/>
              <a:chOff x="2993439" y="4630880"/>
              <a:chExt cx="6171429" cy="3725279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5805166" y="4630880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1072922">
                <a:off x="6319816" y="47299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0479144">
                <a:off x="5292991" y="475134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 rot="1888215">
                <a:off x="6682185" y="499253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19502102">
                <a:off x="4898947" y="4998212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2750473">
                <a:off x="6921793" y="5260766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3552967">
                <a:off x="7188231" y="55023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18615097">
                <a:off x="4571391" y="529240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17950328">
                <a:off x="4374749" y="558442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3151528" y="2617462"/>
            <a:ext cx="5981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微笑PPT - 小A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90000"/>
      </a:accent6>
      <a:hlink>
        <a:srgbClr val="800000"/>
      </a:hlink>
      <a:folHlink>
        <a:srgbClr val="FFCC0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演示</Application>
  <PresentationFormat>自定义</PresentationFormat>
  <Paragraphs>79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微软雅黑</vt:lpstr>
      <vt:lpstr>方正兰亭超细黑简体</vt:lpstr>
      <vt:lpstr>Calibri</vt:lpstr>
      <vt:lpstr>Calibri Light</vt:lpstr>
      <vt:lpstr>Office 主题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zxj</cp:lastModifiedBy>
  <cp:revision>128</cp:revision>
  <dcterms:created xsi:type="dcterms:W3CDTF">2015-03-01T01:28:00Z</dcterms:created>
  <dcterms:modified xsi:type="dcterms:W3CDTF">2017-03-10T08:49:32Z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