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1"/>
  </p:notesMasterIdLst>
  <p:handoutMasterIdLst>
    <p:handoutMasterId r:id="rId12"/>
  </p:handoutMasterIdLst>
  <p:sldIdLst>
    <p:sldId id="256" r:id="rId3"/>
    <p:sldId id="312" r:id="rId4"/>
    <p:sldId id="373" r:id="rId5"/>
    <p:sldId id="370" r:id="rId6"/>
    <p:sldId id="371" r:id="rId7"/>
    <p:sldId id="374" r:id="rId8"/>
    <p:sldId id="375" r:id="rId9"/>
    <p:sldId id="265" r:id="rId10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  <a:srgbClr val="7F7F7F"/>
    <a:srgbClr val="CD1F06"/>
    <a:srgbClr val="FF8500"/>
    <a:srgbClr val="FE9523"/>
    <a:srgbClr val="8BAB00"/>
    <a:srgbClr val="D95643"/>
    <a:srgbClr val="494949"/>
    <a:srgbClr val="3C78CE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 autoAdjust="0"/>
    <p:restoredTop sz="94660"/>
  </p:normalViewPr>
  <p:slideViewPr>
    <p:cSldViewPr>
      <p:cViewPr varScale="1">
        <p:scale>
          <a:sx n="74" d="100"/>
          <a:sy n="74" d="100"/>
        </p:scale>
        <p:origin x="504" y="72"/>
      </p:cViewPr>
      <p:guideLst>
        <p:guide orient="horz" pos="2160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6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776" y="0"/>
            <a:ext cx="88445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775" y="0"/>
            <a:ext cx="3353001" cy="68580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4" t="1701" r="1963" b="89899"/>
          <a:stretch/>
        </p:blipFill>
        <p:spPr>
          <a:xfrm>
            <a:off x="194519" y="116632"/>
            <a:ext cx="205222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6669360"/>
            <a:ext cx="12195175" cy="188640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0"/>
            <a:ext cx="12195175" cy="3645024"/>
          </a:xfrm>
          <a:prstGeom prst="rect">
            <a:avLst/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 userDrawn="1"/>
        </p:nvSpPr>
        <p:spPr bwMode="auto">
          <a:xfrm>
            <a:off x="3506887" y="1825216"/>
            <a:ext cx="58534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7200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4" t="1701" r="1963" b="89899"/>
          <a:stretch/>
        </p:blipFill>
        <p:spPr>
          <a:xfrm>
            <a:off x="5156982" y="4058673"/>
            <a:ext cx="188120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4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43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7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燕尾形 9"/>
          <p:cNvSpPr/>
          <p:nvPr userDrawn="1"/>
        </p:nvSpPr>
        <p:spPr>
          <a:xfrm>
            <a:off x="9771583" y="363099"/>
            <a:ext cx="1440160" cy="432048"/>
          </a:xfrm>
          <a:prstGeom prst="chevron">
            <a:avLst>
              <a:gd name="adj" fmla="val 26719"/>
            </a:avLst>
          </a:pr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" name="燕尾形 2"/>
          <p:cNvSpPr/>
          <p:nvPr userDrawn="1"/>
        </p:nvSpPr>
        <p:spPr>
          <a:xfrm>
            <a:off x="1418655" y="363099"/>
            <a:ext cx="1440160" cy="432048"/>
          </a:xfrm>
          <a:prstGeom prst="chevron">
            <a:avLst>
              <a:gd name="adj" fmla="val 26719"/>
            </a:avLst>
          </a:pr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4" name="TextBox 5"/>
          <p:cNvSpPr txBox="1"/>
          <p:nvPr userDrawn="1"/>
        </p:nvSpPr>
        <p:spPr>
          <a:xfrm>
            <a:off x="5955159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04  </a:t>
            </a:r>
            <a:r>
              <a:rPr lang="zh-CN" altLang="en-US" sz="1600" dirty="0" smtClean="0"/>
              <a:t>数据统计</a:t>
            </a:r>
            <a:endParaRPr lang="zh-CN" altLang="en-US" sz="1600" dirty="0"/>
          </a:p>
        </p:txBody>
      </p:sp>
      <p:sp>
        <p:nvSpPr>
          <p:cNvPr id="5" name="TextBox 6"/>
          <p:cNvSpPr txBox="1"/>
          <p:nvPr userDrawn="1"/>
        </p:nvSpPr>
        <p:spPr>
          <a:xfrm>
            <a:off x="1454911" y="456013"/>
            <a:ext cx="125988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2642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02  </a:t>
            </a:r>
            <a:r>
              <a:rPr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+mn-cs"/>
              </a:rPr>
              <a:t>我的首页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1"/>
          <p:cNvSpPr txBox="1"/>
          <p:nvPr userDrawn="1"/>
        </p:nvSpPr>
        <p:spPr>
          <a:xfrm>
            <a:off x="4226967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03  </a:t>
            </a:r>
            <a:r>
              <a:rPr lang="zh-CN" altLang="en-US" sz="1600" dirty="0" smtClean="0"/>
              <a:t>设备监控</a:t>
            </a:r>
            <a:endParaRPr lang="zh-CN" altLang="en-US" sz="1600" dirty="0"/>
          </a:p>
        </p:txBody>
      </p:sp>
      <p:sp>
        <p:nvSpPr>
          <p:cNvPr id="8" name="TextBox 5"/>
          <p:cNvSpPr txBox="1"/>
          <p:nvPr userDrawn="1"/>
        </p:nvSpPr>
        <p:spPr>
          <a:xfrm>
            <a:off x="9375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marL="0" lvl="0" algn="ctr" defTabSz="914400" rtl="0" eaLnBrk="1" latinLnBrk="0" hangingPunct="1"/>
            <a:r>
              <a:rPr lang="en-US" altLang="zh-CN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06 </a:t>
            </a:r>
            <a:r>
              <a:rPr lang="en-US" altLang="zh-CN" sz="1600" dirty="0" smtClean="0"/>
              <a:t> </a:t>
            </a:r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设备管理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11"/>
          <p:cNvSpPr txBox="1"/>
          <p:nvPr userDrawn="1"/>
        </p:nvSpPr>
        <p:spPr>
          <a:xfrm>
            <a:off x="7611343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05  </a:t>
            </a:r>
            <a:r>
              <a:rPr lang="zh-CN" altLang="en-US" sz="1600" dirty="0" smtClean="0"/>
              <a:t>报警管理</a:t>
            </a:r>
            <a:endParaRPr lang="zh-CN" altLang="en-US" sz="1600" dirty="0"/>
          </a:p>
        </p:txBody>
      </p:sp>
      <p:sp>
        <p:nvSpPr>
          <p:cNvPr id="2" name="矩形 1"/>
          <p:cNvSpPr/>
          <p:nvPr userDrawn="1"/>
        </p:nvSpPr>
        <p:spPr>
          <a:xfrm>
            <a:off x="713775" y="34128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075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51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2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76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0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0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燕尾形 6"/>
          <p:cNvSpPr/>
          <p:nvPr userDrawn="1"/>
        </p:nvSpPr>
        <p:spPr>
          <a:xfrm>
            <a:off x="3074839" y="363099"/>
            <a:ext cx="1440160" cy="432048"/>
          </a:xfrm>
          <a:prstGeom prst="chevron">
            <a:avLst>
              <a:gd name="adj" fmla="val 26719"/>
            </a:avLst>
          </a:pr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8" name="TextBox 5"/>
          <p:cNvSpPr txBox="1"/>
          <p:nvPr userDrawn="1"/>
        </p:nvSpPr>
        <p:spPr>
          <a:xfrm>
            <a:off x="5955159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04  </a:t>
            </a:r>
            <a:r>
              <a:rPr lang="zh-CN" altLang="en-US" sz="1600" dirty="0" smtClean="0"/>
              <a:t>数据统计</a:t>
            </a:r>
            <a:endParaRPr lang="zh-CN" altLang="en-US" sz="1600" dirty="0"/>
          </a:p>
        </p:txBody>
      </p:sp>
      <p:sp>
        <p:nvSpPr>
          <p:cNvPr id="9" name="TextBox 6"/>
          <p:cNvSpPr txBox="1"/>
          <p:nvPr userDrawn="1"/>
        </p:nvSpPr>
        <p:spPr>
          <a:xfrm>
            <a:off x="1454911" y="456013"/>
            <a:ext cx="125988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2642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kern="12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cs typeface="+mn-cs"/>
              </a:rPr>
              <a:t>02  </a:t>
            </a:r>
            <a:r>
              <a:rPr lang="zh-CN" altLang="en-US" sz="1600" kern="12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cs typeface="+mn-cs"/>
              </a:rPr>
              <a:t>我的首页</a:t>
            </a:r>
            <a:endParaRPr lang="zh-CN" altLang="en-US" sz="1600" kern="1200" dirty="0">
              <a:solidFill>
                <a:schemeClr val="bg1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1" name="TextBox 11"/>
          <p:cNvSpPr txBox="1"/>
          <p:nvPr userDrawn="1"/>
        </p:nvSpPr>
        <p:spPr>
          <a:xfrm>
            <a:off x="4226967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03  </a:t>
            </a:r>
            <a:r>
              <a:rPr lang="zh-CN" altLang="en-US" sz="1600" dirty="0" smtClean="0"/>
              <a:t>设备监控</a:t>
            </a:r>
            <a:endParaRPr lang="zh-CN" altLang="en-US" sz="1600" dirty="0"/>
          </a:p>
        </p:txBody>
      </p:sp>
      <p:sp>
        <p:nvSpPr>
          <p:cNvPr id="12" name="TextBox 5"/>
          <p:cNvSpPr txBox="1"/>
          <p:nvPr userDrawn="1"/>
        </p:nvSpPr>
        <p:spPr>
          <a:xfrm>
            <a:off x="9375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06  </a:t>
            </a:r>
            <a:r>
              <a:rPr lang="zh-CN" altLang="en-US" sz="1600" dirty="0" smtClean="0"/>
              <a:t>设备管理</a:t>
            </a:r>
            <a:endParaRPr lang="zh-CN" altLang="en-US" sz="1600" dirty="0"/>
          </a:p>
        </p:txBody>
      </p:sp>
      <p:sp>
        <p:nvSpPr>
          <p:cNvPr id="13" name="TextBox 11"/>
          <p:cNvSpPr txBox="1"/>
          <p:nvPr userDrawn="1"/>
        </p:nvSpPr>
        <p:spPr>
          <a:xfrm>
            <a:off x="7611343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05  </a:t>
            </a:r>
            <a:r>
              <a:rPr lang="zh-CN" altLang="en-US" sz="1600" dirty="0" smtClean="0"/>
              <a:t>报警管理</a:t>
            </a:r>
            <a:endParaRPr lang="zh-CN" altLang="en-US" sz="16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698575" y="3412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燕尾形 7"/>
          <p:cNvSpPr/>
          <p:nvPr userDrawn="1"/>
        </p:nvSpPr>
        <p:spPr>
          <a:xfrm>
            <a:off x="4659015" y="363099"/>
            <a:ext cx="1440160" cy="432048"/>
          </a:xfrm>
          <a:prstGeom prst="chevron">
            <a:avLst>
              <a:gd name="adj" fmla="val 26719"/>
            </a:avLst>
          </a:pr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9" name="TextBox 5"/>
          <p:cNvSpPr txBox="1"/>
          <p:nvPr userDrawn="1"/>
        </p:nvSpPr>
        <p:spPr>
          <a:xfrm>
            <a:off x="5955159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04  </a:t>
            </a:r>
            <a:r>
              <a:rPr lang="zh-CN" altLang="en-US" sz="1600" dirty="0" smtClean="0"/>
              <a:t>数据统计</a:t>
            </a:r>
            <a:endParaRPr lang="zh-CN" altLang="en-US" sz="1600" dirty="0"/>
          </a:p>
        </p:txBody>
      </p:sp>
      <p:sp>
        <p:nvSpPr>
          <p:cNvPr id="10" name="TextBox 6"/>
          <p:cNvSpPr txBox="1"/>
          <p:nvPr userDrawn="1"/>
        </p:nvSpPr>
        <p:spPr>
          <a:xfrm>
            <a:off x="1454911" y="456013"/>
            <a:ext cx="125988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98775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02  </a:t>
            </a:r>
            <a:r>
              <a:rPr lang="zh-CN" altLang="en-US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我的首页</a:t>
            </a:r>
            <a:endParaRPr lang="zh-CN" altLang="en-US" sz="1600" kern="1200" dirty="0">
              <a:solidFill>
                <a:srgbClr val="7F7F7F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26967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chemeClr val="bg1"/>
                </a:solidFill>
              </a:rPr>
              <a:t>03  </a:t>
            </a:r>
            <a:r>
              <a:rPr lang="zh-CN" altLang="en-US" sz="1600" dirty="0" smtClean="0">
                <a:solidFill>
                  <a:schemeClr val="bg1"/>
                </a:solidFill>
              </a:rPr>
              <a:t>设备监控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5"/>
          <p:cNvSpPr txBox="1"/>
          <p:nvPr userDrawn="1"/>
        </p:nvSpPr>
        <p:spPr>
          <a:xfrm>
            <a:off x="9375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06  </a:t>
            </a:r>
            <a:r>
              <a:rPr lang="zh-CN" altLang="en-US" sz="1600" dirty="0" smtClean="0"/>
              <a:t>设备管理</a:t>
            </a:r>
            <a:endParaRPr lang="zh-CN" altLang="en-US" sz="1600" dirty="0"/>
          </a:p>
        </p:txBody>
      </p:sp>
      <p:sp>
        <p:nvSpPr>
          <p:cNvPr id="14" name="TextBox 11"/>
          <p:cNvSpPr txBox="1"/>
          <p:nvPr userDrawn="1"/>
        </p:nvSpPr>
        <p:spPr>
          <a:xfrm>
            <a:off x="7611343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05  </a:t>
            </a:r>
            <a:r>
              <a:rPr lang="zh-CN" altLang="en-US" sz="1600" dirty="0" smtClean="0"/>
              <a:t>报警管理</a:t>
            </a:r>
            <a:endParaRPr lang="zh-CN" altLang="en-US" sz="16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698575" y="3412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燕尾形 7"/>
          <p:cNvSpPr/>
          <p:nvPr userDrawn="1"/>
        </p:nvSpPr>
        <p:spPr>
          <a:xfrm>
            <a:off x="6387207" y="363099"/>
            <a:ext cx="1440160" cy="432048"/>
          </a:xfrm>
          <a:prstGeom prst="chevron">
            <a:avLst>
              <a:gd name="adj" fmla="val 26719"/>
            </a:avLst>
          </a:pr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9" name="TextBox 5"/>
          <p:cNvSpPr txBox="1"/>
          <p:nvPr userDrawn="1"/>
        </p:nvSpPr>
        <p:spPr>
          <a:xfrm>
            <a:off x="5955159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chemeClr val="bg1"/>
                </a:solidFill>
              </a:rPr>
              <a:t>04  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数据统计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 userDrawn="1"/>
        </p:nvSpPr>
        <p:spPr>
          <a:xfrm>
            <a:off x="1454911" y="456013"/>
            <a:ext cx="125988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98775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02  </a:t>
            </a:r>
            <a:r>
              <a:rPr lang="zh-CN" altLang="en-US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我的首页</a:t>
            </a:r>
            <a:endParaRPr lang="zh-CN" altLang="en-US" sz="1600" kern="1200" dirty="0">
              <a:solidFill>
                <a:srgbClr val="7F7F7F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26967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rgbClr val="959595"/>
                </a:solidFill>
              </a:rPr>
              <a:t>03  </a:t>
            </a:r>
            <a:r>
              <a:rPr lang="zh-CN" altLang="en-US" sz="1600" dirty="0" smtClean="0">
                <a:solidFill>
                  <a:srgbClr val="959595"/>
                </a:solidFill>
              </a:rPr>
              <a:t>设备监控</a:t>
            </a:r>
            <a:endParaRPr lang="zh-CN" altLang="en-US" sz="1600" dirty="0">
              <a:solidFill>
                <a:srgbClr val="959595"/>
              </a:solidFill>
            </a:endParaRPr>
          </a:p>
        </p:txBody>
      </p:sp>
      <p:sp>
        <p:nvSpPr>
          <p:cNvPr id="13" name="TextBox 5"/>
          <p:cNvSpPr txBox="1"/>
          <p:nvPr userDrawn="1"/>
        </p:nvSpPr>
        <p:spPr>
          <a:xfrm>
            <a:off x="9375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06  </a:t>
            </a:r>
            <a:r>
              <a:rPr lang="zh-CN" altLang="en-US" sz="1600" dirty="0" smtClean="0"/>
              <a:t>设备管理</a:t>
            </a:r>
            <a:endParaRPr lang="zh-CN" altLang="en-US" sz="1600" dirty="0"/>
          </a:p>
        </p:txBody>
      </p:sp>
      <p:sp>
        <p:nvSpPr>
          <p:cNvPr id="14" name="TextBox 11"/>
          <p:cNvSpPr txBox="1"/>
          <p:nvPr userDrawn="1"/>
        </p:nvSpPr>
        <p:spPr>
          <a:xfrm>
            <a:off x="7611343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05  </a:t>
            </a:r>
            <a:r>
              <a:rPr lang="zh-CN" altLang="en-US" sz="1600" dirty="0" smtClean="0"/>
              <a:t>报警管理</a:t>
            </a:r>
            <a:endParaRPr lang="zh-CN" altLang="en-US" sz="16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698575" y="3412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 userDrawn="1"/>
        </p:nvSpPr>
        <p:spPr>
          <a:xfrm>
            <a:off x="8043391" y="363099"/>
            <a:ext cx="1440160" cy="432048"/>
          </a:xfrm>
          <a:prstGeom prst="chevron">
            <a:avLst>
              <a:gd name="adj" fmla="val 26719"/>
            </a:avLst>
          </a:pr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4" name="TextBox 5"/>
          <p:cNvSpPr txBox="1"/>
          <p:nvPr userDrawn="1"/>
        </p:nvSpPr>
        <p:spPr>
          <a:xfrm>
            <a:off x="5955159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rgbClr val="959595"/>
                </a:solidFill>
              </a:rPr>
              <a:t>04  </a:t>
            </a:r>
            <a:r>
              <a:rPr lang="zh-CN" altLang="en-US" sz="1600" dirty="0" smtClean="0">
                <a:solidFill>
                  <a:srgbClr val="959595"/>
                </a:solidFill>
              </a:rPr>
              <a:t>数据统计</a:t>
            </a:r>
            <a:endParaRPr lang="zh-CN" altLang="en-US" sz="1600" dirty="0">
              <a:solidFill>
                <a:srgbClr val="959595"/>
              </a:solidFill>
            </a:endParaRPr>
          </a:p>
        </p:txBody>
      </p:sp>
      <p:sp>
        <p:nvSpPr>
          <p:cNvPr id="5" name="TextBox 6"/>
          <p:cNvSpPr txBox="1"/>
          <p:nvPr userDrawn="1"/>
        </p:nvSpPr>
        <p:spPr>
          <a:xfrm>
            <a:off x="1454911" y="456013"/>
            <a:ext cx="125988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2498775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02  </a:t>
            </a:r>
            <a:r>
              <a:rPr lang="zh-CN" altLang="en-US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我的首页</a:t>
            </a:r>
            <a:endParaRPr lang="zh-CN" altLang="en-US" sz="1600" kern="1200" dirty="0">
              <a:solidFill>
                <a:srgbClr val="7F7F7F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TextBox 11"/>
          <p:cNvSpPr txBox="1"/>
          <p:nvPr userDrawn="1"/>
        </p:nvSpPr>
        <p:spPr>
          <a:xfrm>
            <a:off x="4226967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rgbClr val="959595"/>
                </a:solidFill>
              </a:rPr>
              <a:t>03  </a:t>
            </a:r>
            <a:r>
              <a:rPr lang="zh-CN" altLang="en-US" sz="1600" dirty="0" smtClean="0">
                <a:solidFill>
                  <a:srgbClr val="959595"/>
                </a:solidFill>
              </a:rPr>
              <a:t>设备监控</a:t>
            </a:r>
            <a:endParaRPr lang="zh-CN" altLang="en-US" sz="1600" dirty="0">
              <a:solidFill>
                <a:srgbClr val="959595"/>
              </a:solidFill>
            </a:endParaRPr>
          </a:p>
        </p:txBody>
      </p:sp>
      <p:sp>
        <p:nvSpPr>
          <p:cNvPr id="8" name="TextBox 5"/>
          <p:cNvSpPr txBox="1"/>
          <p:nvPr userDrawn="1"/>
        </p:nvSpPr>
        <p:spPr>
          <a:xfrm>
            <a:off x="9375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/>
              <a:t>06  </a:t>
            </a:r>
            <a:r>
              <a:rPr lang="zh-CN" altLang="en-US" sz="1600" dirty="0" smtClean="0"/>
              <a:t>设备管理</a:t>
            </a:r>
            <a:endParaRPr lang="zh-CN" altLang="en-US" sz="1600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11343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chemeClr val="bg1"/>
                </a:solidFill>
              </a:rPr>
              <a:t>05  </a:t>
            </a:r>
            <a:r>
              <a:rPr lang="zh-CN" altLang="en-US" sz="1600" dirty="0" smtClean="0">
                <a:solidFill>
                  <a:schemeClr val="bg1"/>
                </a:solidFill>
              </a:rPr>
              <a:t>报警管理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98575" y="3412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 userDrawn="1"/>
        </p:nvSpPr>
        <p:spPr>
          <a:xfrm>
            <a:off x="9771583" y="363099"/>
            <a:ext cx="1440160" cy="432048"/>
          </a:xfrm>
          <a:prstGeom prst="chevron">
            <a:avLst>
              <a:gd name="adj" fmla="val 26719"/>
            </a:avLst>
          </a:pr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" name="TextBox 5"/>
          <p:cNvSpPr txBox="1"/>
          <p:nvPr userDrawn="1"/>
        </p:nvSpPr>
        <p:spPr>
          <a:xfrm>
            <a:off x="5955159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rgbClr val="959595"/>
                </a:solidFill>
              </a:rPr>
              <a:t>04  </a:t>
            </a:r>
            <a:r>
              <a:rPr lang="zh-CN" altLang="en-US" sz="1600" dirty="0" smtClean="0">
                <a:solidFill>
                  <a:srgbClr val="959595"/>
                </a:solidFill>
              </a:rPr>
              <a:t>数据统计</a:t>
            </a:r>
            <a:endParaRPr lang="zh-CN" altLang="en-US" sz="1600" dirty="0">
              <a:solidFill>
                <a:srgbClr val="959595"/>
              </a:solidFill>
            </a:endParaRPr>
          </a:p>
        </p:txBody>
      </p:sp>
      <p:sp>
        <p:nvSpPr>
          <p:cNvPr id="4" name="TextBox 6"/>
          <p:cNvSpPr txBox="1"/>
          <p:nvPr userDrawn="1"/>
        </p:nvSpPr>
        <p:spPr>
          <a:xfrm>
            <a:off x="1454911" y="456013"/>
            <a:ext cx="125988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2498775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02  </a:t>
            </a:r>
            <a:r>
              <a:rPr lang="zh-CN" altLang="en-US" sz="1600" kern="12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  <a:cs typeface="+mn-cs"/>
              </a:rPr>
              <a:t>我的首页</a:t>
            </a:r>
            <a:endParaRPr lang="zh-CN" altLang="en-US" sz="1600" kern="1200" dirty="0">
              <a:solidFill>
                <a:srgbClr val="7F7F7F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TextBox 11"/>
          <p:cNvSpPr txBox="1"/>
          <p:nvPr userDrawn="1"/>
        </p:nvSpPr>
        <p:spPr>
          <a:xfrm>
            <a:off x="4226967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rgbClr val="959595"/>
                </a:solidFill>
              </a:rPr>
              <a:t>03  </a:t>
            </a:r>
            <a:r>
              <a:rPr lang="zh-CN" altLang="en-US" sz="1600" dirty="0" smtClean="0">
                <a:solidFill>
                  <a:srgbClr val="959595"/>
                </a:solidFill>
              </a:rPr>
              <a:t>设备监控</a:t>
            </a:r>
            <a:endParaRPr lang="zh-CN" altLang="en-US" sz="1600" dirty="0">
              <a:solidFill>
                <a:srgbClr val="959595"/>
              </a:solidFill>
            </a:endParaRPr>
          </a:p>
        </p:txBody>
      </p:sp>
      <p:sp>
        <p:nvSpPr>
          <p:cNvPr id="7" name="TextBox 5"/>
          <p:cNvSpPr txBox="1"/>
          <p:nvPr userDrawn="1"/>
        </p:nvSpPr>
        <p:spPr>
          <a:xfrm>
            <a:off x="9375791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chemeClr val="bg1"/>
                </a:solidFill>
              </a:rPr>
              <a:t>06  </a:t>
            </a:r>
            <a:r>
              <a:rPr lang="zh-CN" altLang="en-US" sz="1600" dirty="0" smtClean="0">
                <a:solidFill>
                  <a:schemeClr val="bg1"/>
                </a:solidFill>
              </a:rPr>
              <a:t>设备管理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7611343" y="456013"/>
            <a:ext cx="2268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sz="1600" dirty="0" smtClean="0">
                <a:solidFill>
                  <a:srgbClr val="959595"/>
                </a:solidFill>
              </a:rPr>
              <a:t>05  </a:t>
            </a:r>
            <a:r>
              <a:rPr lang="zh-CN" altLang="en-US" sz="1600" dirty="0" smtClean="0">
                <a:solidFill>
                  <a:srgbClr val="959595"/>
                </a:solidFill>
              </a:rPr>
              <a:t>报警管理</a:t>
            </a:r>
            <a:endParaRPr lang="zh-CN" altLang="en-US" sz="1600" dirty="0">
              <a:solidFill>
                <a:srgbClr val="959595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98575" y="34128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854720"/>
            <a:ext cx="12198350" cy="115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燕尾形 1"/>
          <p:cNvSpPr/>
          <p:nvPr userDrawn="1"/>
        </p:nvSpPr>
        <p:spPr>
          <a:xfrm>
            <a:off x="11707415" y="908720"/>
            <a:ext cx="216024" cy="432048"/>
          </a:xfrm>
          <a:prstGeom prst="chevron">
            <a:avLst/>
          </a:prstGeom>
          <a:solidFill>
            <a:srgbClr val="CD1F06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" name="燕尾形 9"/>
          <p:cNvSpPr/>
          <p:nvPr userDrawn="1"/>
        </p:nvSpPr>
        <p:spPr>
          <a:xfrm>
            <a:off x="11859815" y="908720"/>
            <a:ext cx="216024" cy="432048"/>
          </a:xfrm>
          <a:prstGeom prst="chevron">
            <a:avLst/>
          </a:prstGeom>
          <a:solidFill>
            <a:srgbClr val="CD1F06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04465" y="867320"/>
            <a:ext cx="86400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4"/>
          <p:cNvSpPr>
            <a:spLocks noChangeAspect="1"/>
          </p:cNvSpPr>
          <p:nvPr userDrawn="1"/>
        </p:nvSpPr>
        <p:spPr bwMode="auto">
          <a:xfrm>
            <a:off x="566081" y="188720"/>
            <a:ext cx="563168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CD1F0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410543" y="279698"/>
            <a:ext cx="792087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393E-44AC-46B4-A171-EB55A26BE89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163D-0604-46C6-86B9-929D1A76B5E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38535" y="2996952"/>
            <a:ext cx="7744077" cy="132343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000" b="1" dirty="0">
                <a:solidFill>
                  <a:srgbClr val="CD1F06"/>
                </a:solidFill>
              </a:rPr>
              <a:t>博威</a:t>
            </a:r>
            <a:r>
              <a:rPr lang="zh-CN" altLang="en-US" sz="8000" b="1" dirty="0" smtClean="0">
                <a:solidFill>
                  <a:srgbClr val="CD1F06"/>
                </a:solidFill>
              </a:rPr>
              <a:t>云平台</a:t>
            </a:r>
            <a:r>
              <a:rPr lang="zh-CN" altLang="en-US" sz="8000" b="1" dirty="0">
                <a:solidFill>
                  <a:srgbClr val="CD1F06"/>
                </a:solidFill>
              </a:rPr>
              <a:t>项目</a:t>
            </a:r>
          </a:p>
        </p:txBody>
      </p:sp>
      <p:sp>
        <p:nvSpPr>
          <p:cNvPr id="3" name="矩形 2"/>
          <p:cNvSpPr/>
          <p:nvPr/>
        </p:nvSpPr>
        <p:spPr>
          <a:xfrm>
            <a:off x="3434879" y="4653136"/>
            <a:ext cx="439248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华康俪金黑W8(P)"/>
                <a:cs typeface="Tahoma" panose="020B0604030504040204" pitchFamily="34" charset="0"/>
              </a:rPr>
              <a:t>界面风格和功能介绍</a:t>
            </a:r>
            <a:endParaRPr lang="zh-CN" altLang="en-US" sz="3600" b="1" dirty="0">
              <a:solidFill>
                <a:schemeClr val="tx1"/>
              </a:solidFill>
              <a:ea typeface="华康俪金黑W8(P)"/>
            </a:endParaRPr>
          </a:p>
        </p:txBody>
      </p:sp>
    </p:spTree>
    <p:extLst>
      <p:ext uri="{BB962C8B-B14F-4D97-AF65-F5344CB8AC3E}">
        <p14:creationId xmlns:p14="http://schemas.microsoft.com/office/powerpoint/2010/main" val="19506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0663" y="1700808"/>
            <a:ext cx="8640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博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威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云平台的效果图设计，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考虑到系统的推广，客户的认可度，根据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博威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方面的实际需求，过程性的数据特点，设计出该云平台效果图。</a:t>
            </a:r>
            <a:endParaRPr lang="zh-CN" altLang="en-US" sz="240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8575" y="33265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6" y="836712"/>
            <a:ext cx="3932679" cy="72008"/>
          </a:xfrm>
          <a:prstGeom prst="rect">
            <a:avLst/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8419" y="25571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效果图设计说明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0662" y="3455134"/>
            <a:ext cx="8640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次说明仅介绍主页、设备监控界面、数据统计界面以及报警处理界面，以确定风格，完善功能项为主要目的，待界面风格和功能都完善后再将登陆界面、设备管理增加即可。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4559" y="1052736"/>
            <a:ext cx="110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    我</a:t>
            </a:r>
            <a:r>
              <a:rPr lang="zh-CN" altLang="en-US" sz="2000" dirty="0">
                <a:latin typeface="+mn-ea"/>
              </a:rPr>
              <a:t>的首页用于总览所有设备状态，查看设备状态实时</a:t>
            </a:r>
            <a:r>
              <a:rPr lang="zh-CN" altLang="en-US" sz="2000" dirty="0" smtClean="0">
                <a:latin typeface="+mn-ea"/>
              </a:rPr>
              <a:t>汇总，</a:t>
            </a:r>
            <a:r>
              <a:rPr lang="zh-CN" altLang="en-US" sz="2000" dirty="0">
                <a:latin typeface="+mn-ea"/>
              </a:rPr>
              <a:t>默认显示用户的所有设备，可以选择查看任何分组设备（例如可以</a:t>
            </a:r>
            <a:r>
              <a:rPr lang="zh-CN" altLang="en-US" sz="2000" dirty="0" smtClean="0">
                <a:latin typeface="+mn-ea"/>
              </a:rPr>
              <a:t>按地域、客户、经销商分组</a:t>
            </a:r>
            <a:r>
              <a:rPr lang="zh-CN" altLang="en-US" sz="2000" dirty="0" smtClean="0">
                <a:latin typeface="+mn-ea"/>
              </a:rPr>
              <a:t>）。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1" y="1916832"/>
            <a:ext cx="10536956" cy="46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2591" y="1052736"/>
            <a:ext cx="108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    实时</a:t>
            </a:r>
            <a:r>
              <a:rPr lang="zh-CN" altLang="en-US" sz="2000" dirty="0">
                <a:latin typeface="+mn-ea"/>
              </a:rPr>
              <a:t>监控界面用于实时监控设备的运行状态、运行模式</a:t>
            </a:r>
            <a:r>
              <a:rPr lang="zh-CN" altLang="en-US" sz="2000" dirty="0" smtClean="0">
                <a:latin typeface="+mn-ea"/>
              </a:rPr>
              <a:t>、电网和发电机电压值、电流值、功率、转速、运行时间、温度、油压和油位、当前</a:t>
            </a:r>
            <a:r>
              <a:rPr lang="zh-CN" altLang="en-US" sz="2000" dirty="0" smtClean="0">
                <a:latin typeface="+mn-ea"/>
              </a:rPr>
              <a:t>报警数目、</a:t>
            </a:r>
            <a:r>
              <a:rPr lang="en-US" altLang="zh-CN" sz="2000" dirty="0" smtClean="0">
                <a:latin typeface="+mn-ea"/>
              </a:rPr>
              <a:t>GB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MB</a:t>
            </a:r>
            <a:r>
              <a:rPr lang="zh-CN" altLang="en-US" sz="2000" dirty="0" smtClean="0">
                <a:latin typeface="+mn-ea"/>
              </a:rPr>
              <a:t>状态等</a:t>
            </a:r>
            <a:r>
              <a:rPr lang="zh-CN" altLang="en-US" sz="2000" dirty="0" smtClean="0">
                <a:latin typeface="+mn-ea"/>
              </a:rPr>
              <a:t>实时信息。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1" y="1927045"/>
            <a:ext cx="10521089" cy="46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599" y="1052736"/>
            <a:ext cx="10441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    数据</a:t>
            </a:r>
            <a:r>
              <a:rPr lang="zh-CN" altLang="en-US" sz="2000" dirty="0">
                <a:latin typeface="+mn-ea"/>
              </a:rPr>
              <a:t>统计可以对多个设备进行统计分析对比，统计图</a:t>
            </a:r>
            <a:r>
              <a:rPr lang="zh-CN" altLang="en-US" sz="2000" dirty="0" smtClean="0">
                <a:latin typeface="+mn-ea"/>
              </a:rPr>
              <a:t>包含发电量历史</a:t>
            </a:r>
            <a:r>
              <a:rPr lang="zh-CN" altLang="en-US" sz="2000" dirty="0">
                <a:latin typeface="+mn-ea"/>
              </a:rPr>
              <a:t>曲线</a:t>
            </a:r>
            <a:r>
              <a:rPr lang="zh-CN" altLang="en-US" sz="2000" dirty="0" smtClean="0">
                <a:latin typeface="+mn-ea"/>
              </a:rPr>
              <a:t>、运行时间历史</a:t>
            </a:r>
            <a:r>
              <a:rPr lang="zh-CN" altLang="en-US" sz="2000" dirty="0">
                <a:latin typeface="+mn-ea"/>
              </a:rPr>
              <a:t>曲线、稼动率、运行状态汇总、报警明细汇总。左边筛选菜单可以用于筛选统计时间区段和设备。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9" y="2060848"/>
            <a:ext cx="10441160" cy="46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9999" y="1052736"/>
            <a:ext cx="10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    报警</a:t>
            </a:r>
            <a:r>
              <a:rPr lang="zh-CN" altLang="en-US" sz="2000" dirty="0">
                <a:latin typeface="+mn-ea"/>
              </a:rPr>
              <a:t>管理用于远程查看设备实时报警信息和历史报警数据</a:t>
            </a:r>
            <a:r>
              <a:rPr lang="zh-CN" altLang="en-US" sz="2000" dirty="0" smtClean="0">
                <a:latin typeface="+mn-ea"/>
              </a:rPr>
              <a:t>，并</a:t>
            </a:r>
            <a:r>
              <a:rPr lang="zh-CN" altLang="en-US" sz="2000" dirty="0">
                <a:latin typeface="+mn-ea"/>
              </a:rPr>
              <a:t>可以记录报警问题处理方法，监控设备问题是否得到了有效及时的处理</a:t>
            </a:r>
            <a:r>
              <a:rPr lang="zh-CN" altLang="en-US" sz="2000" dirty="0" smtClean="0">
                <a:latin typeface="+mn-ea"/>
              </a:rPr>
              <a:t>。报警</a:t>
            </a:r>
            <a:r>
              <a:rPr lang="zh-CN" altLang="en-US" sz="2000" dirty="0">
                <a:latin typeface="+mn-ea"/>
              </a:rPr>
              <a:t>处理操作可以添加具体的报警处理信息用以归档。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1" y="2075700"/>
            <a:ext cx="9865096" cy="4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2591" y="2204864"/>
            <a:ext cx="10451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01 </a:t>
            </a:r>
            <a:r>
              <a:rPr lang="zh-CN" altLang="en-US" sz="2000" dirty="0" smtClean="0">
                <a:latin typeface="+mn-ea"/>
              </a:rPr>
              <a:t>登录界面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登陆界面用于用户登录，管理员账户可配置其他用户使用等级和操作权限。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06 </a:t>
            </a:r>
            <a:r>
              <a:rPr lang="zh-CN" altLang="en-US" sz="2000" dirty="0" smtClean="0">
                <a:latin typeface="+mn-ea"/>
              </a:rPr>
              <a:t>设备管理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    设备</a:t>
            </a:r>
            <a:r>
              <a:rPr lang="zh-CN" altLang="en-US" sz="2000" dirty="0">
                <a:latin typeface="+mn-ea"/>
              </a:rPr>
              <a:t>配置包括对设备的增删改查、配置远程网关、关联运营方、配置变量、是否启用以及导出等等，该</a:t>
            </a:r>
            <a:r>
              <a:rPr lang="zh-CN" altLang="en-US" sz="2000" dirty="0" smtClean="0">
                <a:latin typeface="+mn-ea"/>
              </a:rPr>
              <a:t>部分变量配置</a:t>
            </a:r>
            <a:r>
              <a:rPr lang="zh-CN" altLang="en-US" sz="2000" dirty="0">
                <a:latin typeface="+mn-ea"/>
              </a:rPr>
              <a:t>工作</a:t>
            </a:r>
            <a:r>
              <a:rPr lang="zh-CN" altLang="en-US" sz="2000" dirty="0" smtClean="0">
                <a:latin typeface="+mn-ea"/>
              </a:rPr>
              <a:t>和云</a:t>
            </a:r>
            <a:r>
              <a:rPr lang="zh-CN" altLang="en-US" sz="2000" dirty="0">
                <a:latin typeface="+mn-ea"/>
              </a:rPr>
              <a:t>系统参数设置是我方人员负责范围。</a:t>
            </a:r>
          </a:p>
        </p:txBody>
      </p:sp>
    </p:spTree>
    <p:extLst>
      <p:ext uri="{BB962C8B-B14F-4D97-AF65-F5344CB8AC3E}">
        <p14:creationId xmlns:p14="http://schemas.microsoft.com/office/powerpoint/2010/main" val="16915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7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7344</TotalTime>
  <Words>358</Words>
  <Application>Microsoft Office PowerPoint</Application>
  <PresentationFormat>自定义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 Unicode MS</vt:lpstr>
      <vt:lpstr>黑体</vt:lpstr>
      <vt:lpstr>华康俪金黑W8(P)</vt:lpstr>
      <vt:lpstr>经典繁仿黑</vt:lpstr>
      <vt:lpstr>宋体</vt:lpstr>
      <vt:lpstr>微软雅黑</vt:lpstr>
      <vt:lpstr>Arial</vt:lpstr>
      <vt:lpstr>Broadway</vt:lpstr>
      <vt:lpstr>Calibri</vt:lpstr>
      <vt:lpstr>Calibri Light</vt:lpstr>
      <vt:lpstr>Impact</vt:lpstr>
      <vt:lpstr>Tahoma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AutoBVT</cp:lastModifiedBy>
  <cp:revision>1874</cp:revision>
  <dcterms:modified xsi:type="dcterms:W3CDTF">2016-10-22T02:54:37Z</dcterms:modified>
</cp:coreProperties>
</file>