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1" r:id="rId4"/>
    <p:sldId id="262" r:id="rId5"/>
    <p:sldId id="263" r:id="rId6"/>
    <p:sldId id="264" r:id="rId7"/>
    <p:sldId id="267" r:id="rId8"/>
    <p:sldId id="268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5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FE342-FE9D-4E5D-80A0-952B2CA59915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FA80C-A955-441E-AF81-8FDDAEED1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初始化时存放所有数据块及其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值，验证时存储服务器返回若干数据块的和及其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值的乘积，用户计算这些数据块之和的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值，然后验证是否与其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值的乘积相等。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FA80C-A955-441E-AF81-8FDDAEED135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Blockchain</a:t>
            </a:r>
            <a:r>
              <a:rPr lang="en-US" altLang="zh-CN" sz="2800" dirty="0" smtClean="0"/>
              <a:t>-based Non-Repudiation Network Computing Service Scheme for Industrial </a:t>
            </a:r>
            <a:r>
              <a:rPr lang="en-US" altLang="zh-CN" sz="2800" dirty="0" err="1" smtClean="0"/>
              <a:t>IoT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IEEE Transaction on Industrial Information</a:t>
            </a:r>
          </a:p>
          <a:p>
            <a:r>
              <a:rPr lang="en-US" altLang="zh-CN" sz="1400" dirty="0" smtClean="0"/>
              <a:t>Yang </a:t>
            </a:r>
            <a:r>
              <a:rPr lang="en-US" altLang="zh-CN" sz="1400" dirty="0" err="1" smtClean="0"/>
              <a:t>Xu</a:t>
            </a:r>
            <a:r>
              <a:rPr lang="en-US" altLang="zh-CN" sz="1400" dirty="0" smtClean="0"/>
              <a:t>, Student Member, IEEE, </a:t>
            </a:r>
            <a:r>
              <a:rPr lang="en-US" altLang="zh-CN" sz="1400" dirty="0" err="1" smtClean="0"/>
              <a:t>Ju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Ren</a:t>
            </a:r>
            <a:r>
              <a:rPr lang="en-US" altLang="zh-CN" sz="1400" dirty="0" smtClean="0"/>
              <a:t>, Member, IEEE, </a:t>
            </a:r>
            <a:r>
              <a:rPr lang="en-US" altLang="zh-CN" sz="1400" dirty="0" err="1" smtClean="0"/>
              <a:t>Guojun</a:t>
            </a:r>
            <a:r>
              <a:rPr lang="en-US" altLang="zh-CN" sz="1400" dirty="0" smtClean="0"/>
              <a:t> Wang, Member, IEEE, Cheng Zhang, </a:t>
            </a:r>
            <a:r>
              <a:rPr lang="en-US" altLang="zh-CN" sz="1400" dirty="0" err="1" smtClean="0"/>
              <a:t>Jidian</a:t>
            </a:r>
            <a:r>
              <a:rPr lang="en-US" altLang="zh-CN" sz="1400" dirty="0" smtClean="0"/>
              <a:t> Yang, and </a:t>
            </a:r>
            <a:r>
              <a:rPr lang="en-US" altLang="zh-CN" sz="1400" dirty="0" err="1" smtClean="0"/>
              <a:t>Yaoxue</a:t>
            </a:r>
            <a:r>
              <a:rPr lang="en-US" altLang="zh-CN" sz="1400" dirty="0" smtClean="0"/>
              <a:t> Zhang, Senior Member, IEEE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有效性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Gas</a:t>
            </a:r>
            <a:r>
              <a:rPr lang="zh-CN" altLang="en-US" sz="1600" dirty="0" smtClean="0"/>
              <a:t>消耗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交易延迟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交易吞吐量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膨胀率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IIoT</a:t>
            </a:r>
            <a:r>
              <a:rPr lang="zh-CN" altLang="en-US" sz="1600" dirty="0" smtClean="0"/>
              <a:t>客户端开销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有效性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设置一对</a:t>
            </a:r>
            <a:r>
              <a:rPr lang="en-US" altLang="zh-CN" sz="2400" dirty="0" smtClean="0"/>
              <a:t>SPs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模拟恶意行为，冲突情况如下：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C00000"/>
                </a:solidFill>
              </a:rPr>
              <a:t>恶意的</a:t>
            </a:r>
            <a:r>
              <a:rPr lang="en-US" altLang="zh-CN" sz="1800" dirty="0" smtClean="0">
                <a:solidFill>
                  <a:srgbClr val="C00000"/>
                </a:solidFill>
              </a:rPr>
              <a:t>SP</a:t>
            </a:r>
            <a:r>
              <a:rPr lang="zh-CN" altLang="en-US" sz="1800" dirty="0" smtClean="0">
                <a:solidFill>
                  <a:srgbClr val="C00000"/>
                </a:solidFill>
              </a:rPr>
              <a:t>在</a:t>
            </a:r>
            <a:r>
              <a:rPr lang="en-US" altLang="zh-CN" sz="1800" dirty="0" smtClean="0">
                <a:solidFill>
                  <a:srgbClr val="C00000"/>
                </a:solidFill>
              </a:rPr>
              <a:t>Step2</a:t>
            </a:r>
            <a:r>
              <a:rPr lang="zh-CN" altLang="en-US" sz="1800" dirty="0" smtClean="0">
                <a:solidFill>
                  <a:srgbClr val="C00000"/>
                </a:solidFill>
              </a:rPr>
              <a:t>发布一个假的</a:t>
            </a:r>
            <a:r>
              <a:rPr lang="en-US" altLang="zh-CN" sz="1800" dirty="0" smtClean="0">
                <a:solidFill>
                  <a:srgbClr val="C00000"/>
                </a:solidFill>
              </a:rPr>
              <a:t>Hash(S2)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C00000"/>
                </a:solidFill>
              </a:rPr>
              <a:t>恶意的</a:t>
            </a:r>
            <a:r>
              <a:rPr lang="en-US" altLang="zh-CN" sz="1800" dirty="0" smtClean="0">
                <a:solidFill>
                  <a:srgbClr val="C00000"/>
                </a:solidFill>
              </a:rPr>
              <a:t>SP</a:t>
            </a:r>
            <a:r>
              <a:rPr lang="zh-CN" altLang="en-US" sz="1800" dirty="0" smtClean="0">
                <a:solidFill>
                  <a:srgbClr val="C00000"/>
                </a:solidFill>
              </a:rPr>
              <a:t>在</a:t>
            </a:r>
            <a:r>
              <a:rPr lang="en-US" altLang="zh-CN" sz="1800" dirty="0" smtClean="0">
                <a:solidFill>
                  <a:srgbClr val="C00000"/>
                </a:solidFill>
              </a:rPr>
              <a:t>Step3</a:t>
            </a:r>
            <a:r>
              <a:rPr lang="zh-CN" altLang="en-US" sz="1800" dirty="0" smtClean="0">
                <a:solidFill>
                  <a:srgbClr val="C00000"/>
                </a:solidFill>
              </a:rPr>
              <a:t>传递了一个假的</a:t>
            </a:r>
            <a:r>
              <a:rPr lang="en-US" altLang="zh-CN" sz="1800" dirty="0" smtClean="0">
                <a:solidFill>
                  <a:srgbClr val="C00000"/>
                </a:solidFill>
              </a:rPr>
              <a:t>S2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恶意的客户端在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Step4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否认从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收到正确的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S2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2025F2"/>
                </a:solidFill>
              </a:rPr>
              <a:t>客户端确实</a:t>
            </a:r>
            <a:r>
              <a:rPr lang="en-US" altLang="zh-CN" sz="1800" dirty="0" smtClean="0">
                <a:solidFill>
                  <a:srgbClr val="2025F2"/>
                </a:solidFill>
              </a:rPr>
              <a:t>Hash(S2)</a:t>
            </a:r>
            <a:r>
              <a:rPr lang="zh-CN" altLang="en-US" sz="1800" dirty="0" smtClean="0">
                <a:solidFill>
                  <a:srgbClr val="2025F2"/>
                </a:solidFill>
              </a:rPr>
              <a:t>之后，恶意的</a:t>
            </a:r>
            <a:r>
              <a:rPr lang="en-US" altLang="zh-CN" sz="1800" dirty="0" smtClean="0">
                <a:solidFill>
                  <a:srgbClr val="2025F2"/>
                </a:solidFill>
              </a:rPr>
              <a:t>SP</a:t>
            </a:r>
            <a:r>
              <a:rPr lang="zh-CN" altLang="en-US" sz="1800" dirty="0" smtClean="0">
                <a:solidFill>
                  <a:srgbClr val="2025F2"/>
                </a:solidFill>
              </a:rPr>
              <a:t>在</a:t>
            </a:r>
            <a:r>
              <a:rPr lang="en-US" altLang="zh-CN" sz="1800" dirty="0" smtClean="0">
                <a:solidFill>
                  <a:srgbClr val="2025F2"/>
                </a:solidFill>
              </a:rPr>
              <a:t>Step5</a:t>
            </a:r>
            <a:r>
              <a:rPr lang="zh-CN" altLang="en-US" sz="1800" dirty="0" smtClean="0">
                <a:solidFill>
                  <a:srgbClr val="2025F2"/>
                </a:solidFill>
              </a:rPr>
              <a:t>在链上发布了一个假的</a:t>
            </a:r>
            <a:r>
              <a:rPr lang="en-US" altLang="zh-CN" sz="1800" dirty="0" smtClean="0">
                <a:solidFill>
                  <a:srgbClr val="2025F2"/>
                </a:solidFill>
              </a:rPr>
              <a:t>S1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/>
              <a:t>恶意的客户端拒绝承认 </a:t>
            </a:r>
            <a:r>
              <a:rPr lang="en-US" altLang="zh-CN" sz="1800" dirty="0" smtClean="0"/>
              <a:t>S1</a:t>
            </a:r>
            <a:r>
              <a:rPr lang="zh-CN" altLang="en-US" sz="1800" dirty="0" smtClean="0"/>
              <a:t>的正确性，并在</a:t>
            </a:r>
            <a:r>
              <a:rPr lang="en-US" altLang="zh-CN" sz="1800" dirty="0" smtClean="0"/>
              <a:t>Step</a:t>
            </a:r>
            <a:r>
              <a:rPr lang="zh-CN" altLang="en-US" sz="1800" dirty="0" smtClean="0"/>
              <a:t>申请仲裁</a:t>
            </a:r>
            <a:endParaRPr lang="en-US" altLang="zh-CN" sz="18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2025F2"/>
                </a:solidFill>
              </a:rPr>
              <a:t>恶意的</a:t>
            </a:r>
            <a:r>
              <a:rPr lang="en-US" altLang="zh-CN" sz="1800" dirty="0" smtClean="0">
                <a:solidFill>
                  <a:srgbClr val="2025F2"/>
                </a:solidFill>
              </a:rPr>
              <a:t>SP</a:t>
            </a:r>
            <a:r>
              <a:rPr lang="zh-CN" altLang="en-US" sz="1800" dirty="0" smtClean="0">
                <a:solidFill>
                  <a:srgbClr val="2025F2"/>
                </a:solidFill>
              </a:rPr>
              <a:t>提供假的</a:t>
            </a:r>
            <a:r>
              <a:rPr lang="en-US" altLang="zh-CN" sz="1800" dirty="0" smtClean="0">
                <a:solidFill>
                  <a:srgbClr val="2025F2"/>
                </a:solidFill>
              </a:rPr>
              <a:t>Hash(S2)</a:t>
            </a:r>
            <a:r>
              <a:rPr lang="zh-CN" altLang="en-US" sz="1800" dirty="0" smtClean="0">
                <a:solidFill>
                  <a:srgbClr val="2025F2"/>
                </a:solidFill>
              </a:rPr>
              <a:t>和对应的</a:t>
            </a:r>
            <a:r>
              <a:rPr lang="en-US" altLang="zh-CN" sz="1800" dirty="0" smtClean="0">
                <a:solidFill>
                  <a:srgbClr val="2025F2"/>
                </a:solidFill>
              </a:rPr>
              <a:t>S2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C00000"/>
                </a:solidFill>
              </a:rPr>
              <a:t>恶意的</a:t>
            </a:r>
            <a:r>
              <a:rPr lang="en-US" altLang="zh-CN" sz="1800" dirty="0" smtClean="0">
                <a:solidFill>
                  <a:srgbClr val="C00000"/>
                </a:solidFill>
              </a:rPr>
              <a:t>SP</a:t>
            </a:r>
            <a:r>
              <a:rPr lang="zh-CN" altLang="en-US" sz="1800" dirty="0" smtClean="0">
                <a:solidFill>
                  <a:srgbClr val="C00000"/>
                </a:solidFill>
              </a:rPr>
              <a:t>提供假的</a:t>
            </a:r>
            <a:r>
              <a:rPr lang="en-US" altLang="zh-CN" sz="1800" dirty="0" smtClean="0">
                <a:solidFill>
                  <a:srgbClr val="C00000"/>
                </a:solidFill>
              </a:rPr>
              <a:t>Hash(S2)</a:t>
            </a:r>
            <a:r>
              <a:rPr lang="zh-CN" altLang="en-US" sz="1800" dirty="0" smtClean="0">
                <a:solidFill>
                  <a:srgbClr val="C00000"/>
                </a:solidFill>
              </a:rPr>
              <a:t>和假的</a:t>
            </a:r>
            <a:r>
              <a:rPr lang="en-US" altLang="zh-CN" sz="1800" dirty="0" smtClean="0">
                <a:solidFill>
                  <a:srgbClr val="C00000"/>
                </a:solidFill>
              </a:rPr>
              <a:t>S2</a:t>
            </a:r>
            <a:r>
              <a:rPr lang="zh-CN" altLang="en-US" sz="1800" dirty="0" smtClean="0">
                <a:solidFill>
                  <a:srgbClr val="C00000"/>
                </a:solidFill>
              </a:rPr>
              <a:t>，</a:t>
            </a:r>
            <a:r>
              <a:rPr lang="en-US" altLang="zh-CN" sz="1800" dirty="0" smtClean="0">
                <a:solidFill>
                  <a:srgbClr val="C00000"/>
                </a:solidFill>
              </a:rPr>
              <a:t>S2</a:t>
            </a:r>
            <a:r>
              <a:rPr lang="zh-CN" altLang="en-US" sz="1800" dirty="0" smtClean="0">
                <a:solidFill>
                  <a:srgbClr val="C00000"/>
                </a:solidFill>
              </a:rPr>
              <a:t>的哈希值不等于</a:t>
            </a:r>
            <a:r>
              <a:rPr lang="en-US" altLang="zh-CN" sz="1800" dirty="0" smtClean="0">
                <a:solidFill>
                  <a:srgbClr val="C00000"/>
                </a:solidFill>
              </a:rPr>
              <a:t>Hash(S2)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2025F2"/>
                </a:solidFill>
              </a:rPr>
              <a:t>恶意的</a:t>
            </a:r>
            <a:r>
              <a:rPr lang="en-US" altLang="zh-CN" sz="1800" dirty="0" smtClean="0">
                <a:solidFill>
                  <a:srgbClr val="2025F2"/>
                </a:solidFill>
              </a:rPr>
              <a:t>SP</a:t>
            </a:r>
            <a:r>
              <a:rPr lang="zh-CN" altLang="en-US" sz="1800" dirty="0" smtClean="0">
                <a:solidFill>
                  <a:srgbClr val="2025F2"/>
                </a:solidFill>
              </a:rPr>
              <a:t>提供假的</a:t>
            </a:r>
            <a:r>
              <a:rPr lang="en-US" altLang="zh-CN" sz="1800" dirty="0" smtClean="0">
                <a:solidFill>
                  <a:srgbClr val="2025F2"/>
                </a:solidFill>
              </a:rPr>
              <a:t>Hash(S2),</a:t>
            </a:r>
            <a:r>
              <a:rPr lang="zh-CN" altLang="en-US" sz="1800" dirty="0" smtClean="0">
                <a:solidFill>
                  <a:srgbClr val="2025F2"/>
                </a:solidFill>
              </a:rPr>
              <a:t>假的</a:t>
            </a:r>
            <a:r>
              <a:rPr lang="en-US" altLang="zh-CN" sz="1800" dirty="0" smtClean="0">
                <a:solidFill>
                  <a:srgbClr val="2025F2"/>
                </a:solidFill>
              </a:rPr>
              <a:t>S2,</a:t>
            </a:r>
            <a:r>
              <a:rPr lang="zh-CN" altLang="en-US" sz="1800" dirty="0" smtClean="0">
                <a:solidFill>
                  <a:srgbClr val="2025F2"/>
                </a:solidFill>
              </a:rPr>
              <a:t>假的</a:t>
            </a:r>
            <a:r>
              <a:rPr lang="en-US" altLang="zh-CN" sz="1800" dirty="0" smtClean="0">
                <a:solidFill>
                  <a:srgbClr val="2025F2"/>
                </a:solidFill>
              </a:rPr>
              <a:t>S1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4286280" cy="318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000108"/>
            <a:ext cx="3041569" cy="34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071538" y="2786058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14480" y="1214422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24" y="5143512"/>
            <a:ext cx="752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2 7(SP</a:t>
            </a:r>
            <a:r>
              <a:rPr lang="zh-CN" altLang="en-US" dirty="0" smtClean="0"/>
              <a:t>作假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客户端在</a:t>
            </a:r>
            <a:r>
              <a:rPr lang="en-US" altLang="zh-CN" dirty="0" smtClean="0">
                <a:sym typeface="Wingdings" pitchFamily="2" charset="2"/>
              </a:rPr>
              <a:t>Step4</a:t>
            </a:r>
            <a:r>
              <a:rPr lang="zh-CN" altLang="en-US" dirty="0" smtClean="0">
                <a:sym typeface="Wingdings" pitchFamily="2" charset="2"/>
              </a:rPr>
              <a:t>拒绝确认</a:t>
            </a:r>
            <a:r>
              <a:rPr lang="en-US" altLang="zh-CN" dirty="0" smtClean="0">
                <a:sym typeface="Wingdings" pitchFamily="2" charset="2"/>
              </a:rPr>
              <a:t>Hash(S2)</a:t>
            </a:r>
            <a:r>
              <a:rPr lang="zh-CN" altLang="en-US" dirty="0" smtClean="0">
                <a:sym typeface="Wingdings" pitchFamily="2" charset="2"/>
              </a:rPr>
              <a:t>触发</a:t>
            </a:r>
            <a:r>
              <a:rPr lang="en-US" altLang="zh-CN" dirty="0" smtClean="0">
                <a:sym typeface="Wingdings" pitchFamily="2" charset="2"/>
              </a:rPr>
              <a:t>CS</a:t>
            </a:r>
            <a:r>
              <a:rPr lang="zh-CN" altLang="en-US" dirty="0" smtClean="0">
                <a:sym typeface="Wingdings" pitchFamily="2" charset="2"/>
              </a:rPr>
              <a:t>终止异常服务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1934" y="600076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Case1</a:t>
            </a:r>
            <a:r>
              <a:rPr lang="zh-CN" altLang="en-US" dirty="0" smtClean="0"/>
              <a:t>：恶意</a:t>
            </a:r>
            <a:r>
              <a:rPr lang="en-US" altLang="zh-CN" dirty="0" smtClean="0"/>
              <a:t>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4286280" cy="318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643042" y="1857364"/>
            <a:ext cx="100013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246" y="5143512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4 6 8</a:t>
            </a:r>
            <a:r>
              <a:rPr lang="zh-CN" altLang="en-US" dirty="0" smtClean="0">
                <a:sym typeface="Wingdings" pitchFamily="2" charset="2"/>
              </a:rPr>
              <a:t>客户端不能获取正确的服务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客户端调用</a:t>
            </a:r>
            <a:r>
              <a:rPr lang="en-US" altLang="zh-CN" dirty="0" smtClean="0">
                <a:sym typeface="Wingdings" pitchFamily="2" charset="2"/>
              </a:rPr>
              <a:t>SC</a:t>
            </a:r>
            <a:r>
              <a:rPr lang="zh-CN" altLang="en-US" dirty="0" smtClean="0">
                <a:sym typeface="Wingdings" pitchFamily="2" charset="2"/>
              </a:rPr>
              <a:t>进行仲裁</a:t>
            </a:r>
            <a:r>
              <a:rPr lang="en-US" altLang="zh-CN" dirty="0" smtClean="0">
                <a:sym typeface="Wingdings" pitchFamily="2" charset="2"/>
              </a:rPr>
              <a:t>SC</a:t>
            </a:r>
            <a:r>
              <a:rPr lang="zh-CN" altLang="en-US" dirty="0" smtClean="0">
                <a:sym typeface="Wingdings" pitchFamily="2" charset="2"/>
              </a:rPr>
              <a:t>判定</a:t>
            </a:r>
            <a:r>
              <a:rPr lang="en-US" altLang="zh-CN" dirty="0" smtClean="0">
                <a:sym typeface="Wingdings" pitchFamily="2" charset="2"/>
              </a:rPr>
              <a:t>SP</a:t>
            </a:r>
            <a:r>
              <a:rPr lang="zh-CN" altLang="en-US" dirty="0" smtClean="0">
                <a:sym typeface="Wingdings" pitchFamily="2" charset="2"/>
              </a:rPr>
              <a:t>恶意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928670"/>
            <a:ext cx="3047095" cy="346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71934" y="600076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Case1</a:t>
            </a:r>
            <a:r>
              <a:rPr lang="zh-CN" altLang="en-US" dirty="0" smtClean="0"/>
              <a:t>：恶意</a:t>
            </a:r>
            <a:r>
              <a:rPr lang="en-US" altLang="zh-CN" dirty="0" smtClean="0"/>
              <a:t>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4286280" cy="318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286116" y="2786058"/>
            <a:ext cx="1071570" cy="214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166" y="5143512"/>
            <a:ext cx="639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 Client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Step4</a:t>
            </a:r>
            <a:r>
              <a:rPr lang="zh-CN" altLang="en-US" dirty="0" smtClean="0"/>
              <a:t>否认收到正确的</a:t>
            </a:r>
            <a:r>
              <a:rPr lang="en-US" altLang="zh-CN" dirty="0" smtClean="0"/>
              <a:t>S2</a:t>
            </a:r>
            <a:r>
              <a:rPr lang="en-US" altLang="zh-CN" dirty="0" smtClean="0">
                <a:sym typeface="Wingdings" pitchFamily="2" charset="2"/>
              </a:rPr>
              <a:t>Client</a:t>
            </a:r>
            <a:r>
              <a:rPr lang="zh-CN" altLang="en-US" dirty="0" smtClean="0">
                <a:sym typeface="Wingdings" pitchFamily="2" charset="2"/>
              </a:rPr>
              <a:t>不能获得完整的服务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1934" y="600076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Case2</a:t>
            </a:r>
            <a:r>
              <a:rPr lang="zh-CN" altLang="en-US" dirty="0" smtClean="0"/>
              <a:t>：恶意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142984"/>
            <a:ext cx="2857520" cy="3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4286280" cy="318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286116" y="3357562"/>
            <a:ext cx="1071570" cy="214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166" y="5143512"/>
            <a:ext cx="30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  SP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SC</a:t>
            </a:r>
            <a:r>
              <a:rPr lang="zh-CN" altLang="en-US" dirty="0" smtClean="0"/>
              <a:t>仲裁</a:t>
            </a:r>
            <a:r>
              <a:rPr lang="en-US" altLang="zh-CN" dirty="0" smtClean="0">
                <a:sym typeface="Wingdings" pitchFamily="2" charset="2"/>
              </a:rPr>
              <a:t>Client</a:t>
            </a:r>
            <a:r>
              <a:rPr lang="zh-CN" altLang="en-US" dirty="0" smtClean="0">
                <a:sym typeface="Wingdings" pitchFamily="2" charset="2"/>
              </a:rPr>
              <a:t>恶意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1934" y="600076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Case2</a:t>
            </a:r>
            <a:r>
              <a:rPr lang="zh-CN" altLang="en-US" dirty="0" smtClean="0"/>
              <a:t>：恶意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142984"/>
            <a:ext cx="2849463" cy="313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071810"/>
            <a:ext cx="2143140" cy="235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14678" y="5715016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能及时终止异常服务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检测恶意方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571480"/>
            <a:ext cx="2071702" cy="23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571480"/>
            <a:ext cx="2166911" cy="246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3000372"/>
            <a:ext cx="2143140" cy="236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Gas</a:t>
            </a:r>
            <a:r>
              <a:rPr lang="zh-CN" altLang="en-US" dirty="0" smtClean="0"/>
              <a:t>消耗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4643470" cy="297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72132" y="2857496"/>
            <a:ext cx="32740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</a:t>
            </a:r>
            <a:r>
              <a:rPr lang="zh-CN" altLang="en-US" dirty="0" smtClean="0"/>
              <a:t>次模拟实验</a:t>
            </a:r>
            <a:endParaRPr lang="en-US" altLang="zh-CN" dirty="0" smtClean="0"/>
          </a:p>
          <a:p>
            <a:r>
              <a:rPr lang="en-US" altLang="zh-CN" dirty="0" smtClean="0"/>
              <a:t>(a)0.002503 ether (</a:t>
            </a:r>
            <a:r>
              <a:rPr lang="zh-CN" altLang="en-US" dirty="0" smtClean="0"/>
              <a:t>约</a:t>
            </a:r>
            <a:r>
              <a:rPr lang="en-US" altLang="zh-CN" dirty="0" smtClean="0"/>
              <a:t>0.526 USD)</a:t>
            </a:r>
          </a:p>
          <a:p>
            <a:r>
              <a:rPr lang="en-US" altLang="zh-CN" dirty="0" smtClean="0"/>
              <a:t>(b)0.00075 ether (</a:t>
            </a:r>
            <a:r>
              <a:rPr lang="zh-CN" altLang="en-US" dirty="0" smtClean="0"/>
              <a:t>约</a:t>
            </a:r>
            <a:r>
              <a:rPr lang="en-US" altLang="zh-CN" dirty="0" smtClean="0"/>
              <a:t>0.158 USD)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得益于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轻量级的证据验证</a:t>
            </a:r>
            <a:r>
              <a:rPr lang="en-US" altLang="zh-CN" dirty="0" smtClean="0"/>
              <a:t>(S1</a:t>
            </a:r>
            <a:r>
              <a:rPr lang="zh-CN" altLang="en-US" dirty="0" smtClean="0"/>
              <a:t>很小</a:t>
            </a:r>
            <a:r>
              <a:rPr lang="en-US" altLang="zh-C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基于同态的仲裁机制的效率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交易延迟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3500438"/>
            <a:ext cx="1364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21ms</a:t>
            </a:r>
          </a:p>
          <a:p>
            <a:r>
              <a:rPr lang="en-US" altLang="zh-CN" dirty="0" err="1" smtClean="0"/>
              <a:t>PoW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52ms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3857652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交易吞吐量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3500438"/>
            <a:ext cx="149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4500/s</a:t>
            </a:r>
          </a:p>
          <a:p>
            <a:r>
              <a:rPr lang="en-US" altLang="zh-CN" dirty="0" err="1" smtClean="0"/>
              <a:t>PoW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1500/s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4143404" cy="372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传统的不可否认机制</a:t>
            </a:r>
            <a:endParaRPr lang="en-US" altLang="zh-CN" dirty="0" smtClean="0"/>
          </a:p>
          <a:p>
            <a:r>
              <a:rPr lang="en-US" altLang="zh-CN" dirty="0" smtClean="0"/>
              <a:t>Trusted Third Party(PPT)-based schemes	</a:t>
            </a:r>
          </a:p>
          <a:p>
            <a:pPr lvl="1"/>
            <a:r>
              <a:rPr lang="zh-CN" altLang="en-US" dirty="0" smtClean="0"/>
              <a:t>单点故障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TTP</a:t>
            </a:r>
            <a:r>
              <a:rPr lang="zh-CN" altLang="en-US" dirty="0" smtClean="0"/>
              <a:t>性能瓶颈</a:t>
            </a:r>
            <a:endParaRPr lang="en-US" altLang="zh-CN" dirty="0" smtClean="0"/>
          </a:p>
          <a:p>
            <a:r>
              <a:rPr lang="en-US" altLang="zh-CN" dirty="0" smtClean="0"/>
              <a:t>Non-TTP-based approaches</a:t>
            </a:r>
          </a:p>
          <a:p>
            <a:pPr lvl="1"/>
            <a:r>
              <a:rPr lang="zh-CN" altLang="en-US" dirty="0" smtClean="0"/>
              <a:t>成本大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公平性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膨胀率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285992"/>
            <a:ext cx="4857784" cy="223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28926" y="4786322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膨胀率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区块链网络中的增长率</a:t>
            </a:r>
            <a:endParaRPr lang="en-US" altLang="zh-CN" dirty="0" smtClean="0"/>
          </a:p>
          <a:p>
            <a:r>
              <a:rPr lang="zh-CN" altLang="en-US" dirty="0" smtClean="0"/>
              <a:t>很低</a:t>
            </a:r>
            <a:endParaRPr lang="en-US" altLang="zh-CN" dirty="0" smtClean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/>
              <a:t>链下传递机制</a:t>
            </a:r>
            <a:endParaRPr lang="en-US" altLang="zh-CN" dirty="0" smtClean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/>
              <a:t>基于同态哈希的服务验证方法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IIoT</a:t>
            </a:r>
            <a:r>
              <a:rPr lang="zh-CN" altLang="en-US" dirty="0" smtClean="0"/>
              <a:t>客户端开销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通信成本忽略不计，没有存储成本，所以只有运行同态哈希函数获取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值的计算开销。</a:t>
            </a:r>
            <a:endParaRPr lang="zh-CN" alt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000372"/>
            <a:ext cx="4071966" cy="187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为</a:t>
            </a:r>
            <a:r>
              <a:rPr lang="en-US" altLang="zh-CN" sz="2400" dirty="0" err="1" smtClean="0"/>
              <a:t>IIoT</a:t>
            </a:r>
            <a:r>
              <a:rPr lang="zh-CN" altLang="en-US" sz="2400" dirty="0" smtClean="0"/>
              <a:t>场景提出了一种基于区块链的公平的不可否认服务供应方案。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设计了一种基于同太哈希技术的服务验证方法。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如何公平有效解决纠纷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安全性分析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同态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546" y="5643578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两数据块之和的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值与它们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值的乘积相等</a:t>
            </a:r>
            <a:endParaRPr lang="zh-CN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4143380"/>
            <a:ext cx="391888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1428736"/>
            <a:ext cx="3071834" cy="111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3357562"/>
            <a:ext cx="241103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2643182"/>
            <a:ext cx="4071966" cy="42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服务模型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548420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Dispute Resolution Mechanism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736"/>
            <a:ext cx="4786346" cy="296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服务模型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5407" y="1428736"/>
            <a:ext cx="490692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929190" y="3357562"/>
            <a:ext cx="1428760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3134" y="5500702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客户端没有进行确认</a:t>
            </a:r>
            <a:r>
              <a:rPr lang="en-US" altLang="zh-CN" sz="1400" dirty="0" smtClean="0"/>
              <a:t>S2</a:t>
            </a:r>
            <a:r>
              <a:rPr lang="en-US" altLang="zh-CN" sz="1400" dirty="0" smtClean="0">
                <a:sym typeface="Wingdings" pitchFamily="2" charset="2"/>
              </a:rPr>
              <a:t></a:t>
            </a:r>
            <a:r>
              <a:rPr lang="zh-CN" altLang="en-US" sz="1400" dirty="0" smtClean="0">
                <a:sym typeface="Wingdings" pitchFamily="2" charset="2"/>
              </a:rPr>
              <a:t>服务进行发生异常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76490" y="5214950"/>
            <a:ext cx="2507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客户端不诚实</a:t>
            </a:r>
            <a:r>
              <a:rPr lang="en-US" altLang="zh-CN" sz="1400" dirty="0" smtClean="0"/>
              <a:t>(Client</a:t>
            </a:r>
            <a:r>
              <a:rPr lang="zh-CN" altLang="en-US" sz="1400" dirty="0" smtClean="0"/>
              <a:t>终止</a:t>
            </a:r>
            <a:r>
              <a:rPr lang="en-US" altLang="zh-CN" sz="1400" dirty="0" smtClean="0"/>
              <a:t>SC)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43438" y="5715016"/>
            <a:ext cx="371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收到的</a:t>
            </a:r>
            <a:r>
              <a:rPr lang="en-US" altLang="zh-CN" sz="1400" dirty="0" smtClean="0"/>
              <a:t>Hash(S2)</a:t>
            </a:r>
            <a:r>
              <a:rPr lang="zh-CN" altLang="en-US" sz="1400" dirty="0" smtClean="0"/>
              <a:t>和链上的不相等</a:t>
            </a:r>
            <a:r>
              <a:rPr lang="en-US" altLang="zh-CN" sz="1400" dirty="0" smtClean="0"/>
              <a:t>(SP</a:t>
            </a:r>
            <a:r>
              <a:rPr lang="zh-CN" altLang="en-US" sz="1400" dirty="0" smtClean="0"/>
              <a:t>终止</a:t>
            </a:r>
            <a:r>
              <a:rPr lang="en-US" altLang="zh-CN" sz="1400" dirty="0" smtClean="0"/>
              <a:t>SC)</a:t>
            </a:r>
            <a:endParaRPr lang="zh-CN" altLang="en-US" sz="1400" dirty="0"/>
          </a:p>
        </p:txBody>
      </p: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>
          <a:xfrm flipV="1">
            <a:off x="4459372" y="5368839"/>
            <a:ext cx="2171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9" idx="1"/>
          </p:cNvCxnSpPr>
          <p:nvPr/>
        </p:nvCxnSpPr>
        <p:spPr>
          <a:xfrm>
            <a:off x="4459372" y="5654591"/>
            <a:ext cx="184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服务模型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4480" y="5143512"/>
            <a:ext cx="589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Client</a:t>
            </a:r>
            <a:r>
              <a:rPr lang="zh-CN" altLang="en-US" sz="1400" dirty="0" smtClean="0">
                <a:solidFill>
                  <a:srgbClr val="C00000"/>
                </a:solidFill>
              </a:rPr>
              <a:t>或者</a:t>
            </a:r>
            <a:r>
              <a:rPr lang="en-US" altLang="zh-CN" sz="1400" dirty="0" smtClean="0">
                <a:solidFill>
                  <a:srgbClr val="C00000"/>
                </a:solidFill>
              </a:rPr>
              <a:t>SP</a:t>
            </a:r>
            <a:r>
              <a:rPr lang="zh-CN" altLang="en-US" sz="1400" dirty="0" smtClean="0">
                <a:solidFill>
                  <a:srgbClr val="C00000"/>
                </a:solidFill>
              </a:rPr>
              <a:t>申请仲裁</a:t>
            </a:r>
            <a:endParaRPr lang="en-US" altLang="zh-CN" sz="1400" dirty="0" smtClean="0">
              <a:solidFill>
                <a:srgbClr val="C00000"/>
              </a:solidFill>
            </a:endParaRPr>
          </a:p>
          <a:p>
            <a:r>
              <a:rPr lang="en-US" altLang="zh-CN" sz="1400" dirty="0" smtClean="0"/>
              <a:t>SC </a:t>
            </a:r>
            <a:r>
              <a:rPr lang="zh-CN" altLang="en-US" sz="1400" dirty="0" smtClean="0"/>
              <a:t>计算</a:t>
            </a:r>
            <a:r>
              <a:rPr lang="en-US" altLang="zh-CN" sz="1400" dirty="0" smtClean="0"/>
              <a:t>Hash(S1)*Hash(S2),</a:t>
            </a:r>
            <a:r>
              <a:rPr lang="zh-CN" altLang="en-US" sz="1400" dirty="0" smtClean="0"/>
              <a:t>与已经存在链上的</a:t>
            </a:r>
            <a:r>
              <a:rPr lang="en-US" altLang="zh-CN" sz="1400" dirty="0" smtClean="0"/>
              <a:t>Hash(S)=Hash(S1+S2)</a:t>
            </a:r>
            <a:r>
              <a:rPr lang="zh-CN" altLang="en-US" sz="1400" dirty="0" smtClean="0"/>
              <a:t>进行比较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14480" y="5692991"/>
            <a:ext cx="3770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如果相等，客户端不诚实；否则，</a:t>
            </a:r>
            <a:r>
              <a:rPr lang="en-US" altLang="zh-CN" sz="1400" dirty="0" smtClean="0"/>
              <a:t>SP</a:t>
            </a:r>
            <a:r>
              <a:rPr lang="zh-CN" altLang="en-US" sz="1400" dirty="0" smtClean="0"/>
              <a:t>不诚实。</a:t>
            </a:r>
            <a:endParaRPr lang="zh-CN" altLang="en-US" sz="1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5407" y="1428736"/>
            <a:ext cx="490692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4929190" y="4071942"/>
            <a:ext cx="1428760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实验环境：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基于以太坊客户端</a:t>
            </a:r>
            <a:r>
              <a:rPr lang="en-US" altLang="zh-CN" sz="2000" dirty="0" smtClean="0"/>
              <a:t>Geth1.8.17</a:t>
            </a:r>
          </a:p>
          <a:p>
            <a:pPr>
              <a:buNone/>
            </a:pPr>
            <a:r>
              <a:rPr lang="en-US" altLang="zh-CN" sz="2000" dirty="0" smtClean="0"/>
              <a:t>	5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arbitration nodes + </a:t>
            </a:r>
            <a:r>
              <a:rPr lang="en-US" altLang="zh-CN" sz="2000" dirty="0" err="1" smtClean="0"/>
              <a:t>PoA</a:t>
            </a:r>
            <a:r>
              <a:rPr lang="zh-CN" altLang="en-US" sz="2000" dirty="0" smtClean="0"/>
              <a:t>共识机制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5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mining nodes + </a:t>
            </a:r>
            <a:r>
              <a:rPr lang="en-US" altLang="zh-CN" sz="2000" dirty="0" err="1" smtClean="0"/>
              <a:t>PoW</a:t>
            </a:r>
            <a:r>
              <a:rPr lang="zh-CN" altLang="en-US" sz="2000" dirty="0" smtClean="0"/>
              <a:t>共识机制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模拟了</a:t>
            </a:r>
            <a:r>
              <a:rPr lang="en-US" altLang="zh-CN" sz="2000" dirty="0" smtClean="0"/>
              <a:t>50</a:t>
            </a:r>
            <a:r>
              <a:rPr lang="zh-CN" altLang="en-US" sz="2000" dirty="0" smtClean="0"/>
              <a:t>个</a:t>
            </a:r>
            <a:r>
              <a:rPr lang="en-US" altLang="zh-CN" sz="2000" dirty="0" err="1" smtClean="0"/>
              <a:t>IIoT</a:t>
            </a:r>
            <a:r>
              <a:rPr lang="zh-CN" altLang="en-US" sz="2000" dirty="0" smtClean="0"/>
              <a:t>客户端、</a:t>
            </a:r>
            <a:r>
              <a:rPr lang="en-US" altLang="zh-CN" sz="2000" dirty="0" smtClean="0"/>
              <a:t>27</a:t>
            </a:r>
            <a:r>
              <a:rPr lang="zh-CN" altLang="en-US" sz="2000" dirty="0" smtClean="0"/>
              <a:t>种服务程序、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个虚拟的</a:t>
            </a:r>
            <a:r>
              <a:rPr lang="en-US" altLang="zh-CN" sz="2000" dirty="0" smtClean="0"/>
              <a:t>SP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000504"/>
            <a:ext cx="43243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571</Words>
  <PresentationFormat>全屏显示(4:3)</PresentationFormat>
  <Paragraphs>90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A Blockchain-based Non-Repudiation Network Computing Service Scheme for Industrial IoT </vt:lpstr>
      <vt:lpstr>幻灯片 2</vt:lpstr>
      <vt:lpstr>主要工作</vt:lpstr>
      <vt:lpstr>同态hash</vt:lpstr>
      <vt:lpstr>服务模型</vt:lpstr>
      <vt:lpstr>Dispute Resolution Mechanism</vt:lpstr>
      <vt:lpstr>服务模型</vt:lpstr>
      <vt:lpstr>服务模型</vt:lpstr>
      <vt:lpstr>实验</vt:lpstr>
      <vt:lpstr>实验评估</vt:lpstr>
      <vt:lpstr>有效性</vt:lpstr>
      <vt:lpstr>幻灯片 12</vt:lpstr>
      <vt:lpstr>幻灯片 13</vt:lpstr>
      <vt:lpstr>幻灯片 14</vt:lpstr>
      <vt:lpstr>幻灯片 15</vt:lpstr>
      <vt:lpstr>幻灯片 16</vt:lpstr>
      <vt:lpstr>性能</vt:lpstr>
      <vt:lpstr>性能</vt:lpstr>
      <vt:lpstr>性能</vt:lpstr>
      <vt:lpstr>性能</vt:lpstr>
      <vt:lpstr>性能</vt:lpstr>
      <vt:lpstr>结束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Blockchain-based Non-Repudiation Network Computing Service Scheme for Industrial IoT </dc:title>
  <dc:creator>dell</dc:creator>
  <cp:lastModifiedBy>dell</cp:lastModifiedBy>
  <cp:revision>103</cp:revision>
  <dcterms:created xsi:type="dcterms:W3CDTF">2019-03-25T12:37:23Z</dcterms:created>
  <dcterms:modified xsi:type="dcterms:W3CDTF">2019-03-28T09:59:51Z</dcterms:modified>
</cp:coreProperties>
</file>