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822" r:id="rId3"/>
    <p:sldId id="2823" r:id="rId5"/>
    <p:sldId id="2824" r:id="rId6"/>
    <p:sldId id="2844" r:id="rId7"/>
    <p:sldId id="2825" r:id="rId8"/>
    <p:sldId id="2845" r:id="rId9"/>
    <p:sldId id="2829" r:id="rId10"/>
    <p:sldId id="2848" r:id="rId11"/>
    <p:sldId id="2830" r:id="rId12"/>
    <p:sldId id="2846" r:id="rId13"/>
    <p:sldId id="2847" r:id="rId14"/>
    <p:sldId id="2849" r:id="rId15"/>
    <p:sldId id="2850" r:id="rId16"/>
    <p:sldId id="2851" r:id="rId17"/>
    <p:sldId id="2834" r:id="rId18"/>
    <p:sldId id="2852" r:id="rId19"/>
    <p:sldId id="2835" r:id="rId20"/>
    <p:sldId id="2853" r:id="rId21"/>
    <p:sldId id="2854" r:id="rId22"/>
    <p:sldId id="2855" r:id="rId23"/>
    <p:sldId id="2856" r:id="rId24"/>
    <p:sldId id="2857" r:id="rId25"/>
    <p:sldId id="2858" r:id="rId26"/>
    <p:sldId id="2839" r:id="rId27"/>
    <p:sldId id="2859" r:id="rId28"/>
    <p:sldId id="2860" r:id="rId29"/>
    <p:sldId id="2843" r:id="rId30"/>
  </p:sldIdLst>
  <p:sldSz cx="12858750" cy="7232650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5" autoAdjust="0"/>
    <p:restoredTop sz="95317" autoAdjust="0"/>
  </p:normalViewPr>
  <p:slideViewPr>
    <p:cSldViewPr>
      <p:cViewPr>
        <p:scale>
          <a:sx n="50" d="100"/>
          <a:sy n="50" d="100"/>
        </p:scale>
        <p:origin x="-162" y="-1566"/>
      </p:cViewPr>
      <p:guideLst>
        <p:guide orient="horz" pos="341"/>
        <p:guide orient="horz" pos="4190"/>
        <p:guide pos="4050"/>
        <p:guide pos="532"/>
        <p:guide pos="7575"/>
        <p:guide pos="6930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7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8900" y="-323850"/>
            <a:ext cx="12947015" cy="75501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266950" y="2104157"/>
            <a:ext cx="8324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b="1" dirty="0" smtClean="0">
                <a:solidFill>
                  <a:srgbClr val="FFC000"/>
                </a:solidFill>
                <a:uFillTx/>
                <a:cs typeface="Arial" panose="020B0604020202020204" pitchFamily="34" charset="0"/>
              </a:rPr>
              <a:t>基于</a:t>
            </a:r>
            <a:r>
              <a:rPr lang="en-US" altLang="zh-CN" b="1" dirty="0" smtClean="0">
                <a:solidFill>
                  <a:srgbClr val="FFC000"/>
                </a:solidFill>
                <a:uFillTx/>
                <a:cs typeface="Arial" panose="020B0604020202020204" pitchFamily="34" charset="0"/>
              </a:rPr>
              <a:t>Python</a:t>
            </a:r>
            <a:r>
              <a:rPr lang="zh-CN" altLang="en-US" b="1" dirty="0" smtClean="0">
                <a:solidFill>
                  <a:srgbClr val="FFC000"/>
                </a:solidFill>
                <a:uFillTx/>
                <a:cs typeface="Arial" panose="020B0604020202020204" pitchFamily="34" charset="0"/>
              </a:rPr>
              <a:t>的分布式网络爬虫设计与实现</a:t>
            </a:r>
            <a:endParaRPr lang="zh-CN" altLang="en-US" b="1" dirty="0" smtClean="0">
              <a:solidFill>
                <a:srgbClr val="FFC000"/>
              </a:solidFill>
              <a:uFillTx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-189230" y="233045"/>
            <a:ext cx="491680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西南石油大学毕业设计最终答辩</a:t>
            </a:r>
            <a:endParaRPr lang="zh-CN" altLang="en-US" sz="20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8340854" y="4341063"/>
            <a:ext cx="3171696" cy="3168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答辩人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: </a:t>
            </a: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邓  凯</a:t>
            </a:r>
            <a:endParaRPr lang="zh-CN" altLang="en-US" sz="1600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5716270" y="4857750"/>
            <a:ext cx="2750185" cy="3168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指导教师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: </a:t>
            </a: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何 粒 波</a:t>
            </a:r>
            <a:endParaRPr lang="zh-CN" altLang="en-US" sz="1600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5716270" y="4340860"/>
            <a:ext cx="2750820" cy="3168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     </a:t>
            </a: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学号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: 201531060653</a:t>
            </a:r>
            <a:endParaRPr lang="zh-CN" altLang="en-US" sz="1600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8267065" y="4857750"/>
            <a:ext cx="3171825" cy="3168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专业年级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: </a:t>
            </a: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物联网工程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2015</a:t>
            </a: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级</a:t>
            </a:r>
            <a:endParaRPr lang="zh-CN" altLang="en-US" sz="1600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8783320" y="6417310"/>
            <a:ext cx="3328670" cy="501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2019  </a:t>
            </a:r>
            <a:r>
              <a:rPr lang="zh-CN" alt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年 </a:t>
            </a:r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6 </a:t>
            </a:r>
            <a:r>
              <a:rPr lang="zh-CN" alt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月</a:t>
            </a:r>
            <a:endParaRPr lang="zh-CN" altLang="en-U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515" y="153035"/>
            <a:ext cx="1564005" cy="1392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6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1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  <p:bldP spid="8" grpId="0" bldLvl="0" animBg="1"/>
      <p:bldP spid="2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20770" y="664210"/>
            <a:ext cx="9237980" cy="66249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4465" y="1024255"/>
            <a:ext cx="3528695" cy="620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2452370" y="-11430"/>
            <a:ext cx="7953375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2.1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爬虫相关设计（解析器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Spider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1661160"/>
            <a:ext cx="3376295" cy="5571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40" y="841375"/>
            <a:ext cx="9000490" cy="6337300"/>
          </a:xfrm>
          <a:prstGeom prst="rect">
            <a:avLst/>
          </a:prstGeom>
        </p:spPr>
      </p:pic>
      <p:sp>
        <p:nvSpPr>
          <p:cNvPr id="8" name="TextBox 11"/>
          <p:cNvSpPr txBox="1"/>
          <p:nvPr/>
        </p:nvSpPr>
        <p:spPr>
          <a:xfrm>
            <a:off x="744855" y="1290320"/>
            <a:ext cx="1092200" cy="215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p>
            <a:pPr marL="0" lvl="1" indent="0" algn="ctr">
              <a:buFont typeface="Arial" panose="020B0604020202020204" pitchFamily="34" charset="0"/>
              <a:buNone/>
            </a:pPr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准备工作</a:t>
            </a:r>
            <a:endParaRPr lang="zh-CN" altLang="en-US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29785" y="979805"/>
            <a:ext cx="3225165" cy="68135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详细设计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5875" y="1437640"/>
            <a:ext cx="12853670" cy="575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2452370" y="-11430"/>
            <a:ext cx="7953375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2.1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爬虫相关设计（下载中间件模块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05" y="1437640"/>
            <a:ext cx="8631555" cy="575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38785" y="2205990"/>
            <a:ext cx="3225165" cy="384873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其中防反爬虫中涉及到的中间件编写包含两个内容，用户代理标识，与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代理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05" y="-11430"/>
            <a:ext cx="12853670" cy="71996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2452370" y="-11430"/>
            <a:ext cx="795337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2.2 </a:t>
            </a:r>
            <a:r>
              <a:rPr lang="zh-CN" altLang="en-US" sz="3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分布式部署设计</a:t>
            </a:r>
            <a:endParaRPr lang="zh-CN" altLang="en-US" sz="3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-2147482614" name="图片 36" descr="总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542290"/>
            <a:ext cx="12710795" cy="6527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5875" y="-11430"/>
            <a:ext cx="12853670" cy="71996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2452370" y="-11430"/>
            <a:ext cx="795337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2.3 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数据清洗设计（</a:t>
            </a: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步骤）（</a:t>
            </a: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-2147482604" name="图片 52" descr="价格分区及数据格式调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6005" y="648970"/>
            <a:ext cx="6594475" cy="6431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2" name="图片 -2147482593" descr="1去除null及字段选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" y="648970"/>
            <a:ext cx="6002020" cy="6431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8"/>
          <p:cNvSpPr txBox="1"/>
          <p:nvPr/>
        </p:nvSpPr>
        <p:spPr>
          <a:xfrm>
            <a:off x="2804795" y="6211570"/>
            <a:ext cx="263334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6136005" y="6445250"/>
            <a:ext cx="263334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175" y="-11430"/>
            <a:ext cx="12853670" cy="71996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2452370" y="-11430"/>
            <a:ext cx="795337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2.3 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数据清洗设计（</a:t>
            </a: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步骤）（</a:t>
            </a: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-2147482603" name="图片 53" descr="3.区域分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" y="684530"/>
            <a:ext cx="6146165" cy="6396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8"/>
          <p:cNvSpPr txBox="1"/>
          <p:nvPr/>
        </p:nvSpPr>
        <p:spPr>
          <a:xfrm>
            <a:off x="504190" y="4772660"/>
            <a:ext cx="194754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-2147482602" name="图片 57" descr="4.行列转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80" y="2364740"/>
            <a:ext cx="6494145" cy="2322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7249795" y="2491105"/>
            <a:ext cx="1643380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141675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737100" y="3578543"/>
            <a:ext cx="3382010" cy="8001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工作完成情况及结果展示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situation of work  and  display of result 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809130" y="4646971"/>
            <a:ext cx="100838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 indent="0" algn="ctr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860586" y="4646971"/>
            <a:ext cx="136398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 indent="0" algn="ctr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195" y="-2540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" grpId="0" animBg="1"/>
      <p:bldP spid="3" grpId="0" animBg="1"/>
      <p:bldP spid="5" grpId="0" bldLvl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977265" y="1002665"/>
            <a:ext cx="10904220" cy="60502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68600" y="2365375"/>
            <a:ext cx="642239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本次课题相关的工作成功完成，其实践效果良好，基本达到预期的效果。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8600" y="3181350"/>
            <a:ext cx="7720330" cy="369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具体包含：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成功设计并分布式部署以及运行爬虫。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对比分析得出，分布式爬虫的速度确实确实比单机爬虫快，设计的分布式爬虫符合预期要求，节省时间，人力，以及成本费用。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成功将数据进行清洗，得到干净有价值数据。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成功将数据进行绘图，并得到便于分析的图表。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4036060" y="333375"/>
            <a:ext cx="3971925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3.1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8690" y="70485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22860" y="6419215"/>
            <a:ext cx="12824460" cy="68135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2780" y="3055673"/>
            <a:ext cx="779539" cy="308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20%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08143" y="4975350"/>
            <a:ext cx="648812" cy="308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261620" y="6514465"/>
            <a:ext cx="12343765" cy="3073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当发送指令后，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linux_centos7_2(slaver1)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如左侧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,windows10(slaver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端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如右侧，都能成功运行起来。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987800" y="334010"/>
            <a:ext cx="4895215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结果展示（运行情况）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-2147482610" name="图片 42" descr="centos7_2端的爬虫程序开始干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1409700"/>
            <a:ext cx="5492750" cy="4809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810" y="6985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1" name="图片 44" descr="windows端的爬虫程序开始干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626235"/>
            <a:ext cx="6789420" cy="4593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7639050" y="1102043"/>
            <a:ext cx="3452495" cy="3073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windows10(slaver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从节点端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868045" y="994728"/>
            <a:ext cx="3738245" cy="3073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linux_centos7_2(slaver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从节点端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22860" y="-1587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773805" y="334010"/>
            <a:ext cx="5894070" cy="55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结果展示（数据库情况）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9810" y="6985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514080" y="2029143"/>
            <a:ext cx="4095115" cy="307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一条详细数据展示（对应一个楼盘）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868045" y="1102043"/>
            <a:ext cx="3738245" cy="30734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数据库情况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-2147482609" name="图片 45" descr="resis数据库最终爬取结果样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1554480"/>
            <a:ext cx="8011795" cy="4577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8" name="图片 49" descr="一条数据格式展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585085"/>
            <a:ext cx="5109845" cy="3719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0640" y="-1587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9465" y="15875"/>
            <a:ext cx="5709285" cy="727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809750" y="334010"/>
            <a:ext cx="8989060" cy="55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结果展示（单机爬虫与分布式爬虫对比）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6990" y="69850"/>
            <a:ext cx="1370330" cy="1219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240395" y="1554163"/>
            <a:ext cx="4095115" cy="307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单机爬虫运行时间）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1010920" y="1173163"/>
            <a:ext cx="3738245" cy="30734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分布式爬虫运行时间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-2147482607" name="图片 47" descr="爬取结果分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1655445"/>
            <a:ext cx="6929120" cy="5370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6" name="图片 46" descr="单机验证时间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35" y="1967865"/>
            <a:ext cx="5728335" cy="5058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606540" y="4719320"/>
            <a:ext cx="4395470" cy="71691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4.总结与展望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buClrTx/>
              <a:buSzTx/>
              <a:buFontTx/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summary and forecasting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3847576" y="2147487"/>
            <a:ext cx="2467807" cy="1299198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47576" y="3150347"/>
            <a:ext cx="2482876" cy="385072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44680" y="3669356"/>
            <a:ext cx="2370702" cy="370004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606573" y="1708035"/>
            <a:ext cx="4395771" cy="6830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背景及意义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and meaning of  this  subject 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606573" y="2763431"/>
            <a:ext cx="4395771" cy="6830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.主要功能设计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main design of  functions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606573" y="3742626"/>
            <a:ext cx="4395771" cy="6814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工作完成情况及结果展示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buClrTx/>
              <a:buSzTx/>
              <a:buFontTx/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situation of work  and  display of result 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1758052" y="2308292"/>
            <a:ext cx="2606608" cy="26066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0" b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Title_1"/>
          <p:cNvSpPr/>
          <p:nvPr>
            <p:custDataLst>
              <p:tags r:id="rId9"/>
            </p:custDataLst>
          </p:nvPr>
        </p:nvSpPr>
        <p:spPr>
          <a:xfrm>
            <a:off x="2049116" y="2599356"/>
            <a:ext cx="2026154" cy="2026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TW" altLang="en-US" sz="5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-2147482623" descr="徽标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2010" y="153035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MH_Other_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202430" y="3982085"/>
            <a:ext cx="2199005" cy="101473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eelOff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9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8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5" grpId="0" animBg="1"/>
          <p:bldP spid="6" grpId="0" animBg="1"/>
          <p:bldP spid="7" grpId="0" animBg="1"/>
          <p:bldP spid="9" grpId="0" bldLvl="0" animBg="1"/>
          <p:bldP spid="10" grpId="0" bldLvl="0" animBg="1"/>
          <p:bldP spid="11" grpId="0" bldLvl="0" animBg="1"/>
          <p:bldP spid="12" grpId="0" animBg="1"/>
          <p:bldP spid="1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9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8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5" grpId="0" animBg="1"/>
          <p:bldP spid="6" grpId="0" animBg="1"/>
          <p:bldP spid="7" grpId="0" animBg="1"/>
          <p:bldP spid="9" grpId="0" bldLvl="0" animBg="1"/>
          <p:bldP spid="10" grpId="0" bldLvl="0" animBg="1"/>
          <p:bldP spid="11" grpId="0" bldLvl="0" animBg="1"/>
          <p:bldP spid="12" grpId="0" animBg="1"/>
          <p:bldP spid="13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22860" y="-8699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8955" y="1782445"/>
            <a:ext cx="4699000" cy="53949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773805" y="57150"/>
            <a:ext cx="5894070" cy="110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结果展示（数据清洗效果展示）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0445" y="-86995"/>
            <a:ext cx="1667510" cy="1628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331835" y="3345180"/>
            <a:ext cx="4333875" cy="15386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数据清洗最终的效果如图所示，成功将列中的数据转换为行，其房价的值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price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也相应进行分布，其数据中不包含不规整的数据。【这只是底商类的展示，还有商业类，与住宅类等】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-2147482601" name="图片 55" descr="列转行效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1372235"/>
            <a:ext cx="7560945" cy="5083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7145" y="-86360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8955" y="1555115"/>
            <a:ext cx="4699000" cy="56222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773805" y="57150"/>
            <a:ext cx="5894070" cy="110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结果展示（住宅类绘图分析展示）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9810" y="-86360"/>
            <a:ext cx="1667510" cy="143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331835" y="3191193"/>
            <a:ext cx="4333875" cy="18465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从住宅类平均价格图可以看出来，锦江区的住宅类新楼盘也是最贵多达2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000元/平方米，但高新西区，都江堰和新都区相对较便宜，是7000-9000元/平方米左右。对比底商，商业，住宅三类，住宅类型的新楼盘要便宜很多。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-2147482596" name="图片 62" descr="住宅类成都各区域平均房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555115"/>
            <a:ext cx="7699375" cy="5425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22860" y="-8699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8955" y="1782445"/>
            <a:ext cx="4699000" cy="53949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773805" y="57150"/>
            <a:ext cx="5894070" cy="110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结果展示（底商类绘图分析展示）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9810" y="-8636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331835" y="3191193"/>
            <a:ext cx="4333875" cy="18465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从2012年到2021年中，目前数据中展示的最高价格高达80000元/平方米,最低也接近10000元/每平方米。从2015年到2021年价格浮动变化较快，估计可能是新楼盘增多也可能是政策相关。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-2147482599" name="图片 59" descr="底商类标记折线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1555115"/>
            <a:ext cx="7004685" cy="5473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7145" y="-8699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8955" y="1687830"/>
            <a:ext cx="4699000" cy="54895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773805" y="57150"/>
            <a:ext cx="5894070" cy="110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结果展示（成都旧五城区绘图分析展示）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9810" y="-8636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249285" y="3191510"/>
            <a:ext cx="4416425" cy="18465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年份来看，成都市五城区，锦江，成华，青羊，武侯，金牛中锦江区的住宅类房价一直都相对于另外四城区高，但是最高也就3万元/平方米左右，可以推断出锦江区在成都市五城区中经济方面最为发达，地段也较繁荣。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-2147482594" name="图片 68" descr="住宅类各区域价格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" y="1553845"/>
            <a:ext cx="7545705" cy="5467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857115" y="3439795"/>
            <a:ext cx="3133090" cy="10769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总结与展望</a:t>
            </a:r>
            <a:endParaRPr lang="zh-CN" altLang="en-US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buClrTx/>
              <a:buSzTx/>
              <a:buFontTx/>
            </a:pP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summary and forecasting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202216" y="4634906"/>
            <a:ext cx="82423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810" y="-8636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11"/>
          <p:cNvSpPr txBox="1"/>
          <p:nvPr/>
        </p:nvSpPr>
        <p:spPr>
          <a:xfrm>
            <a:off x="6400461" y="4634906"/>
            <a:ext cx="82423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展望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" grpId="0" animBg="1"/>
      <p:bldP spid="3" grpId="0" animBg="1"/>
      <p:bldP spid="5" grpId="0" bldLvl="0" animBg="1"/>
      <p:bldP spid="10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7145" y="-8699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773805" y="334010"/>
            <a:ext cx="5894070" cy="55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4.1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3915" y="1117600"/>
            <a:ext cx="11396980" cy="51200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l" defTabSz="1285875">
              <a:lnSpc>
                <a:spcPct val="150000"/>
              </a:lnSpc>
              <a:defRPr/>
            </a:pPr>
            <a:r>
              <a:rPr lang="en-US" altLang="zh-CN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这个大数据与人工智能的时代，数据的需求量将会变得越来越大，数据的搜集也将变得越来越重要。作为一个爬虫工作者而言，设计分布式网络爬虫来为其提高数据采集的速度便变得尤为重要，它既可以减少开发人员的数量，节约成本费用，还可以让使用者节省大量时间。</a:t>
            </a: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85875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在本课题中，我们介绍了数据如何获取，清洗，以及简单的后续应用。首先进行了爬虫设计的前的网站分析及需求设计工作，其中重点分析了网站的反爬虫措施，然后进行了爬虫原型的设计与实现工作，包括各模块具体编写，接着为了提高爬取的速度，我们将原型爬虫改写成了分布式爬虫，其次我们设计了部署策略，将爬虫部署到了多台机器上并成功运行。在数据获得以后，我们开始了数据清洗工作，先进行了数据预处理，详细分析数据中存在的问题，并设计出了四个阶段来进行处理。最后我们获得了需要分析的数据，通过绘图，观察分析得出了一定的结论。</a:t>
            </a: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9810" y="-8636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7145" y="-8699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773805" y="334010"/>
            <a:ext cx="5894070" cy="55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展望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3915" y="1117600"/>
            <a:ext cx="11396980" cy="51200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l" defTabSz="1285875">
              <a:lnSpc>
                <a:spcPct val="150000"/>
              </a:lnSpc>
              <a:defRPr/>
            </a:pPr>
            <a:r>
              <a:rPr 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爬虫的领域很广，也很有趣，在本次课题中，在编程语言方面我们所做的只是实现基于python的 scrapy改进的分布式爬虫并设计一些模块，</a:t>
            </a:r>
            <a:r>
              <a:rPr lang="zh-CN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但是</a:t>
            </a:r>
            <a:r>
              <a:rPr lang="en-US" altLang="zh-CN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本身也有一定缺陷如性能慢，安全性低等，</a:t>
            </a:r>
            <a:r>
              <a:rPr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实其他语言支持的分布式爬虫也各有特点，分布式爬虫的框架也多种多样，像最近的基于hadoop的分布式爬虫，基于docekr的分布式爬虫也都很有意思。我们具体以一个房地产网站来进行爬虫设计与实现，但是互联网上的网站各有特色，有价值的数据也多不胜数，其反爬虫措施，数据分布等都有不同，如何克服困难设计出合理的高效的爬虫</a:t>
            </a:r>
            <a:r>
              <a:rPr lang="zh-CN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无论在现在还是以后</a:t>
            </a:r>
            <a:r>
              <a:rPr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都是一个值得研究的课题。</a:t>
            </a:r>
            <a:endParaRPr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9810" y="-8636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590800" y="2123525"/>
            <a:ext cx="7677150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cs typeface="Arial" panose="020B0604020202020204" pitchFamily="34" charset="0"/>
              </a:rPr>
              <a:t>Thank you</a:t>
            </a:r>
            <a:endParaRPr lang="en-US" altLang="zh-CN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FillTx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4017929" y="4385859"/>
            <a:ext cx="2219046" cy="3479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答辩人：邓凯</a:t>
            </a:r>
            <a:endParaRPr lang="zh-CN" altLang="en-US" sz="1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7165469" y="4416805"/>
            <a:ext cx="3171696" cy="3168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Report Person: Deng Kai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240" y="-508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9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1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7960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5161330" y="3516628"/>
            <a:ext cx="2536091" cy="9232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背景及意义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and  meaning of this subject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010" y="153035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11"/>
          <p:cNvSpPr txBox="1"/>
          <p:nvPr/>
        </p:nvSpPr>
        <p:spPr>
          <a:xfrm>
            <a:off x="5161280" y="4646930"/>
            <a:ext cx="103060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lvl="1" indent="0" algn="ctr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论文结构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6677025" y="4646930"/>
            <a:ext cx="133604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lvl="1" indent="0" algn="ctr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背景及意义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" grpId="0" bldLvl="0" animBg="1"/>
      <p:bldP spid="3" grpId="0" animBg="1"/>
      <p:bldP spid="5" grpId="0" bldLvl="0" animBg="1"/>
      <p:bldP spid="10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5168"/>
          <p:cNvSpPr/>
          <p:nvPr/>
        </p:nvSpPr>
        <p:spPr>
          <a:xfrm>
            <a:off x="1979295" y="5506085"/>
            <a:ext cx="4324985" cy="1134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5166"/>
          <p:cNvSpPr/>
          <p:nvPr/>
        </p:nvSpPr>
        <p:spPr>
          <a:xfrm rot="660000">
            <a:off x="3867150" y="2265045"/>
            <a:ext cx="1214120" cy="1298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3273871" y="2975795"/>
            <a:ext cx="2395107" cy="137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2822811" y="3822873"/>
            <a:ext cx="3302845" cy="137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2361258" y="4669953"/>
            <a:ext cx="4210573" cy="13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5171"/>
          <p:cNvSpPr/>
          <p:nvPr/>
        </p:nvSpPr>
        <p:spPr>
          <a:xfrm rot="21540000">
            <a:off x="4181475" y="1951355"/>
            <a:ext cx="1037590" cy="838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lnSpc>
                <a:spcPct val="120000"/>
              </a:lnSpc>
              <a:defRPr>
                <a:solidFill>
                  <a:srgbClr val="4C4C4C"/>
                </a:solidFill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5176"/>
          <p:cNvSpPr/>
          <p:nvPr/>
        </p:nvSpPr>
        <p:spPr>
          <a:xfrm rot="21480000">
            <a:off x="4184650" y="2343150"/>
            <a:ext cx="1028700" cy="430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1400" cap="none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Ch.1</a:t>
            </a:r>
            <a:endParaRPr lang="en-US" altLang="zh-CN" sz="1400" cap="none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 rot="0">
            <a:off x="3722370" y="2975610"/>
            <a:ext cx="1941195" cy="528320"/>
            <a:chOff x="1944344" y="2047198"/>
            <a:chExt cx="1589745" cy="432411"/>
          </a:xfrm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Ch.2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73874" y="3822872"/>
            <a:ext cx="2848974" cy="528019"/>
            <a:chOff x="1574955" y="2740898"/>
            <a:chExt cx="2333121" cy="432412"/>
          </a:xfrm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Ch.3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2810" y="4669950"/>
            <a:ext cx="3756702" cy="528012"/>
            <a:chOff x="1205565" y="3434598"/>
            <a:chExt cx="3076490" cy="432407"/>
          </a:xfrm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Ch.4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61260" y="5505266"/>
            <a:ext cx="4664442" cy="528012"/>
            <a:chOff x="827585" y="4118665"/>
            <a:chExt cx="3819870" cy="432407"/>
          </a:xfrm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Ch.5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7567575" y="184593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7565573" y="279997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7567575" y="366711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753644" y="1849541"/>
            <a:ext cx="2700245" cy="442595"/>
            <a:chOff x="5228512" y="1109269"/>
            <a:chExt cx="2871880" cy="362456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03102"/>
              <a:ext cx="2871880" cy="120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918493" cy="36245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.绪论</a:t>
              </a:r>
              <a:endPara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53644" y="2892237"/>
            <a:ext cx="2700245" cy="442595"/>
            <a:chOff x="5228512" y="1797283"/>
            <a:chExt cx="2871880" cy="362456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1797283"/>
              <a:ext cx="2871880" cy="3624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相关知识与技术绍</a:t>
              </a:r>
              <a:endPara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135072" cy="21113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5229" y="3686338"/>
            <a:ext cx="2997201" cy="442595"/>
            <a:chOff x="5228512" y="2629091"/>
            <a:chExt cx="3187711" cy="362456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22926"/>
              <a:ext cx="2871880" cy="120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3187710" cy="36245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需求分析与总体设计</a:t>
              </a:r>
              <a:endPara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7564938" y="452150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7567575" y="5315618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53350" y="4527550"/>
            <a:ext cx="2700020" cy="442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.详细设计与实现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Rectangle 81"/>
          <p:cNvSpPr/>
          <p:nvPr/>
        </p:nvSpPr>
        <p:spPr>
          <a:xfrm>
            <a:off x="7734935" y="5408295"/>
            <a:ext cx="4216400" cy="4425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5.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数据清洗模块设计与绘图分析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5023485" y="333375"/>
            <a:ext cx="2857500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1.1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论文结构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5273787" y="830701"/>
            <a:ext cx="2311176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paper structure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2120" y="6122035"/>
            <a:ext cx="5842635" cy="545465"/>
            <a:chOff x="1574955" y="2740898"/>
            <a:chExt cx="2333121" cy="432412"/>
          </a:xfrm>
        </p:grpSpPr>
        <p:sp>
          <p:nvSpPr>
            <p:cNvPr id="3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Ch.6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735229" y="6224691"/>
            <a:ext cx="2700245" cy="442595"/>
            <a:chOff x="5228512" y="1109269"/>
            <a:chExt cx="2871880" cy="362456"/>
          </a:xfrm>
        </p:grpSpPr>
        <p:sp>
          <p:nvSpPr>
            <p:cNvPr id="48" name="TextBox 20"/>
            <p:cNvSpPr txBox="1"/>
            <p:nvPr/>
          </p:nvSpPr>
          <p:spPr>
            <a:xfrm>
              <a:off x="5228512" y="1303102"/>
              <a:ext cx="2871880" cy="120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>
                <a:lnSpc>
                  <a:spcPct val="120000"/>
                </a:lnSpc>
              </a:pP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Rectangle 71"/>
            <p:cNvSpPr/>
            <p:nvPr/>
          </p:nvSpPr>
          <p:spPr>
            <a:xfrm>
              <a:off x="5228513" y="1109269"/>
              <a:ext cx="1891015" cy="36245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6.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总结与展望</a:t>
              </a:r>
              <a:endPara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0" name="Round Same Side Corner Rectangle 67"/>
          <p:cNvSpPr/>
          <p:nvPr/>
        </p:nvSpPr>
        <p:spPr>
          <a:xfrm rot="10800000" flipH="1">
            <a:off x="7565670" y="617282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2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0285" y="12065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843915" y="1117600"/>
            <a:ext cx="10325735" cy="30372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直角三角形 22"/>
          <p:cNvSpPr/>
          <p:nvPr/>
        </p:nvSpPr>
        <p:spPr>
          <a:xfrm rot="10800000">
            <a:off x="843809" y="2004664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直角三角形 24"/>
          <p:cNvSpPr/>
          <p:nvPr/>
        </p:nvSpPr>
        <p:spPr>
          <a:xfrm rot="10800000">
            <a:off x="843809" y="4154670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 rot="16200000" flipH="1">
            <a:off x="-2533015" y="3808095"/>
            <a:ext cx="6066790" cy="68834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直角三角形 27"/>
          <p:cNvSpPr/>
          <p:nvPr/>
        </p:nvSpPr>
        <p:spPr>
          <a:xfrm flipH="1">
            <a:off x="10852941" y="6987509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1433195" y="1437640"/>
            <a:ext cx="2988310" cy="172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这个互联网高速发展的时代。每一天都会产生许多的信息量，而近年来随着大数据,机器学习等行业的蓬勃发展，可靠而有价值的数据信息供应出现紧缺现象。这表明爬虫工程师将成为互联网数据公司的重要职位。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18"/>
          <p:cNvSpPr>
            <a:spLocks noChangeArrowheads="1"/>
          </p:cNvSpPr>
          <p:nvPr/>
        </p:nvSpPr>
        <p:spPr bwMode="auto">
          <a:xfrm>
            <a:off x="6791325" y="4674870"/>
            <a:ext cx="4379595" cy="221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而随着业务的扩大，需求数据量的增多，如何充分合理的分配人力资源，时间以及成本费用便成为一个很大的难题。</a:t>
            </a:r>
            <a:endParaRPr lang="en-US" altLang="zh-CN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032885" y="333375"/>
            <a:ext cx="4424680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背景及意义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(1)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5273787" y="830701"/>
            <a:ext cx="2311176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and meaning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e5d0f5a924fd690223c7fe94209d16b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" y="4154805"/>
            <a:ext cx="5302885" cy="2832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1118235"/>
            <a:ext cx="5024120" cy="3036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animBg="1"/>
      <p:bldP spid="25" grpId="0" animBg="1"/>
      <p:bldP spid="27" grpId="0" bldLvl="0" animBg="1"/>
      <p:bldP spid="28" grpId="0" bldLvl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flipH="1">
            <a:off x="2215515" y="1763395"/>
            <a:ext cx="8608695" cy="412623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fd0a2347a5929379037fc922ff3f58c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384175"/>
            <a:ext cx="2111375" cy="1797050"/>
          </a:xfrm>
          <a:prstGeom prst="rect">
            <a:avLst/>
          </a:prstGeom>
        </p:spPr>
      </p:pic>
      <p:sp>
        <p:nvSpPr>
          <p:cNvPr id="29" name="文本框 17"/>
          <p:cNvSpPr txBox="1"/>
          <p:nvPr/>
        </p:nvSpPr>
        <p:spPr>
          <a:xfrm>
            <a:off x="2623820" y="2082165"/>
            <a:ext cx="4078605" cy="3200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普通的单机爬虫而言，爬取一个大型的网站信息往往需要花费较长时间，尽管可以使用多线程爬虫来提高爬取的速度，但是这又对单机的硬件配置要求比较高，所以价格自然也就高了。有时为了提高速度，分配多人员进行网站信息采集，每一个人写的爬虫程序可能不同，不便于后期维护，采集到的信息很有可能重复，这也增大了后期数据清洗的工作量。此时，分布式爬虫就应运而生了。它可以减少开发人员的数量。一个人便可以编写完整的代码，同样的程序可以部署到多台廉价的机器上运行，又能做到同步控制减少重复数据，速度又快，还能够节约成本费用</a:t>
            </a:r>
            <a:r>
              <a:rPr lang="en-US" altLang="zh-CN" sz="1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zh-CN" sz="16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19"/>
          <p:cNvSpPr txBox="1"/>
          <p:nvPr/>
        </p:nvSpPr>
        <p:spPr>
          <a:xfrm>
            <a:off x="9890891" y="1517322"/>
            <a:ext cx="14362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032885" y="333375"/>
            <a:ext cx="4424680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背景及意义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(2)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5273787" y="830701"/>
            <a:ext cx="2311176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and meaning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3ff11675db1308f410aa8edad18f4ff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55" y="4851400"/>
            <a:ext cx="1705610" cy="1529715"/>
          </a:xfrm>
          <a:prstGeom prst="rect">
            <a:avLst/>
          </a:prstGeom>
        </p:spPr>
      </p:pic>
      <p:pic>
        <p:nvPicPr>
          <p:cNvPr id="5" name="图片 4" descr="8d45ba118dbc09ad525b80799bb5ea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540" y="5282565"/>
            <a:ext cx="1515745" cy="1098550"/>
          </a:xfrm>
          <a:prstGeom prst="rect">
            <a:avLst/>
          </a:prstGeom>
        </p:spPr>
      </p:pic>
      <p:sp>
        <p:nvSpPr>
          <p:cNvPr id="23" name="直角三角形 22"/>
          <p:cNvSpPr/>
          <p:nvPr/>
        </p:nvSpPr>
        <p:spPr>
          <a:xfrm rot="16200000">
            <a:off x="2314575" y="1664335"/>
            <a:ext cx="417195" cy="61658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 descr="58e799df4227b33c076333041263fdf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105" y="755650"/>
            <a:ext cx="1694180" cy="1425575"/>
          </a:xfrm>
          <a:prstGeom prst="rect">
            <a:avLst/>
          </a:prstGeom>
        </p:spPr>
      </p:pic>
      <p:sp>
        <p:nvSpPr>
          <p:cNvPr id="10" name="文本框 17"/>
          <p:cNvSpPr txBox="1"/>
          <p:nvPr/>
        </p:nvSpPr>
        <p:spPr>
          <a:xfrm>
            <a:off x="6932295" y="2181225"/>
            <a:ext cx="3891915" cy="2708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1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虑到开发语言的难易程度，以及流行程度，我准备基于python在原单机爬虫框架scrapy的基础上，设计一个灵活分的布式爬虫系统，由于scrapy本身不支持分布式，所以需要一定的改进，在scrapy_redis扩展框架中对于分布式的支持也不一定满足设计，所以还需要在上面进行一定的修改。最后，为了体现爬虫工作者对数据的后续处理过程，还会进行数据清洗以及简单的数据分析，在一个数据相关的公司中，这是一个基础而又重要的部分流水线生产环节。</a:t>
            </a:r>
            <a:endParaRPr lang="en-US" altLang="zh-CN" sz="16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219552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742" y="196455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5161330" y="3381691"/>
            <a:ext cx="2536091" cy="6457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主要功能设计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main design of  functions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939940" y="4431706"/>
            <a:ext cx="166370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分布式部署设计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023781" y="4431706"/>
            <a:ext cx="153543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爬虫相关设计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3781" y="4904563"/>
            <a:ext cx="153543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2.3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数据清洗设计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010" y="153035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bldLvl="0" animBg="1"/>
      <p:bldP spid="3" grpId="0" bldLvl="0" animBg="1"/>
      <p:bldP spid="5" grpId="0" bldLvl="0" animBg="1"/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59055" y="-5080"/>
            <a:ext cx="4381500" cy="6775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244525" y="181291"/>
            <a:ext cx="2536091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1600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设计说明：爬虫是针对于链家网站的新楼盘设计的</a:t>
            </a:r>
            <a:endParaRPr lang="zh-CN" altLang="en-US" sz="1600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80" y="180975"/>
            <a:ext cx="8123555" cy="4773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1096010"/>
            <a:ext cx="5522595" cy="6041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955" y="3322320"/>
            <a:ext cx="6487795" cy="3815080"/>
          </a:xfrm>
          <a:prstGeom prst="rect">
            <a:avLst/>
          </a:prstGeom>
        </p:spPr>
      </p:pic>
      <p:pic>
        <p:nvPicPr>
          <p:cNvPr id="17" name="图片 -2147482623" descr="徽标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5240" y="-5080"/>
            <a:ext cx="1413510" cy="1259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83820" y="17780"/>
            <a:ext cx="12973685" cy="712406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01935" y="4793615"/>
            <a:ext cx="2083435" cy="19386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接下来对其中的重点设计进行讲解。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8890" y="225425"/>
            <a:ext cx="10071735" cy="55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爬虫相关设计（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总设计图）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4725" y="1778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5" descr="爬虫设计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" y="887095"/>
            <a:ext cx="10072370" cy="6360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24" grpId="0" bldLvl="0" animBg="1"/>
      <p:bldP spid="22" grpId="0" animBg="1"/>
    </p:bldLst>
  </p:timing>
</p:sld>
</file>

<file path=ppt/tags/tag1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4"/>
</p:tagLst>
</file>

<file path=ppt/tags/tag10.xml><?xml version="1.0" encoding="utf-8"?>
<p:tagLst xmlns:p="http://schemas.openxmlformats.org/presentationml/2006/main">
  <p:tag name="MH" val="20161022181333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1022181333"/>
  <p:tag name="MH_LIBRARY" val="GRAPHIC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7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1"/>
</p:tagLst>
</file>

<file path=ppt/tags/tag2.xml><?xml version="1.0" encoding="utf-8"?>
<p:tagLst xmlns:p="http://schemas.openxmlformats.org/presentationml/2006/main">
  <p:tag name="MH" val="20161022181333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181333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1022181333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2"/>
</p:tagLst>
</file>

<file path=ppt/tags/tag7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3"/>
</p:tagLst>
</file>

<file path=ppt/tags/tag8.xml><?xml version="1.0" encoding="utf-8"?>
<p:tagLst xmlns:p="http://schemas.openxmlformats.org/presentationml/2006/main">
  <p:tag name="MH" val="20161022181333"/>
  <p:tag name="MH_LIBRARY" val="GRAPHIC"/>
  <p:tag name="MH_TYPE" val="Other"/>
  <p:tag name="MH_ORDER" val="5"/>
</p:tagLst>
</file>

<file path=ppt/tags/tag9.xml><?xml version="1.0" encoding="utf-8"?>
<p:tagLst xmlns:p="http://schemas.openxmlformats.org/presentationml/2006/main">
  <p:tag name="MH" val="20161022181333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3190</Words>
  <Application>WPS 演示</Application>
  <PresentationFormat>自定义</PresentationFormat>
  <Paragraphs>213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Calibri</vt:lpstr>
      <vt:lpstr>微软雅黑</vt:lpstr>
      <vt:lpstr>Microsoft JhengHei</vt:lpstr>
      <vt:lpstr>PMingLiU</vt:lpstr>
      <vt:lpstr>Open Sans</vt:lpstr>
      <vt:lpstr>Open Sans</vt:lpstr>
      <vt:lpstr>Lato Regular</vt:lpstr>
      <vt:lpstr>Arial Unicode MS</vt:lpstr>
      <vt:lpstr>Calibri Light</vt:lpstr>
      <vt:lpstr>Helvetica Light</vt:lpstr>
      <vt:lpstr>Arial</vt:lpstr>
      <vt:lpstr>Gill Sans</vt:lpstr>
      <vt:lpstr>Helvetica Neue</vt:lpstr>
      <vt:lpstr>Helvetica</vt:lpstr>
      <vt:lpstr>Microsoft JhengHei UI</vt:lpstr>
      <vt:lpstr>Segoe Print</vt:lpstr>
      <vt:lpstr>Gill Sans MT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/>
  <cp:keywords>www.1ppt.com</cp:keywords>
  <cp:lastModifiedBy>风雪之巅</cp:lastModifiedBy>
  <cp:revision>33</cp:revision>
  <dcterms:created xsi:type="dcterms:W3CDTF">2016-12-18T12:57:00Z</dcterms:created>
  <dcterms:modified xsi:type="dcterms:W3CDTF">2019-06-01T14:01:42Z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