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6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8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1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37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5887041"/>
            <a:ext cx="9144000" cy="190579"/>
          </a:xfrm>
          <a:prstGeom prst="rect">
            <a:avLst/>
          </a:prstGeom>
          <a:noFill/>
          <a:ln>
            <a:noFill/>
          </a:ln>
        </p:spPr>
        <p:txBody>
          <a:bodyPr wrap="square" lIns="82056" tIns="41028" rIns="82056" bIns="41028" rtlCol="0">
            <a:spAutoFit/>
          </a:bodyPr>
          <a:lstStyle/>
          <a:p>
            <a:pPr algn="ctr" rtl="0"/>
            <a:r>
              <a:rPr lang="en-US" sz="1050" b="0" i="0" u="none" strike="noStrike" kern="1200" baseline="300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© 2014, Johns Hopkins University. All rights reserved</a:t>
            </a:r>
            <a:r>
              <a:rPr lang="en-US" sz="1050" b="0" i="0" u="none" strike="noStrike" kern="1200" baseline="3000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2140" y="373275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b="1">
                <a:solidFill>
                  <a:srgbClr val="14487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Slide Header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6542" y="1226130"/>
            <a:ext cx="7778458" cy="4096328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Subhead</a:t>
            </a:r>
            <a:br>
              <a:rPr lang="en-US" dirty="0" smtClean="0"/>
            </a:b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•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volupat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1221"/>
            <a:ext cx="9144000" cy="190579"/>
          </a:xfrm>
          <a:prstGeom prst="rect">
            <a:avLst/>
          </a:prstGeom>
          <a:noFill/>
          <a:ln>
            <a:noFill/>
          </a:ln>
        </p:spPr>
        <p:txBody>
          <a:bodyPr wrap="square" lIns="82056" tIns="41028" rIns="82056" bIns="41028" rtlCol="0">
            <a:spAutoFit/>
          </a:bodyPr>
          <a:lstStyle/>
          <a:p>
            <a:pPr algn="ctr" rtl="0"/>
            <a:r>
              <a:rPr lang="en-US" sz="1050" b="0" i="0" u="none" strike="noStrike" kern="1200" baseline="3000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© 2014, Johns Hopkins University.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00" y="6585919"/>
            <a:ext cx="9144000" cy="190579"/>
          </a:xfrm>
          <a:prstGeom prst="rect">
            <a:avLst/>
          </a:prstGeom>
          <a:noFill/>
          <a:ln>
            <a:noFill/>
          </a:ln>
        </p:spPr>
        <p:txBody>
          <a:bodyPr wrap="square" lIns="82056" tIns="41028" rIns="82056" bIns="41028" rtlCol="0">
            <a:spAutoFit/>
          </a:bodyPr>
          <a:lstStyle/>
          <a:p>
            <a:pPr algn="ctr" rtl="0"/>
            <a:r>
              <a:rPr lang="en-US" sz="1050" b="0" i="0" u="none" strike="noStrike" kern="1200" baseline="3000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© 2014, Johns Hopkins University.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34059" y="6570003"/>
            <a:ext cx="42331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©2015, Johns Hopkins University. All rights</a:t>
            </a:r>
            <a:r>
              <a:rPr lang="en-US" sz="700" baseline="0" dirty="0" smtClean="0">
                <a:solidFill>
                  <a:schemeClr val="bg1"/>
                </a:solidFill>
                <a:latin typeface="Arial"/>
                <a:cs typeface="Arial"/>
              </a:rPr>
              <a:t> reserved.</a:t>
            </a:r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7" name="Picture 16" descr="Bloomberg 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708"/>
            <a:ext cx="9144000" cy="43229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434059" y="6561862"/>
            <a:ext cx="42331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©2015, Johns Hopkins University. All rights</a:t>
            </a:r>
            <a:r>
              <a:rPr lang="en-US" sz="700" baseline="0" dirty="0" smtClean="0">
                <a:solidFill>
                  <a:schemeClr val="bg1"/>
                </a:solidFill>
                <a:latin typeface="Arial"/>
                <a:cs typeface="Arial"/>
              </a:rPr>
              <a:t> reserved.</a:t>
            </a:r>
            <a:endParaRPr lang="en-US"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63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34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5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8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2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8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8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75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5A11-D47B-7E43-AA9C-516168D24489}" type="datetimeFigureOut">
              <a:rPr kumimoji="1" lang="zh-CN" altLang="en-US" smtClean="0"/>
              <a:t>9/25/17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542E-3E92-8043-9056-0D87A26BCF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76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可选流程 62"/>
          <p:cNvSpPr/>
          <p:nvPr/>
        </p:nvSpPr>
        <p:spPr>
          <a:xfrm>
            <a:off x="1163398" y="1271876"/>
            <a:ext cx="4697998" cy="4378108"/>
          </a:xfrm>
          <a:prstGeom prst="flowChartAlternateProcess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可选流程 59"/>
          <p:cNvSpPr/>
          <p:nvPr/>
        </p:nvSpPr>
        <p:spPr>
          <a:xfrm>
            <a:off x="6358734" y="2408590"/>
            <a:ext cx="1953799" cy="3001624"/>
          </a:xfrm>
          <a:prstGeom prst="flowChartAlternateProcess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77" y="86730"/>
            <a:ext cx="8229600" cy="1143000"/>
          </a:xfrm>
        </p:spPr>
        <p:txBody>
          <a:bodyPr/>
          <a:lstStyle/>
          <a:p>
            <a:r>
              <a:rPr kumimoji="1" lang="en-US" altLang="zh-CN" sz="3200" dirty="0" smtClean="0"/>
              <a:t>Model </a:t>
            </a:r>
            <a:r>
              <a:rPr kumimoji="1" lang="en-US" altLang="zh-CN" sz="3200" dirty="0"/>
              <a:t>Hierarchy </a:t>
            </a:r>
            <a:endParaRPr kumimoji="1" lang="zh-CN" altLang="en-US" sz="2800" dirty="0"/>
          </a:p>
        </p:txBody>
      </p:sp>
      <p:grpSp>
        <p:nvGrpSpPr>
          <p:cNvPr id="45" name="组 44"/>
          <p:cNvGrpSpPr/>
          <p:nvPr/>
        </p:nvGrpSpPr>
        <p:grpSpPr>
          <a:xfrm>
            <a:off x="1852706" y="1579537"/>
            <a:ext cx="6200816" cy="3469340"/>
            <a:chOff x="1852706" y="1240118"/>
            <a:chExt cx="6200816" cy="3469340"/>
          </a:xfrm>
        </p:grpSpPr>
        <p:cxnSp>
          <p:nvCxnSpPr>
            <p:cNvPr id="19" name="直线箭头连接符 18"/>
            <p:cNvCxnSpPr>
              <a:stCxn id="11" idx="1"/>
              <a:endCxn id="7" idx="6"/>
            </p:cNvCxnSpPr>
            <p:nvPr/>
          </p:nvCxnSpPr>
          <p:spPr>
            <a:xfrm flipH="1">
              <a:off x="2960728" y="4507753"/>
              <a:ext cx="3643500" cy="2168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0"/>
              <a:endCxn id="6" idx="4"/>
            </p:cNvCxnSpPr>
            <p:nvPr/>
          </p:nvCxnSpPr>
          <p:spPr>
            <a:xfrm flipH="1" flipV="1">
              <a:off x="2572870" y="2961341"/>
              <a:ext cx="9099" cy="139902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3182471" y="1240118"/>
              <a:ext cx="657411" cy="43329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44164" y="2528047"/>
              <a:ext cx="657411" cy="43329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03210" y="4360366"/>
              <a:ext cx="757518" cy="33814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852706" y="3451413"/>
              <a:ext cx="1449294" cy="403411"/>
            </a:xfrm>
            <a:prstGeom prst="rect">
              <a:avLst/>
            </a:prstGeom>
            <a:solidFill>
              <a:srgbClr val="EBF1DE"/>
            </a:solidFill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249270" y="2486212"/>
              <a:ext cx="657411" cy="43329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604228" y="4306047"/>
              <a:ext cx="1449294" cy="403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箭头连接符 31"/>
            <p:cNvCxnSpPr>
              <a:endCxn id="5" idx="4"/>
            </p:cNvCxnSpPr>
            <p:nvPr/>
          </p:nvCxnSpPr>
          <p:spPr>
            <a:xfrm flipV="1">
              <a:off x="3511177" y="1673412"/>
              <a:ext cx="0" cy="46317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3554506" y="1504577"/>
              <a:ext cx="41835" cy="2005106"/>
            </a:xfrm>
            <a:prstGeom prst="bentConnector3">
              <a:avLst>
                <a:gd name="adj1" fmla="val 896434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56" idx="1"/>
              <a:endCxn id="9" idx="6"/>
            </p:cNvCxnSpPr>
            <p:nvPr/>
          </p:nvCxnSpPr>
          <p:spPr>
            <a:xfrm flipH="1" flipV="1">
              <a:off x="4906681" y="2702859"/>
              <a:ext cx="1698972" cy="357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29" y="1681397"/>
            <a:ext cx="265329" cy="247640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605653" y="2844147"/>
            <a:ext cx="1449294" cy="403411"/>
          </a:xfrm>
          <a:prstGeom prst="rect">
            <a:avLst/>
          </a:prstGeom>
          <a:solidFill>
            <a:srgbClr val="C6D9F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2" y="2920855"/>
            <a:ext cx="1312448" cy="26922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078" y="2396903"/>
            <a:ext cx="574742" cy="278101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340" y="1229730"/>
            <a:ext cx="1040069" cy="299681"/>
          </a:xfrm>
          <a:prstGeom prst="rect">
            <a:avLst/>
          </a:prstGeom>
        </p:spPr>
      </p:pic>
      <p:cxnSp>
        <p:nvCxnSpPr>
          <p:cNvPr id="66" name="直线连接符 65"/>
          <p:cNvCxnSpPr/>
          <p:nvPr/>
        </p:nvCxnSpPr>
        <p:spPr>
          <a:xfrm flipV="1">
            <a:off x="1198922" y="2275378"/>
            <a:ext cx="4644713" cy="8888"/>
          </a:xfrm>
          <a:prstGeom prst="line">
            <a:avLst/>
          </a:prstGeom>
          <a:ln>
            <a:solidFill>
              <a:srgbClr val="4F81BD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797" y="2960610"/>
            <a:ext cx="247225" cy="247225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3601" y="2907327"/>
            <a:ext cx="301039" cy="230206"/>
          </a:xfrm>
          <a:prstGeom prst="rect">
            <a:avLst/>
          </a:prstGeom>
        </p:spPr>
      </p:pic>
      <p:sp>
        <p:nvSpPr>
          <p:cNvPr id="79" name="可选流程 78"/>
          <p:cNvSpPr/>
          <p:nvPr/>
        </p:nvSpPr>
        <p:spPr>
          <a:xfrm>
            <a:off x="1918275" y="1520530"/>
            <a:ext cx="3658931" cy="1927079"/>
          </a:xfrm>
          <a:prstGeom prst="flowChartAlternateProcess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937783" y="1600456"/>
            <a:ext cx="6571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latin typeface="Times New Roman"/>
                <a:cs typeface="Times New Roman"/>
              </a:rPr>
              <a:t>Partial </a:t>
            </a:r>
            <a:r>
              <a:rPr kumimoji="1" lang="en-US" altLang="zh-CN" sz="1100" dirty="0">
                <a:latin typeface="Times New Roman"/>
                <a:cs typeface="Times New Roman"/>
              </a:rPr>
              <a:t>L</a:t>
            </a:r>
            <a:r>
              <a:rPr kumimoji="1" lang="en-US" altLang="zh-CN" sz="1100" dirty="0" smtClean="0">
                <a:latin typeface="Times New Roman"/>
                <a:cs typeface="Times New Roman"/>
              </a:rPr>
              <a:t>atent Class</a:t>
            </a:r>
            <a:endParaRPr kumimoji="1" lang="zh-CN" altLang="en-US" sz="1100" dirty="0">
              <a:latin typeface="Times New Roman"/>
              <a:cs typeface="Times New Roman"/>
            </a:endParaRPr>
          </a:p>
        </p:txBody>
      </p:sp>
      <p:sp>
        <p:nvSpPr>
          <p:cNvPr id="81" name="可选流程 80"/>
          <p:cNvSpPr/>
          <p:nvPr/>
        </p:nvSpPr>
        <p:spPr>
          <a:xfrm>
            <a:off x="1518634" y="2630599"/>
            <a:ext cx="2122536" cy="2912819"/>
          </a:xfrm>
          <a:prstGeom prst="flowChartAlternateProcess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724319" y="5107633"/>
            <a:ext cx="2014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latin typeface="Times New Roman"/>
                <a:cs typeface="Times New Roman"/>
              </a:rPr>
              <a:t>Quadratic Exponential Model with Sparse Correlation</a:t>
            </a:r>
            <a:endParaRPr kumimoji="1" lang="zh-CN" altLang="en-US" sz="1100" dirty="0">
              <a:latin typeface="Times New Roman"/>
              <a:cs typeface="Times New Roman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6519" y="3790832"/>
            <a:ext cx="1127308" cy="34686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8"/>
          <a:srcRect l="76531" r="7697" b="5121"/>
          <a:stretch/>
        </p:blipFill>
        <p:spPr>
          <a:xfrm>
            <a:off x="2462074" y="4654841"/>
            <a:ext cx="214052" cy="3962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72810" y="4699785"/>
            <a:ext cx="187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Times"/>
                <a:cs typeface="Times"/>
              </a:rPr>
              <a:t>Hierarchical prior</a:t>
            </a:r>
            <a:endParaRPr kumimoji="1" lang="zh-CN" alt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7067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373276"/>
            <a:ext cx="8229600" cy="710648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Informative prior is needed for </a:t>
            </a:r>
            <a:r>
              <a:rPr kumimoji="1" lang="en-US" altLang="zh-CN" sz="3200" i="1" dirty="0" smtClean="0"/>
              <a:t>θ</a:t>
            </a:r>
            <a:r>
              <a:rPr kumimoji="1" lang="en-US" altLang="zh-CN" sz="3200" i="1" baseline="-25000" dirty="0" smtClean="0"/>
              <a:t>2</a:t>
            </a:r>
            <a:r>
              <a:rPr kumimoji="1" lang="en-US" altLang="zh-CN" sz="3200" dirty="0" smtClean="0"/>
              <a:t> and </a:t>
            </a:r>
            <a:r>
              <a:rPr kumimoji="1" lang="en-US" altLang="zh-CN" sz="3200" i="1" dirty="0" smtClean="0"/>
              <a:t>d</a:t>
            </a:r>
            <a:r>
              <a:rPr kumimoji="1" lang="en-US" altLang="zh-CN" sz="3200" dirty="0" smtClean="0"/>
              <a:t> </a:t>
            </a:r>
            <a:endParaRPr kumimoji="1" lang="zh-CN" altLang="en-US" sz="3200" dirty="0"/>
          </a:p>
        </p:txBody>
      </p:sp>
      <p:grpSp>
        <p:nvGrpSpPr>
          <p:cNvPr id="3" name="组 2"/>
          <p:cNvGrpSpPr/>
          <p:nvPr/>
        </p:nvGrpSpPr>
        <p:grpSpPr>
          <a:xfrm>
            <a:off x="573000" y="1547138"/>
            <a:ext cx="6702056" cy="3774210"/>
            <a:chOff x="555771" y="2026342"/>
            <a:chExt cx="6702056" cy="377421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650" y="2430030"/>
              <a:ext cx="4586670" cy="11992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7650" y="4637296"/>
              <a:ext cx="3169441" cy="68405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555771" y="2026342"/>
              <a:ext cx="434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Times"/>
                  <a:cs typeface="Times"/>
                </a:rPr>
                <a:t>Latent Variable Distribution:</a:t>
              </a:r>
              <a:endParaRPr kumimoji="1" lang="zh-CN" altLang="en-US" dirty="0">
                <a:latin typeface="Times"/>
                <a:cs typeface="Time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1621" y="4202370"/>
              <a:ext cx="4314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Times"/>
                  <a:cs typeface="Times"/>
                </a:rPr>
                <a:t>Sparse Correlation:</a:t>
              </a:r>
            </a:p>
            <a:p>
              <a:endParaRPr kumimoji="1" lang="zh-CN" altLang="en-US" dirty="0">
                <a:latin typeface="Times"/>
                <a:cs typeface="Time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361496" y="4951089"/>
              <a:ext cx="2835433" cy="849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kumimoji="1" lang="en-US" altLang="zh-CN" i="1" dirty="0" err="1" smtClean="0">
                  <a:latin typeface="Times"/>
                  <a:cs typeface="Times"/>
                </a:rPr>
                <a:t>I</a:t>
              </a:r>
              <a:r>
                <a:rPr kumimoji="1" lang="en-US" altLang="zh-CN" i="1" baseline="-25000" dirty="0" err="1" smtClean="0">
                  <a:latin typeface="Times"/>
                  <a:cs typeface="Times"/>
                </a:rPr>
                <a:t>j</a:t>
              </a:r>
              <a:r>
                <a:rPr kumimoji="1" lang="en-US" altLang="zh-CN" dirty="0" smtClean="0">
                  <a:latin typeface="Times"/>
                  <a:cs typeface="Times"/>
                </a:rPr>
                <a:t> ~ Bernoulli</a:t>
              </a:r>
              <a:r>
                <a:rPr kumimoji="1" lang="en-US" altLang="zh-CN" dirty="0" smtClean="0">
                  <a:latin typeface="Times"/>
                  <a:cs typeface="Times"/>
                </a:rPr>
                <a:t>(</a:t>
              </a:r>
              <a:r>
                <a:rPr kumimoji="1" lang="en-US" altLang="zh-CN" i="1" dirty="0" smtClean="0">
                  <a:latin typeface="Times"/>
                  <a:cs typeface="Times"/>
                </a:rPr>
                <a:t>d</a:t>
              </a:r>
              <a:r>
                <a:rPr kumimoji="1" lang="en-US" altLang="zh-CN" dirty="0" smtClean="0">
                  <a:latin typeface="Times"/>
                  <a:cs typeface="Times"/>
                </a:rPr>
                <a:t>)</a:t>
              </a:r>
              <a:endParaRPr kumimoji="1" lang="en-US" altLang="zh-CN" dirty="0" smtClean="0">
                <a:latin typeface="Times"/>
                <a:cs typeface="Times"/>
              </a:endParaRPr>
            </a:p>
            <a:p>
              <a:pPr>
                <a:lnSpc>
                  <a:spcPct val="140000"/>
                </a:lnSpc>
              </a:pPr>
              <a:r>
                <a:rPr kumimoji="1" lang="en-US" altLang="zh-CN" i="1" dirty="0">
                  <a:latin typeface="Times"/>
                  <a:cs typeface="Times"/>
                </a:rPr>
                <a:t>d</a:t>
              </a:r>
              <a:r>
                <a:rPr kumimoji="1" lang="en-US" altLang="zh-CN" dirty="0" smtClean="0">
                  <a:latin typeface="Times"/>
                  <a:cs typeface="Times"/>
                </a:rPr>
                <a:t> </a:t>
              </a:r>
              <a:r>
                <a:rPr kumimoji="1" lang="en-US" altLang="zh-CN" dirty="0" smtClean="0">
                  <a:latin typeface="Times"/>
                  <a:cs typeface="Times"/>
                </a:rPr>
                <a:t>~ Beta(</a:t>
              </a:r>
              <a:r>
                <a:rPr kumimoji="1" lang="en-US" altLang="zh-CN" i="1" dirty="0" smtClean="0">
                  <a:latin typeface="Times"/>
                  <a:cs typeface="Times"/>
                </a:rPr>
                <a:t>a, b</a:t>
              </a:r>
              <a:r>
                <a:rPr kumimoji="1" lang="en-US" altLang="zh-CN" dirty="0" smtClean="0">
                  <a:latin typeface="Times"/>
                  <a:cs typeface="Times"/>
                </a:rPr>
                <a:t>) </a:t>
              </a:r>
              <a:endParaRPr kumimoji="1" lang="zh-CN" altLang="en-US" dirty="0">
                <a:latin typeface="Times"/>
                <a:cs typeface="Times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1496" y="3585795"/>
              <a:ext cx="4896331" cy="497932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2744739" y="3135482"/>
            <a:ext cx="2977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03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2140" y="180236"/>
            <a:ext cx="8229600" cy="710648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Data Simulation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22940" y="1008216"/>
            <a:ext cx="60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5 candidate etiological pathogens.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BS, SS </a:t>
            </a:r>
            <a:r>
              <a:rPr kumimoji="1" lang="en-US" altLang="zh-CN" sz="1600" dirty="0" smtClean="0">
                <a:latin typeface="Times"/>
                <a:cs typeface="Times"/>
              </a:rPr>
              <a:t>are available for each of them.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500 cases and 1000 </a:t>
            </a:r>
            <a:r>
              <a:rPr kumimoji="1" lang="en-US" altLang="zh-CN" sz="1600" dirty="0" smtClean="0">
                <a:latin typeface="Times"/>
                <a:cs typeface="Times"/>
              </a:rPr>
              <a:t>controls.</a:t>
            </a:r>
            <a:endParaRPr kumimoji="1" lang="en-US" altLang="zh-CN" sz="1600" dirty="0">
              <a:latin typeface="Times"/>
              <a:cs typeface="Times"/>
            </a:endParaRP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zh-CN" altLang="en-US" sz="1600" dirty="0">
              <a:latin typeface="Times"/>
              <a:cs typeface="Time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940" y="241808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Marginal Etiology Probability: </a:t>
            </a:r>
            <a:r>
              <a:rPr kumimoji="1" lang="en-US" altLang="zh-CN" sz="1600" dirty="0" err="1" smtClean="0">
                <a:latin typeface="Times"/>
                <a:cs typeface="Times"/>
              </a:rPr>
              <a:t>Pr</a:t>
            </a:r>
            <a:r>
              <a:rPr kumimoji="1" lang="en-US" altLang="zh-CN" sz="1600" dirty="0" smtClean="0">
                <a:latin typeface="Times"/>
                <a:cs typeface="Times"/>
              </a:rPr>
              <a:t>(pathogen </a:t>
            </a:r>
            <a:r>
              <a:rPr kumimoji="1" lang="en-US" altLang="zh-CN" sz="1600" i="1" dirty="0" smtClean="0">
                <a:latin typeface="Times"/>
                <a:cs typeface="Times"/>
              </a:rPr>
              <a:t>k</a:t>
            </a:r>
            <a:r>
              <a:rPr kumimoji="1" lang="en-US" altLang="zh-CN" sz="1600" dirty="0" smtClean="0">
                <a:latin typeface="Times"/>
                <a:cs typeface="Times"/>
              </a:rPr>
              <a:t> is infected)</a:t>
            </a: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Infection </a:t>
            </a:r>
            <a:r>
              <a:rPr kumimoji="1" lang="en-US" altLang="zh-CN" sz="1600" dirty="0" err="1" smtClean="0">
                <a:latin typeface="Times"/>
                <a:cs typeface="Times"/>
              </a:rPr>
              <a:t>Sparsity</a:t>
            </a:r>
            <a:r>
              <a:rPr kumimoji="1" lang="en-US" altLang="zh-CN" sz="1600" dirty="0" smtClean="0">
                <a:latin typeface="Times"/>
                <a:cs typeface="Times"/>
              </a:rPr>
              <a:t>: </a:t>
            </a:r>
            <a:r>
              <a:rPr kumimoji="1" lang="en-US" altLang="zh-CN" sz="1600" dirty="0" err="1" smtClean="0">
                <a:latin typeface="Times"/>
                <a:cs typeface="Times"/>
              </a:rPr>
              <a:t>Pr</a:t>
            </a:r>
            <a:r>
              <a:rPr kumimoji="1" lang="en-US" altLang="zh-CN" sz="1600" dirty="0" smtClean="0">
                <a:latin typeface="Times"/>
                <a:cs typeface="Times"/>
              </a:rPr>
              <a:t>(</a:t>
            </a:r>
            <a:r>
              <a:rPr kumimoji="1" lang="en-US" altLang="zh-CN" sz="1600" i="1" dirty="0" smtClean="0">
                <a:latin typeface="Times"/>
                <a:cs typeface="Times"/>
              </a:rPr>
              <a:t>s</a:t>
            </a:r>
            <a:r>
              <a:rPr kumimoji="1" lang="en-US" altLang="zh-CN" sz="1600" dirty="0" smtClean="0">
                <a:latin typeface="Times"/>
                <a:cs typeface="Times"/>
              </a:rPr>
              <a:t> pathogens infected)</a:t>
            </a: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Tx/>
              <a:buChar char="-"/>
            </a:pPr>
            <a:endParaRPr kumimoji="1" lang="en-US" altLang="zh-CN" sz="1600" dirty="0" smtClean="0">
              <a:latin typeface="Times"/>
              <a:cs typeface="Times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600" dirty="0" smtClean="0">
                <a:latin typeface="Times"/>
                <a:cs typeface="Times"/>
              </a:rPr>
              <a:t>Data qualities:</a:t>
            </a:r>
            <a:endParaRPr kumimoji="1" lang="en-US" altLang="zh-CN" sz="1600" dirty="0" smtClean="0">
              <a:latin typeface="Times"/>
              <a:cs typeface="Times"/>
            </a:endParaRPr>
          </a:p>
          <a:p>
            <a:r>
              <a:rPr kumimoji="1" lang="en-US" altLang="zh-CN" sz="1600" dirty="0" smtClean="0">
                <a:latin typeface="Times"/>
                <a:cs typeface="Times"/>
              </a:rPr>
              <a:t>  </a:t>
            </a:r>
            <a:r>
              <a:rPr kumimoji="1" lang="en-US" altLang="zh-CN" sz="1600" dirty="0" smtClean="0">
                <a:latin typeface="Times"/>
                <a:cs typeface="Times"/>
              </a:rPr>
              <a:t>SS </a:t>
            </a:r>
            <a:r>
              <a:rPr kumimoji="1" lang="en-US" altLang="zh-CN" sz="1600" dirty="0">
                <a:latin typeface="Times"/>
                <a:cs typeface="Times"/>
              </a:rPr>
              <a:t>TPR ≈</a:t>
            </a:r>
            <a:r>
              <a:rPr kumimoji="1" lang="zh-CN" altLang="en-US" sz="1600" dirty="0">
                <a:latin typeface="Times"/>
                <a:cs typeface="Times"/>
              </a:rPr>
              <a:t> </a:t>
            </a:r>
            <a:r>
              <a:rPr kumimoji="1" lang="en-US" altLang="zh-CN" sz="1600" dirty="0">
                <a:latin typeface="Times"/>
                <a:cs typeface="Times"/>
              </a:rPr>
              <a:t>0.1 BS TPR ≈ 0.6 BS FPR ≈ </a:t>
            </a:r>
            <a:r>
              <a:rPr kumimoji="1" lang="en-US" altLang="zh-CN" sz="1600" dirty="0" smtClean="0">
                <a:latin typeface="Times"/>
                <a:cs typeface="Times"/>
              </a:rPr>
              <a:t>0.45</a:t>
            </a:r>
          </a:p>
          <a:p>
            <a:endParaRPr kumimoji="1" lang="en-US" altLang="zh-CN" sz="1600" dirty="0">
              <a:latin typeface="Times"/>
              <a:cs typeface="Times"/>
            </a:endParaRPr>
          </a:p>
          <a:p>
            <a:endParaRPr kumimoji="1" lang="zh-CN" altLang="en-US" sz="1600" dirty="0">
              <a:latin typeface="Times"/>
              <a:cs typeface="Time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86717"/>
              </p:ext>
            </p:extLst>
          </p:nvPr>
        </p:nvGraphicFramePr>
        <p:xfrm>
          <a:off x="2184400" y="2834640"/>
          <a:ext cx="40132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480"/>
                <a:gridCol w="711200"/>
                <a:gridCol w="701040"/>
                <a:gridCol w="650240"/>
                <a:gridCol w="690880"/>
                <a:gridCol w="721360"/>
              </a:tblGrid>
              <a:tr h="198120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k</a:t>
                      </a:r>
                      <a:endParaRPr lang="zh-CN" altLang="en-US" sz="16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1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2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440"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0.23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0.23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0.11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0.27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0.51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69445"/>
              </p:ext>
            </p:extLst>
          </p:nvPr>
        </p:nvGraphicFramePr>
        <p:xfrm>
          <a:off x="2184400" y="4155440"/>
          <a:ext cx="4892041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87"/>
                <a:gridCol w="736437"/>
                <a:gridCol w="736437"/>
                <a:gridCol w="725915"/>
                <a:gridCol w="673313"/>
                <a:gridCol w="715396"/>
                <a:gridCol w="746956"/>
              </a:tblGrid>
              <a:tr h="198120"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latin typeface="Times"/>
                          <a:cs typeface="Times"/>
                        </a:rPr>
                        <a:t>s</a:t>
                      </a:r>
                      <a:endParaRPr lang="zh-CN" altLang="en-US" sz="1600" i="1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1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2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440"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0.08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smtClean="0">
                          <a:latin typeface="Times"/>
                          <a:cs typeface="Times"/>
                        </a:rPr>
                        <a:t>0.54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0.35 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0.03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</a:t>
                      </a:r>
                      <a:endParaRPr lang="zh-CN" altLang="en-US" sz="1600" dirty="0">
                        <a:latin typeface="Times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 smtClean="0">
                          <a:latin typeface="Times"/>
                          <a:cs typeface="Time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2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30 combinations of prior values are tested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zh-CN" sz="2000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Prior SD of </a:t>
            </a:r>
            <a:r>
              <a:rPr kumimoji="1" lang="en-US" altLang="zh-CN" sz="2000" i="1" dirty="0" smtClean="0"/>
              <a:t>θ</a:t>
            </a:r>
            <a:r>
              <a:rPr kumimoji="1" lang="en-US" altLang="zh-CN" sz="2000" i="1" baseline="-25000" dirty="0" smtClean="0"/>
              <a:t>2 </a:t>
            </a:r>
            <a:r>
              <a:rPr kumimoji="1" lang="en-US" altLang="zh-CN" sz="2000" dirty="0" smtClean="0"/>
              <a:t>is fixed at 2</a:t>
            </a:r>
          </a:p>
          <a:p>
            <a:endParaRPr kumimoji="1" lang="en-US" altLang="zh-CN" sz="2000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Prior Mean of </a:t>
            </a:r>
            <a:r>
              <a:rPr kumimoji="1" lang="en-US" altLang="zh-CN" sz="2000" i="1" dirty="0" smtClean="0"/>
              <a:t>θ</a:t>
            </a:r>
            <a:r>
              <a:rPr kumimoji="1" lang="en-US" altLang="zh-CN" sz="2000" i="1" baseline="-25000" dirty="0" smtClean="0"/>
              <a:t>2  </a:t>
            </a:r>
            <a:r>
              <a:rPr kumimoji="1" lang="en-US" altLang="zh-CN" sz="2000" dirty="0" smtClean="0"/>
              <a:t>is chosen from {-1, -2, -3.5, -7.5, -10}</a:t>
            </a:r>
          </a:p>
          <a:p>
            <a:endParaRPr kumimoji="1" lang="en-US" altLang="zh-CN" sz="2000" dirty="0"/>
          </a:p>
          <a:p>
            <a:pPr marL="342900" indent="-342900">
              <a:buFont typeface="Arial"/>
              <a:buChar char="•"/>
            </a:pPr>
            <a:r>
              <a:rPr kumimoji="1" lang="en-US" altLang="zh-CN" sz="2000" dirty="0" smtClean="0"/>
              <a:t>Prior of </a:t>
            </a:r>
            <a:r>
              <a:rPr kumimoji="1" lang="en-US" altLang="zh-CN" sz="2000" i="1" dirty="0" smtClean="0"/>
              <a:t>d</a:t>
            </a:r>
            <a:r>
              <a:rPr kumimoji="1" lang="en-US" altLang="zh-CN" sz="2000" dirty="0" smtClean="0"/>
              <a:t> is chosen from</a:t>
            </a:r>
            <a:endParaRPr kumimoji="1" lang="zh-CN" altLang="en-US" sz="2000" dirty="0"/>
          </a:p>
        </p:txBody>
      </p:sp>
      <p:pic>
        <p:nvPicPr>
          <p:cNvPr id="4" name="图片 3" descr="prior_cho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6" y="3241040"/>
            <a:ext cx="6604138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58315"/>
            <a:ext cx="8600740" cy="500485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Sensitivity to prior values: Etiology Probability</a:t>
            </a:r>
            <a:endParaRPr kumimoji="1" lang="zh-CN" altLang="en-US" sz="3200" dirty="0"/>
          </a:p>
        </p:txBody>
      </p:sp>
      <p:pic>
        <p:nvPicPr>
          <p:cNvPr id="4" name="图片 3" descr="mu_sensitive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640080"/>
            <a:ext cx="8282514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40" y="58315"/>
            <a:ext cx="8397540" cy="500485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Sensitivity to prior values: </a:t>
            </a:r>
            <a:r>
              <a:rPr kumimoji="1" lang="en-US" altLang="zh-CN" sz="3200" dirty="0" err="1" smtClean="0"/>
              <a:t>Pr</a:t>
            </a:r>
            <a:r>
              <a:rPr kumimoji="1" lang="en-US" altLang="zh-CN" sz="3200" dirty="0"/>
              <a:t>(num. pathogens)</a:t>
            </a:r>
            <a:endParaRPr kumimoji="1" lang="zh-CN" altLang="en-US" sz="3200" dirty="0"/>
          </a:p>
        </p:txBody>
      </p:sp>
      <p:pic>
        <p:nvPicPr>
          <p:cNvPr id="3" name="图片 2" descr="pr_numpatho_sensitive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558800"/>
            <a:ext cx="8363290" cy="582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2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188</Words>
  <Application>Microsoft Macintosh PowerPoint</Application>
  <PresentationFormat>全屏显示(4:3)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Model Hierarchy </vt:lpstr>
      <vt:lpstr>Informative prior is needed for θ2 and d </vt:lpstr>
      <vt:lpstr>Data Simulation</vt:lpstr>
      <vt:lpstr>30 combinations of prior values are tested</vt:lpstr>
      <vt:lpstr>Sensitivity to prior values: Etiology Probability</vt:lpstr>
      <vt:lpstr>Sensitivity to prior values: Pr(num. pathogens)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Hierarchy </dc:title>
  <dc:creator>detian deng</dc:creator>
  <cp:lastModifiedBy>detian deng</cp:lastModifiedBy>
  <cp:revision>30</cp:revision>
  <dcterms:created xsi:type="dcterms:W3CDTF">2017-01-05T04:18:21Z</dcterms:created>
  <dcterms:modified xsi:type="dcterms:W3CDTF">2017-09-26T02:59:36Z</dcterms:modified>
</cp:coreProperties>
</file>