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68" r:id="rId3"/>
    <p:sldId id="267" r:id="rId4"/>
    <p:sldId id="269" r:id="rId5"/>
    <p:sldId id="270" r:id="rId6"/>
    <p:sldId id="273" r:id="rId7"/>
    <p:sldId id="274" r:id="rId8"/>
    <p:sldId id="258" r:id="rId9"/>
    <p:sldId id="260" r:id="rId10"/>
    <p:sldId id="271" r:id="rId11"/>
    <p:sldId id="272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688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690A4-D440-D346-AE4D-3055834C0022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7139-2CBF-FF4C-975F-D563BD4E9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61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27E69-7DBB-0846-8B04-86392369ACE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For demonstration purpose,</a:t>
            </a:r>
            <a:r>
              <a:rPr kumimoji="1" lang="en-US" altLang="zh-CN" baseline="0" dirty="0" smtClean="0"/>
              <a:t> pick one site, 10 pathogens:</a:t>
            </a:r>
          </a:p>
          <a:p>
            <a:r>
              <a:rPr kumimoji="1" lang="en-US" altLang="zh-CN" baseline="0" dirty="0" smtClean="0"/>
              <a:t>3 bacteria </a:t>
            </a:r>
            <a:r>
              <a:rPr kumimoji="1" lang="en-US" altLang="zh-CN" baseline="0" smtClean="0"/>
              <a:t>– SS+BS </a:t>
            </a:r>
            <a:r>
              <a:rPr kumimoji="1" lang="en-US" altLang="zh-CN" baseline="0" dirty="0" smtClean="0"/>
              <a:t>only, 7 viruses</a:t>
            </a:r>
            <a:r>
              <a:rPr kumimoji="1" lang="en-US" altLang="zh-CN" baseline="0" smtClean="0"/>
              <a:t>, BS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Regression functionality, include one binary covariate …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Prior set by expert knowledge and grid search.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27E69-7DBB-0846-8B04-86392369AC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Enables</a:t>
            </a:r>
            <a:r>
              <a:rPr kumimoji="1" lang="en-US" altLang="zh-CN" baseline="0" dirty="0" smtClean="0"/>
              <a:t> stratified estimation.</a:t>
            </a:r>
          </a:p>
          <a:p>
            <a:r>
              <a:rPr kumimoji="1" lang="en-US" altLang="zh-CN" baseline="0" dirty="0" smtClean="0"/>
              <a:t>1:2, individual strata</a:t>
            </a:r>
          </a:p>
          <a:p>
            <a:r>
              <a:rPr kumimoji="1" lang="en-US" altLang="zh-CN" baseline="0" dirty="0" smtClean="0"/>
              <a:t>3, the contrast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Red box: singletons: largest RSV, then HMPV, 10-15 % explained by the rest 20+ pathogens</a:t>
            </a:r>
          </a:p>
          <a:p>
            <a:r>
              <a:rPr kumimoji="1" lang="en-US" altLang="zh-CN" baseline="0" dirty="0" smtClean="0"/>
              <a:t>Green box: identified doubletons (90</a:t>
            </a:r>
            <a:r>
              <a:rPr kumimoji="1" lang="en-US" altLang="zh-CN" baseline="30000" dirty="0" smtClean="0"/>
              <a:t>th</a:t>
            </a:r>
            <a:r>
              <a:rPr kumimoji="1" lang="en-US" altLang="zh-CN" baseline="0" dirty="0" smtClean="0"/>
              <a:t> percentile &gt; 1e-4)</a:t>
            </a:r>
          </a:p>
          <a:p>
            <a:r>
              <a:rPr kumimoji="1" lang="en-US" altLang="zh-CN" baseline="0" dirty="0" err="1" smtClean="0"/>
              <a:t>Tripletons</a:t>
            </a:r>
            <a:r>
              <a:rPr kumimoji="1" lang="en-US" altLang="zh-CN" baseline="0" dirty="0" smtClean="0"/>
              <a:t> and more are basically ignorable.</a:t>
            </a:r>
          </a:p>
          <a:p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Korppi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(1989) [23] find that RSV serves as a predisposing agent for secondary bacterial infection in the airways of children and HINF is one of the most common bacteria in-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volved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mixed RSV-bacterial infections in pneumonic patients. PNEU and HINF are both commensals of the human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nasopharynx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have long been detected together in a multispecies biofilm in infected tissue [32]. Franz, Anna, et al. (2010) [14] reported that in their study on lower respiratory tract infection, 28% RHINO infections has PNEU as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coinfected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pathogen.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27E69-7DBB-0846-8B04-86392369AC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Green</a:t>
            </a:r>
            <a:r>
              <a:rPr kumimoji="1" lang="en-US" altLang="zh-CN" baseline="0" dirty="0" smtClean="0"/>
              <a:t> box: more infection in very severe, PNEU related.</a:t>
            </a:r>
          </a:p>
          <a:p>
            <a:r>
              <a:rPr kumimoji="1" lang="en-US" altLang="zh-CN" baseline="0" dirty="0" smtClean="0"/>
              <a:t>Red box: less infection in very severe.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27E69-7DBB-0846-8B04-86392369AC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Green</a:t>
            </a:r>
            <a:r>
              <a:rPr kumimoji="1" lang="en-US" altLang="zh-CN" baseline="0" dirty="0" smtClean="0"/>
              <a:t> box: more infection in very severe, PNEU related.</a:t>
            </a:r>
          </a:p>
          <a:p>
            <a:r>
              <a:rPr kumimoji="1" lang="en-US" altLang="zh-CN" baseline="0" dirty="0" smtClean="0"/>
              <a:t>Red box: less infection in very severe.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27E69-7DBB-0846-8B04-86392369AC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Green</a:t>
            </a:r>
            <a:r>
              <a:rPr kumimoji="1" lang="en-US" altLang="zh-CN" baseline="0" dirty="0" smtClean="0"/>
              <a:t> box: more infection in very severe, PNEU related.</a:t>
            </a:r>
          </a:p>
          <a:p>
            <a:r>
              <a:rPr kumimoji="1" lang="en-US" altLang="zh-CN" baseline="0" dirty="0" smtClean="0"/>
              <a:t>Red box: less infection in very severe.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27E69-7DBB-0846-8B04-86392369AC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6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88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1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37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5887041"/>
            <a:ext cx="9144000" cy="190579"/>
          </a:xfrm>
          <a:prstGeom prst="rect">
            <a:avLst/>
          </a:prstGeom>
          <a:noFill/>
          <a:ln>
            <a:noFill/>
          </a:ln>
        </p:spPr>
        <p:txBody>
          <a:bodyPr wrap="square" lIns="82056" tIns="41028" rIns="82056" bIns="41028" rtlCol="0">
            <a:spAutoFit/>
          </a:bodyPr>
          <a:lstStyle/>
          <a:p>
            <a:pPr algn="ctr" rtl="0"/>
            <a:r>
              <a:rPr lang="en-US" sz="1050" b="0" i="0" u="none" strike="noStrike" kern="1200" baseline="300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© 2014, Johns Hopkins University. All rights reserved</a:t>
            </a:r>
            <a:r>
              <a:rPr lang="en-US" sz="1050" b="0" i="0" u="none" strike="noStrike" kern="1200" baseline="3000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2140" y="373275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b="1">
                <a:solidFill>
                  <a:srgbClr val="14487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Slide Header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6542" y="1226130"/>
            <a:ext cx="7778458" cy="4096328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Subhead</a:t>
            </a:r>
            <a:br>
              <a:rPr lang="en-US" dirty="0" smtClean="0"/>
            </a:b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1221"/>
            <a:ext cx="9144000" cy="190579"/>
          </a:xfrm>
          <a:prstGeom prst="rect">
            <a:avLst/>
          </a:prstGeom>
          <a:noFill/>
          <a:ln>
            <a:noFill/>
          </a:ln>
        </p:spPr>
        <p:txBody>
          <a:bodyPr wrap="square" lIns="82056" tIns="41028" rIns="82056" bIns="41028" rtlCol="0">
            <a:spAutoFit/>
          </a:bodyPr>
          <a:lstStyle/>
          <a:p>
            <a:pPr algn="ctr" rtl="0"/>
            <a:r>
              <a:rPr lang="en-US" sz="1050" b="0" i="0" u="none" strike="noStrike" kern="1200" baseline="3000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© 2014, Johns Hopkins University.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00" y="6585919"/>
            <a:ext cx="9144000" cy="190579"/>
          </a:xfrm>
          <a:prstGeom prst="rect">
            <a:avLst/>
          </a:prstGeom>
          <a:noFill/>
          <a:ln>
            <a:noFill/>
          </a:ln>
        </p:spPr>
        <p:txBody>
          <a:bodyPr wrap="square" lIns="82056" tIns="41028" rIns="82056" bIns="41028" rtlCol="0">
            <a:spAutoFit/>
          </a:bodyPr>
          <a:lstStyle/>
          <a:p>
            <a:pPr algn="ctr" rtl="0"/>
            <a:r>
              <a:rPr lang="en-US" sz="1050" b="0" i="0" u="none" strike="noStrike" kern="1200" baseline="3000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© 2014, Johns Hopkins University.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34059" y="6570003"/>
            <a:ext cx="42331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©2015, Johns Hopkins University. All rights</a:t>
            </a:r>
            <a:r>
              <a:rPr lang="en-US" sz="700" baseline="0" dirty="0" smtClean="0">
                <a:solidFill>
                  <a:schemeClr val="bg1"/>
                </a:solidFill>
                <a:latin typeface="Arial"/>
                <a:cs typeface="Arial"/>
              </a:rPr>
              <a:t> reserved.</a:t>
            </a:r>
            <a:endParaRPr lang="en-US"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7" name="Picture 16" descr="Bloomberg 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708"/>
            <a:ext cx="9144000" cy="43229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434059" y="6561862"/>
            <a:ext cx="42331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©2015, Johns Hopkins University. All rights</a:t>
            </a:r>
            <a:r>
              <a:rPr lang="en-US" sz="700" baseline="0" dirty="0" smtClean="0">
                <a:solidFill>
                  <a:schemeClr val="bg1"/>
                </a:solidFill>
                <a:latin typeface="Arial"/>
                <a:cs typeface="Arial"/>
              </a:rPr>
              <a:t> reserved.</a:t>
            </a:r>
            <a:endParaRPr lang="en-US"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63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34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5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8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2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8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8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75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5A11-D47B-7E43-AA9C-516168D24489}" type="datetimeFigureOut">
              <a:rPr kumimoji="1" lang="zh-CN" altLang="en-US" smtClean="0"/>
              <a:t>1/26/18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76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>
                <a:latin typeface="+mj-lt"/>
              </a:rPr>
              <a:t>The Latent Sparse Correlation Model</a:t>
            </a:r>
            <a:endParaRPr kumimoji="1" lang="en-US" altLang="zh-CN" sz="3200" dirty="0">
              <a:latin typeface="+mj-lt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2138806" y="1587912"/>
            <a:ext cx="4440947" cy="2822231"/>
            <a:chOff x="622048" y="15509827"/>
            <a:chExt cx="5958889" cy="3786888"/>
          </a:xfrm>
        </p:grpSpPr>
        <p:cxnSp>
          <p:nvCxnSpPr>
            <p:cNvPr id="12" name="直线箭头连接符 11"/>
            <p:cNvCxnSpPr>
              <a:stCxn id="35" idx="0"/>
              <a:endCxn id="31" idx="4"/>
            </p:cNvCxnSpPr>
            <p:nvPr/>
          </p:nvCxnSpPr>
          <p:spPr>
            <a:xfrm flipV="1">
              <a:off x="5201056" y="16251507"/>
              <a:ext cx="691159" cy="2354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33" idx="0"/>
              <a:endCxn id="32" idx="4"/>
            </p:cNvCxnSpPr>
            <p:nvPr/>
          </p:nvCxnSpPr>
          <p:spPr>
            <a:xfrm flipV="1">
              <a:off x="3040587" y="16251507"/>
              <a:ext cx="741680" cy="153789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 15"/>
            <p:cNvGrpSpPr/>
            <p:nvPr/>
          </p:nvGrpSpPr>
          <p:grpSpPr>
            <a:xfrm>
              <a:off x="622048" y="15509827"/>
              <a:ext cx="5958889" cy="3786888"/>
              <a:chOff x="1979080" y="27014750"/>
              <a:chExt cx="5958889" cy="3786888"/>
            </a:xfrm>
          </p:grpSpPr>
          <p:grpSp>
            <p:nvGrpSpPr>
              <p:cNvPr id="17" name="组 16"/>
              <p:cNvGrpSpPr/>
              <p:nvPr/>
            </p:nvGrpSpPr>
            <p:grpSpPr>
              <a:xfrm>
                <a:off x="1999318" y="27014750"/>
                <a:ext cx="5620770" cy="3786888"/>
                <a:chOff x="1999318" y="27014750"/>
                <a:chExt cx="5620770" cy="3786888"/>
              </a:xfrm>
            </p:grpSpPr>
            <p:grpSp>
              <p:nvGrpSpPr>
                <p:cNvPr id="29" name="组 28"/>
                <p:cNvGrpSpPr/>
                <p:nvPr/>
              </p:nvGrpSpPr>
              <p:grpSpPr>
                <a:xfrm>
                  <a:off x="1999318" y="27862520"/>
                  <a:ext cx="4924279" cy="2939118"/>
                  <a:chOff x="-94600" y="27259280"/>
                  <a:chExt cx="4924279" cy="2939118"/>
                </a:xfrm>
              </p:grpSpPr>
              <p:sp>
                <p:nvSpPr>
                  <p:cNvPr id="33" name="矩形 32"/>
                  <p:cNvSpPr/>
                  <p:nvPr/>
                </p:nvSpPr>
                <p:spPr>
                  <a:xfrm>
                    <a:off x="1962333" y="28691086"/>
                    <a:ext cx="682735" cy="690880"/>
                  </a:xfrm>
                  <a:prstGeom prst="rect">
                    <a:avLst/>
                  </a:prstGeom>
                  <a:solidFill>
                    <a:srgbClr val="ECF6FC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-65129" y="29507518"/>
                    <a:ext cx="682735" cy="690880"/>
                  </a:xfrm>
                  <a:prstGeom prst="rect">
                    <a:avLst/>
                  </a:prstGeom>
                  <a:solidFill>
                    <a:srgbClr val="ECF6FC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4122802" y="29507518"/>
                    <a:ext cx="682735" cy="690880"/>
                  </a:xfrm>
                  <a:prstGeom prst="rect">
                    <a:avLst/>
                  </a:prstGeom>
                  <a:solidFill>
                    <a:srgbClr val="ECF6FC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-94600" y="27259280"/>
                    <a:ext cx="741679" cy="741679"/>
                  </a:xfrm>
                  <a:prstGeom prst="ellipse">
                    <a:avLst/>
                  </a:prstGeom>
                  <a:solidFill>
                    <a:srgbClr val="ECF6FC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>
                  <a:xfrm>
                    <a:off x="4087998" y="27259280"/>
                    <a:ext cx="741681" cy="741679"/>
                  </a:xfrm>
                  <a:prstGeom prst="ellipse">
                    <a:avLst/>
                  </a:prstGeom>
                  <a:solidFill>
                    <a:srgbClr val="ECF6FC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1932861" y="27259280"/>
                    <a:ext cx="741680" cy="741680"/>
                  </a:xfrm>
                  <a:prstGeom prst="ellipse">
                    <a:avLst/>
                  </a:prstGeom>
                  <a:solidFill>
                    <a:srgbClr val="ECF6FC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41" name="直线箭头连接符 40"/>
                  <p:cNvCxnSpPr>
                    <a:stCxn id="34" idx="0"/>
                    <a:endCxn id="37" idx="4"/>
                  </p:cNvCxnSpPr>
                  <p:nvPr/>
                </p:nvCxnSpPr>
                <p:spPr>
                  <a:xfrm flipV="1">
                    <a:off x="276240" y="28000959"/>
                    <a:ext cx="0" cy="150655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线箭头连接符 41"/>
                  <p:cNvCxnSpPr>
                    <a:stCxn id="33" idx="0"/>
                    <a:endCxn id="40" idx="4"/>
                  </p:cNvCxnSpPr>
                  <p:nvPr/>
                </p:nvCxnSpPr>
                <p:spPr>
                  <a:xfrm flipV="1">
                    <a:off x="2303701" y="28000960"/>
                    <a:ext cx="0" cy="69012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线箭头连接符 42"/>
                  <p:cNvCxnSpPr>
                    <a:stCxn id="35" idx="0"/>
                    <a:endCxn id="39" idx="4"/>
                  </p:cNvCxnSpPr>
                  <p:nvPr/>
                </p:nvCxnSpPr>
                <p:spPr>
                  <a:xfrm flipH="1" flipV="1">
                    <a:off x="4458839" y="28000959"/>
                    <a:ext cx="5331" cy="150655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线连接符 44"/>
                  <p:cNvCxnSpPr>
                    <a:stCxn id="34" idx="3"/>
                    <a:endCxn id="35" idx="1"/>
                  </p:cNvCxnSpPr>
                  <p:nvPr/>
                </p:nvCxnSpPr>
                <p:spPr>
                  <a:xfrm>
                    <a:off x="617606" y="29852958"/>
                    <a:ext cx="3505196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线连接符 46"/>
                  <p:cNvCxnSpPr>
                    <a:stCxn id="34" idx="3"/>
                    <a:endCxn id="33" idx="2"/>
                  </p:cNvCxnSpPr>
                  <p:nvPr/>
                </p:nvCxnSpPr>
                <p:spPr>
                  <a:xfrm flipV="1">
                    <a:off x="617606" y="29381967"/>
                    <a:ext cx="1686095" cy="470991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连接符 47"/>
                  <p:cNvCxnSpPr>
                    <a:stCxn id="33" idx="2"/>
                    <a:endCxn id="35" idx="1"/>
                  </p:cNvCxnSpPr>
                  <p:nvPr/>
                </p:nvCxnSpPr>
                <p:spPr>
                  <a:xfrm>
                    <a:off x="2303701" y="29381967"/>
                    <a:ext cx="1819101" cy="470991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椭圆 30"/>
                <p:cNvSpPr/>
                <p:nvPr/>
              </p:nvSpPr>
              <p:spPr>
                <a:xfrm>
                  <a:off x="6878407" y="27014750"/>
                  <a:ext cx="741681" cy="741680"/>
                </a:xfrm>
                <a:prstGeom prst="ellipse">
                  <a:avLst/>
                </a:prstGeom>
                <a:solidFill>
                  <a:srgbClr val="ECF6FC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768459" y="27014750"/>
                  <a:ext cx="741680" cy="741680"/>
                </a:xfrm>
                <a:prstGeom prst="ellipse">
                  <a:avLst/>
                </a:prstGeom>
                <a:solidFill>
                  <a:srgbClr val="ECF6FC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just"/>
                  <a:endParaRPr kumimoji="1" lang="zh-CN" altLang="en-US" sz="2800" i="1" dirty="0">
                    <a:solidFill>
                      <a:schemeClr val="tx1"/>
                    </a:solidFill>
                    <a:latin typeface="Times"/>
                    <a:cs typeface="Times"/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4742274" y="27142987"/>
                <a:ext cx="1057525" cy="45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Times"/>
                    <a:cs typeface="Times"/>
                  </a:rPr>
                  <a:t>M</a:t>
                </a:r>
                <a:r>
                  <a:rPr kumimoji="1" lang="en-US" altLang="zh-CN" sz="1600" baseline="-25000" dirty="0" smtClean="0">
                    <a:latin typeface="Times"/>
                    <a:cs typeface="Times"/>
                  </a:rPr>
                  <a:t>2</a:t>
                </a:r>
                <a:r>
                  <a:rPr kumimoji="1" lang="en-US" altLang="zh-CN" sz="1600" baseline="30000" dirty="0" smtClean="0">
                    <a:latin typeface="Times"/>
                    <a:cs typeface="Times"/>
                  </a:rPr>
                  <a:t>SS</a:t>
                </a:r>
                <a:endParaRPr kumimoji="1" lang="zh-CN" altLang="en-US" sz="1600" dirty="0">
                  <a:latin typeface="Times"/>
                  <a:cs typeface="Times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880445" y="27159318"/>
                <a:ext cx="1057524" cy="45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Times"/>
                    <a:cs typeface="Times"/>
                  </a:rPr>
                  <a:t>M</a:t>
                </a:r>
                <a:r>
                  <a:rPr kumimoji="1" lang="zh-CN" altLang="zh-CN" sz="1600" baseline="-25000" dirty="0">
                    <a:latin typeface="Times"/>
                    <a:cs typeface="Times"/>
                  </a:rPr>
                  <a:t>3</a:t>
                </a:r>
                <a:r>
                  <a:rPr kumimoji="1" lang="en-US" altLang="zh-CN" sz="1600" baseline="30000" dirty="0" smtClean="0">
                    <a:latin typeface="Times"/>
                    <a:cs typeface="Times"/>
                  </a:rPr>
                  <a:t>SS</a:t>
                </a:r>
                <a:endParaRPr kumimoji="1" lang="zh-CN" altLang="en-US" sz="1600" dirty="0">
                  <a:latin typeface="Times"/>
                  <a:cs typeface="Times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015586" y="27978517"/>
                <a:ext cx="1057525" cy="45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Times"/>
                    <a:cs typeface="Times"/>
                  </a:rPr>
                  <a:t>M</a:t>
                </a:r>
                <a:r>
                  <a:rPr kumimoji="1" lang="en-US" altLang="zh-CN" sz="1600" baseline="-25000" dirty="0" smtClean="0">
                    <a:latin typeface="Times"/>
                    <a:cs typeface="Times"/>
                  </a:rPr>
                  <a:t>2</a:t>
                </a:r>
                <a:r>
                  <a:rPr kumimoji="1" lang="en-US" altLang="zh-CN" sz="1600" baseline="30000" dirty="0">
                    <a:latin typeface="Times"/>
                    <a:cs typeface="Times"/>
                  </a:rPr>
                  <a:t>B</a:t>
                </a:r>
                <a:r>
                  <a:rPr kumimoji="1" lang="en-US" altLang="zh-CN" sz="1600" baseline="30000" dirty="0" smtClean="0">
                    <a:latin typeface="Times"/>
                    <a:cs typeface="Times"/>
                  </a:rPr>
                  <a:t>S</a:t>
                </a:r>
                <a:endParaRPr kumimoji="1" lang="zh-CN" altLang="en-US" sz="1600" dirty="0">
                  <a:latin typeface="Times"/>
                  <a:cs typeface="Times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163577" y="27968358"/>
                <a:ext cx="1057524" cy="45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Times"/>
                    <a:cs typeface="Times"/>
                  </a:rPr>
                  <a:t>M</a:t>
                </a:r>
                <a:r>
                  <a:rPr kumimoji="1" lang="en-US" altLang="zh-CN" sz="1600" baseline="-25000" dirty="0" smtClean="0">
                    <a:latin typeface="Times"/>
                    <a:cs typeface="Times"/>
                  </a:rPr>
                  <a:t>3</a:t>
                </a:r>
                <a:r>
                  <a:rPr kumimoji="1" lang="en-US" altLang="zh-CN" sz="1600" baseline="30000" dirty="0" smtClean="0">
                    <a:latin typeface="Times"/>
                    <a:cs typeface="Times"/>
                  </a:rPr>
                  <a:t>BS</a:t>
                </a:r>
                <a:endParaRPr kumimoji="1" lang="zh-CN" altLang="en-US" sz="1600" dirty="0">
                  <a:latin typeface="Times"/>
                  <a:cs typeface="Times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979080" y="27983962"/>
                <a:ext cx="1057524" cy="45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Times"/>
                    <a:cs typeface="Times"/>
                  </a:rPr>
                  <a:t>M</a:t>
                </a:r>
                <a:r>
                  <a:rPr kumimoji="1" lang="en-US" altLang="zh-CN" sz="1600" baseline="-25000" dirty="0" smtClean="0">
                    <a:latin typeface="Times"/>
                    <a:cs typeface="Times"/>
                  </a:rPr>
                  <a:t>1</a:t>
                </a:r>
                <a:r>
                  <a:rPr kumimoji="1" lang="en-US" altLang="zh-CN" sz="1600" baseline="30000" dirty="0" smtClean="0">
                    <a:latin typeface="Times"/>
                    <a:cs typeface="Times"/>
                  </a:rPr>
                  <a:t>BS</a:t>
                </a:r>
                <a:endParaRPr kumimoji="1" lang="zh-CN" altLang="en-US" sz="2400" dirty="0">
                  <a:latin typeface="Times"/>
                  <a:cs typeface="Time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123915" y="30215205"/>
                <a:ext cx="497391" cy="45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Times"/>
                    <a:cs typeface="Times"/>
                  </a:rPr>
                  <a:t>L</a:t>
                </a:r>
                <a:r>
                  <a:rPr kumimoji="1" lang="zh-CN" altLang="zh-CN" sz="1600" baseline="-25000" dirty="0">
                    <a:latin typeface="Times"/>
                    <a:cs typeface="Times"/>
                  </a:rPr>
                  <a:t>1</a:t>
                </a:r>
                <a:endParaRPr kumimoji="1" lang="zh-CN" altLang="en-US" sz="2400" dirty="0">
                  <a:latin typeface="Times"/>
                  <a:cs typeface="Times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6951" y="29409278"/>
                <a:ext cx="497392" cy="45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Times"/>
                    <a:cs typeface="Times"/>
                  </a:rPr>
                  <a:t>L</a:t>
                </a:r>
                <a:r>
                  <a:rPr kumimoji="1" lang="zh-CN" altLang="zh-CN" sz="1600" baseline="-25000" dirty="0" smtClean="0">
                    <a:latin typeface="Times"/>
                    <a:cs typeface="Times"/>
                  </a:rPr>
                  <a:t>2</a:t>
                </a:r>
                <a:endParaRPr kumimoji="1" lang="zh-CN" altLang="en-US" sz="2400" dirty="0">
                  <a:latin typeface="Times"/>
                  <a:cs typeface="Time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314220" y="30215205"/>
                <a:ext cx="497391" cy="454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latin typeface="Times"/>
                    <a:cs typeface="Times"/>
                  </a:rPr>
                  <a:t>L</a:t>
                </a:r>
                <a:r>
                  <a:rPr kumimoji="1" lang="zh-CN" altLang="zh-CN" sz="1600" baseline="-25000" dirty="0" smtClean="0">
                    <a:latin typeface="Times"/>
                    <a:cs typeface="Times"/>
                  </a:rPr>
                  <a:t>3</a:t>
                </a:r>
                <a:endParaRPr kumimoji="1" lang="zh-CN" altLang="en-US" sz="2400" dirty="0">
                  <a:latin typeface="Times"/>
                  <a:cs typeface="Times"/>
                </a:endParaRPr>
              </a:p>
            </p:txBody>
          </p:sp>
        </p:grpSp>
      </p:grpSp>
      <p:cxnSp>
        <p:nvCxnSpPr>
          <p:cNvPr id="8" name="直线连接符 7"/>
          <p:cNvCxnSpPr/>
          <p:nvPr/>
        </p:nvCxnSpPr>
        <p:spPr>
          <a:xfrm>
            <a:off x="317481" y="3032790"/>
            <a:ext cx="8473458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378697" y="2438728"/>
            <a:ext cx="1435534" cy="461665"/>
          </a:xfrm>
          <a:prstGeom prst="rect">
            <a:avLst/>
          </a:prstGeom>
          <a:solidFill>
            <a:srgbClr val="558ED5"/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Calibri"/>
                <a:cs typeface="Calibri"/>
              </a:rPr>
              <a:t>Observed</a:t>
            </a:r>
            <a:endParaRPr kumimoji="1" lang="zh-CN" altLang="en-US" sz="2400" baseline="30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27549" y="3127614"/>
            <a:ext cx="985286" cy="461665"/>
          </a:xfrm>
          <a:prstGeom prst="rect">
            <a:avLst/>
          </a:prstGeom>
          <a:solidFill>
            <a:srgbClr val="558ED5"/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Calibri"/>
                <a:cs typeface="Calibri"/>
              </a:rPr>
              <a:t>Latent</a:t>
            </a:r>
            <a:endParaRPr kumimoji="1" lang="zh-CN" altLang="en-US" sz="2400" baseline="30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 rot="16200000">
            <a:off x="1424135" y="2839781"/>
            <a:ext cx="800219" cy="1130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000" dirty="0" smtClean="0">
                <a:latin typeface="Calibri"/>
                <a:cs typeface="Calibri"/>
              </a:rPr>
              <a:t>TPR</a:t>
            </a:r>
            <a:r>
              <a:rPr kumimoji="1" lang="en-US" altLang="zh-CN" sz="2000" baseline="30000" dirty="0" smtClean="0">
                <a:latin typeface="Calibri"/>
                <a:cs typeface="Calibri"/>
              </a:rPr>
              <a:t>BS</a:t>
            </a:r>
            <a:r>
              <a:rPr kumimoji="1" lang="en-US" altLang="zh-CN" sz="2000" dirty="0" smtClean="0">
                <a:latin typeface="Calibri"/>
                <a:cs typeface="Calibri"/>
              </a:rPr>
              <a:t>: </a:t>
            </a:r>
            <a:r>
              <a:rPr kumimoji="1" lang="en-US" altLang="zh-CN" sz="2000" i="1" dirty="0" err="1" smtClean="0">
                <a:latin typeface="Calibri"/>
                <a:cs typeface="Calibri"/>
              </a:rPr>
              <a:t>γ</a:t>
            </a:r>
            <a:r>
              <a:rPr kumimoji="1" lang="en-US" altLang="zh-CN" sz="2000" i="1" baseline="-25000" dirty="0" err="1">
                <a:latin typeface="Calibri"/>
                <a:cs typeface="Calibri"/>
              </a:rPr>
              <a:t>k</a:t>
            </a:r>
            <a:endParaRPr kumimoji="1" lang="en-US" altLang="zh-CN" sz="2000" i="1" dirty="0" smtClean="0">
              <a:latin typeface="Calibri"/>
              <a:cs typeface="Calibri"/>
            </a:endParaRPr>
          </a:p>
          <a:p>
            <a:r>
              <a:rPr kumimoji="1" lang="en-US" altLang="zh-CN" sz="2000" dirty="0" smtClean="0">
                <a:latin typeface="Calibri"/>
                <a:cs typeface="Calibri"/>
              </a:rPr>
              <a:t>FPR</a:t>
            </a:r>
            <a:r>
              <a:rPr kumimoji="1" lang="en-US" altLang="zh-CN" sz="2000" baseline="30000" dirty="0" smtClean="0">
                <a:latin typeface="Calibri"/>
                <a:cs typeface="Calibri"/>
              </a:rPr>
              <a:t>BS</a:t>
            </a:r>
            <a:r>
              <a:rPr kumimoji="1" lang="en-US" altLang="zh-CN" sz="2000" dirty="0" smtClean="0">
                <a:latin typeface="Calibri"/>
                <a:cs typeface="Calibri"/>
              </a:rPr>
              <a:t>: </a:t>
            </a:r>
            <a:r>
              <a:rPr kumimoji="1" lang="en-US" altLang="zh-CN" sz="2000" i="1" dirty="0" err="1" smtClean="0">
                <a:latin typeface="Calibri"/>
                <a:cs typeface="Calibri"/>
              </a:rPr>
              <a:t>δ</a:t>
            </a:r>
            <a:r>
              <a:rPr kumimoji="1" lang="en-US" altLang="zh-CN" sz="2000" i="1" baseline="-25000" dirty="0" err="1">
                <a:latin typeface="Calibri"/>
                <a:cs typeface="Calibri"/>
              </a:rPr>
              <a:t>k</a:t>
            </a:r>
            <a:endParaRPr kumimoji="1" lang="zh-CN" altLang="en-US" sz="2000" i="1" dirty="0">
              <a:latin typeface="Calibri"/>
              <a:cs typeface="Calibri"/>
            </a:endParaRPr>
          </a:p>
        </p:txBody>
      </p:sp>
      <p:sp>
        <p:nvSpPr>
          <p:cNvPr id="54" name="文本框 53"/>
          <p:cNvSpPr txBox="1"/>
          <p:nvPr/>
        </p:nvSpPr>
        <p:spPr>
          <a:xfrm rot="16200000">
            <a:off x="6104392" y="2868727"/>
            <a:ext cx="492443" cy="1092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000" dirty="0" smtClean="0">
                <a:latin typeface="Calibri"/>
                <a:cs typeface="Calibri"/>
              </a:rPr>
              <a:t>TPR</a:t>
            </a:r>
            <a:r>
              <a:rPr kumimoji="1" lang="en-US" altLang="zh-CN" sz="2000" baseline="30000" dirty="0" smtClean="0">
                <a:latin typeface="Calibri"/>
                <a:cs typeface="Calibri"/>
              </a:rPr>
              <a:t>SS</a:t>
            </a:r>
            <a:r>
              <a:rPr kumimoji="1" lang="en-US" altLang="zh-CN" sz="2000" dirty="0" smtClean="0">
                <a:latin typeface="Calibri"/>
                <a:cs typeface="Calibri"/>
              </a:rPr>
              <a:t>: </a:t>
            </a:r>
            <a:r>
              <a:rPr kumimoji="1" lang="en-US" altLang="zh-CN" sz="2000" i="1" dirty="0" err="1" smtClean="0">
                <a:latin typeface="Calibri"/>
                <a:cs typeface="Calibri"/>
              </a:rPr>
              <a:t>η</a:t>
            </a:r>
            <a:r>
              <a:rPr kumimoji="1" lang="en-US" altLang="zh-CN" sz="2000" i="1" baseline="-25000" dirty="0" err="1">
                <a:latin typeface="Calibri"/>
                <a:cs typeface="Calibri"/>
              </a:rPr>
              <a:t>k</a:t>
            </a:r>
            <a:endParaRPr kumimoji="1" lang="zh-CN" altLang="en-US" sz="2000" i="1" dirty="0">
              <a:latin typeface="Calibri"/>
              <a:cs typeface="Calibri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04234" y="4532766"/>
            <a:ext cx="4849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alibri"/>
                <a:cs typeface="Calibri"/>
              </a:rPr>
              <a:t>Conditional log odds: </a:t>
            </a:r>
            <a:r>
              <a:rPr kumimoji="1" lang="en-US" altLang="zh-CN" sz="2000" i="1" dirty="0" err="1" smtClean="0">
                <a:latin typeface="Calibri"/>
                <a:cs typeface="Calibri"/>
              </a:rPr>
              <a:t>θ</a:t>
            </a:r>
            <a:r>
              <a:rPr kumimoji="1" lang="en-US" altLang="zh-CN" sz="2000" i="1" baseline="-25000" dirty="0" err="1">
                <a:latin typeface="Calibri"/>
                <a:cs typeface="Calibri"/>
              </a:rPr>
              <a:t>k</a:t>
            </a:r>
            <a:r>
              <a:rPr kumimoji="1" lang="en-US" altLang="zh-CN" sz="2000" i="1" dirty="0" smtClean="0">
                <a:latin typeface="Calibri"/>
                <a:cs typeface="Calibri"/>
              </a:rPr>
              <a:t> = X</a:t>
            </a:r>
            <a:r>
              <a:rPr kumimoji="1" lang="en-US" altLang="zh-CN" sz="2000" i="1" baseline="30000" dirty="0" smtClean="0">
                <a:latin typeface="Calibri"/>
                <a:cs typeface="Calibri"/>
              </a:rPr>
              <a:t>T</a:t>
            </a:r>
            <a:r>
              <a:rPr kumimoji="1" lang="en-US" altLang="zh-CN" sz="2000" i="1" dirty="0" smtClean="0">
                <a:latin typeface="Calibri"/>
                <a:cs typeface="Calibri"/>
              </a:rPr>
              <a:t>β</a:t>
            </a:r>
            <a:r>
              <a:rPr kumimoji="1" lang="en-US" altLang="zh-CN" sz="2000" i="1" baseline="-25000" dirty="0" smtClean="0">
                <a:latin typeface="Calibri"/>
                <a:cs typeface="Calibri"/>
              </a:rPr>
              <a:t>k</a:t>
            </a:r>
          </a:p>
          <a:p>
            <a:r>
              <a:rPr kumimoji="1" lang="en-US" altLang="zh-CN" sz="2000" dirty="0" smtClean="0">
                <a:latin typeface="Calibri"/>
                <a:cs typeface="Calibri"/>
              </a:rPr>
              <a:t>Pairwise conditional </a:t>
            </a:r>
            <a:r>
              <a:rPr kumimoji="1" lang="en-US" altLang="zh-CN" sz="2000" dirty="0">
                <a:latin typeface="Calibri"/>
                <a:cs typeface="Calibri"/>
              </a:rPr>
              <a:t>log odds ratio: </a:t>
            </a:r>
            <a:r>
              <a:rPr kumimoji="1" lang="en-US" altLang="zh-CN" sz="2000" i="1" dirty="0" err="1">
                <a:latin typeface="Calibri"/>
                <a:cs typeface="Calibri"/>
              </a:rPr>
              <a:t>ρD</a:t>
            </a:r>
            <a:r>
              <a:rPr kumimoji="1" lang="en-US" altLang="zh-CN" sz="2000" i="1" baseline="-25000" dirty="0" err="1">
                <a:latin typeface="Calibri"/>
                <a:cs typeface="Calibri"/>
              </a:rPr>
              <a:t>kk</a:t>
            </a:r>
            <a:r>
              <a:rPr kumimoji="1" lang="en-US" altLang="zh-CN" sz="2000" i="1" baseline="-25000" dirty="0" smtClean="0">
                <a:latin typeface="Calibri"/>
                <a:cs typeface="Calibri"/>
              </a:rPr>
              <a:t>’</a:t>
            </a:r>
          </a:p>
          <a:p>
            <a:endParaRPr kumimoji="1" lang="en-US" altLang="zh-CN" sz="2000" i="1" dirty="0" smtClean="0">
              <a:latin typeface="Calibri"/>
              <a:cs typeface="Calibri"/>
            </a:endParaRPr>
          </a:p>
          <a:p>
            <a:r>
              <a:rPr kumimoji="1" lang="en-US" altLang="zh-CN" sz="2000" i="1" dirty="0" err="1" smtClean="0">
                <a:latin typeface="Calibri"/>
                <a:cs typeface="Calibri"/>
              </a:rPr>
              <a:t>D</a:t>
            </a:r>
            <a:r>
              <a:rPr kumimoji="1" lang="en-US" altLang="zh-CN" sz="2000" i="1" baseline="-25000" dirty="0" err="1" smtClean="0">
                <a:latin typeface="Calibri"/>
                <a:cs typeface="Calibri"/>
              </a:rPr>
              <a:t>kk</a:t>
            </a:r>
            <a:r>
              <a:rPr kumimoji="1" lang="en-US" altLang="zh-CN" sz="2000" i="1" baseline="-25000" dirty="0" smtClean="0">
                <a:latin typeface="Calibri"/>
                <a:cs typeface="Calibri"/>
              </a:rPr>
              <a:t>’</a:t>
            </a:r>
            <a:r>
              <a:rPr kumimoji="1" lang="en-US" altLang="zh-CN" sz="2000" i="1" dirty="0" smtClean="0">
                <a:latin typeface="Calibri"/>
                <a:cs typeface="Calibri"/>
              </a:rPr>
              <a:t> ~ </a:t>
            </a:r>
            <a:r>
              <a:rPr kumimoji="1" lang="en-US" altLang="zh-CN" sz="2000" dirty="0" smtClean="0">
                <a:latin typeface="Calibri"/>
                <a:cs typeface="Calibri"/>
              </a:rPr>
              <a:t>Bernoulli(</a:t>
            </a:r>
            <a:r>
              <a:rPr kumimoji="1" lang="en-US" altLang="zh-CN" sz="2000" i="1" dirty="0" err="1" smtClean="0">
                <a:latin typeface="Calibri"/>
                <a:cs typeface="Calibri"/>
              </a:rPr>
              <a:t>d</a:t>
            </a:r>
            <a:r>
              <a:rPr kumimoji="1" lang="en-US" altLang="zh-CN" sz="2000" i="1" baseline="-25000" dirty="0" err="1" smtClean="0">
                <a:latin typeface="Calibri"/>
                <a:cs typeface="Calibri"/>
              </a:rPr>
              <a:t>kk</a:t>
            </a:r>
            <a:r>
              <a:rPr kumimoji="1" lang="en-US" altLang="zh-CN" sz="2000" i="1" baseline="-25000" dirty="0" smtClean="0">
                <a:latin typeface="Calibri"/>
                <a:cs typeface="Calibri"/>
              </a:rPr>
              <a:t>’</a:t>
            </a:r>
            <a:r>
              <a:rPr kumimoji="1" lang="en-US" altLang="zh-CN" sz="2000" dirty="0" smtClean="0">
                <a:latin typeface="Calibri"/>
                <a:cs typeface="Calibri"/>
              </a:rPr>
              <a:t>)</a:t>
            </a:r>
            <a:r>
              <a:rPr kumimoji="1" lang="en-US" altLang="zh-CN" sz="2000" i="1" dirty="0" smtClean="0">
                <a:latin typeface="Calibri"/>
                <a:cs typeface="Calibri"/>
              </a:rPr>
              <a:t>, k, k’ </a:t>
            </a:r>
            <a:r>
              <a:rPr kumimoji="1" lang="en-US" altLang="zh-CN" sz="2000" dirty="0" smtClean="0">
                <a:latin typeface="Calibri"/>
                <a:cs typeface="Calibri"/>
              </a:rPr>
              <a:t>in</a:t>
            </a:r>
            <a:r>
              <a:rPr kumimoji="1" lang="en-US" altLang="zh-CN" sz="2000" i="1" dirty="0" smtClean="0">
                <a:latin typeface="Calibri"/>
                <a:cs typeface="Calibri"/>
              </a:rPr>
              <a:t> </a:t>
            </a:r>
            <a:r>
              <a:rPr kumimoji="1" lang="en-US" altLang="zh-CN" sz="2000" dirty="0" smtClean="0">
                <a:latin typeface="Calibri"/>
                <a:cs typeface="Calibri"/>
              </a:rPr>
              <a:t>{1, 2, …, </a:t>
            </a:r>
            <a:r>
              <a:rPr kumimoji="1" lang="en-US" altLang="zh-CN" sz="2000" i="1" dirty="0" smtClean="0">
                <a:latin typeface="Calibri"/>
                <a:cs typeface="Calibri"/>
              </a:rPr>
              <a:t>K</a:t>
            </a:r>
            <a:r>
              <a:rPr kumimoji="1" lang="en-US" altLang="zh-CN" sz="2000" dirty="0" smtClean="0">
                <a:latin typeface="Calibri"/>
                <a:cs typeface="Calibri"/>
              </a:rPr>
              <a:t>}</a:t>
            </a:r>
            <a:r>
              <a:rPr kumimoji="1" lang="en-US" altLang="zh-CN" sz="2000" i="1" dirty="0" smtClean="0">
                <a:latin typeface="Calibri"/>
                <a:cs typeface="Calibri"/>
              </a:rPr>
              <a:t>, k &lt; k’</a:t>
            </a:r>
          </a:p>
          <a:p>
            <a:r>
              <a:rPr kumimoji="1" lang="en-US" altLang="zh-CN" sz="2000" i="1" dirty="0" err="1" smtClean="0">
                <a:latin typeface="Calibri"/>
                <a:cs typeface="Calibri"/>
              </a:rPr>
              <a:t>d</a:t>
            </a:r>
            <a:r>
              <a:rPr kumimoji="1" lang="en-US" altLang="zh-CN" sz="2000" i="1" baseline="-25000" dirty="0" err="1" smtClean="0">
                <a:latin typeface="Calibri"/>
                <a:cs typeface="Calibri"/>
              </a:rPr>
              <a:t>kk</a:t>
            </a:r>
            <a:r>
              <a:rPr kumimoji="1" lang="en-US" altLang="zh-CN" sz="2000" i="1" baseline="-25000" dirty="0" smtClean="0">
                <a:latin typeface="Calibri"/>
                <a:cs typeface="Calibri"/>
              </a:rPr>
              <a:t>’</a:t>
            </a:r>
            <a:r>
              <a:rPr kumimoji="1" lang="en-US" altLang="zh-CN" sz="2000" i="1" dirty="0" smtClean="0">
                <a:latin typeface="Calibri"/>
                <a:cs typeface="Calibri"/>
              </a:rPr>
              <a:t> ~ </a:t>
            </a:r>
            <a:r>
              <a:rPr kumimoji="1" lang="en-US" altLang="zh-CN" sz="2000" dirty="0" smtClean="0">
                <a:latin typeface="Calibri"/>
                <a:cs typeface="Calibri"/>
              </a:rPr>
              <a:t>Beta(</a:t>
            </a:r>
            <a:r>
              <a:rPr kumimoji="1" lang="en-US" altLang="zh-CN" sz="2000" i="1" dirty="0" smtClean="0">
                <a:latin typeface="Calibri"/>
                <a:cs typeface="Calibri"/>
              </a:rPr>
              <a:t>g, h</a:t>
            </a:r>
            <a:r>
              <a:rPr kumimoji="1" lang="en-US" altLang="zh-CN" sz="2000" dirty="0" smtClean="0">
                <a:latin typeface="Calibri"/>
                <a:cs typeface="Calibri"/>
              </a:rPr>
              <a:t>)</a:t>
            </a:r>
            <a:endParaRPr kumimoji="1" lang="zh-CN" altLang="en-US" sz="2000" baseline="-25000" dirty="0">
              <a:latin typeface="Calibri"/>
              <a:cs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73692" y="1484425"/>
            <a:ext cx="1828252" cy="707886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Calibri"/>
                <a:cs typeface="Calibri"/>
              </a:rPr>
              <a:t>Conditional Independence</a:t>
            </a:r>
            <a:endParaRPr kumimoji="1" lang="zh-CN" altLang="en-US" sz="2000" baseline="30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28330" y="4538234"/>
            <a:ext cx="2562610" cy="707886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kumimoji="1" lang="en-US" altLang="zh-CN" sz="2000" baseline="30000" dirty="0" smtClean="0">
                <a:solidFill>
                  <a:schemeClr val="bg1"/>
                </a:solidFill>
                <a:latin typeface="Calibri"/>
                <a:cs typeface="Calibri"/>
              </a:rPr>
              <a:t>nd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alibri"/>
                <a:cs typeface="Calibri"/>
              </a:rPr>
              <a:t> order correlation </a:t>
            </a:r>
            <a:r>
              <a:rPr kumimoji="1" lang="en-US" altLang="zh-CN" sz="2000" dirty="0" err="1" smtClean="0">
                <a:solidFill>
                  <a:schemeClr val="bg1"/>
                </a:solidFill>
                <a:latin typeface="Calibri"/>
                <a:cs typeface="Calibri"/>
              </a:rPr>
              <a:t>nonpositive</a:t>
            </a:r>
            <a:endParaRPr kumimoji="1" lang="zh-CN" altLang="en-US" sz="2000" baseline="30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09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308557"/>
            <a:ext cx="8600740" cy="500485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>
                <a:latin typeface="Calibri"/>
                <a:cs typeface="Calibri"/>
              </a:rPr>
              <a:t>Under Other Association Settings: Case 1</a:t>
            </a:r>
            <a:endParaRPr kumimoji="1" lang="zh-CN" altLang="en-US" sz="3200" dirty="0">
              <a:latin typeface="Calibri"/>
              <a:cs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933" y="1066800"/>
            <a:ext cx="24990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Times"/>
                <a:cs typeface="Times"/>
              </a:rPr>
              <a:t>Marginal Etiology Probability: </a:t>
            </a:r>
            <a:r>
              <a:rPr kumimoji="1" lang="en-US" altLang="zh-CN" sz="1400" dirty="0" err="1" smtClean="0">
                <a:latin typeface="Times"/>
                <a:cs typeface="Times"/>
              </a:rPr>
              <a:t>Pr</a:t>
            </a:r>
            <a:r>
              <a:rPr kumimoji="1" lang="en-US" altLang="zh-CN" sz="1400" dirty="0" smtClean="0">
                <a:latin typeface="Times"/>
                <a:cs typeface="Times"/>
              </a:rPr>
              <a:t>(pathogen </a:t>
            </a:r>
            <a:r>
              <a:rPr kumimoji="1" lang="en-US" altLang="zh-CN" sz="1400" i="1" dirty="0" smtClean="0">
                <a:latin typeface="Times"/>
                <a:cs typeface="Times"/>
              </a:rPr>
              <a:t>k</a:t>
            </a:r>
            <a:r>
              <a:rPr kumimoji="1" lang="en-US" altLang="zh-CN" sz="1400" dirty="0" smtClean="0">
                <a:latin typeface="Times"/>
                <a:cs typeface="Times"/>
              </a:rPr>
              <a:t> is infected)</a:t>
            </a:r>
          </a:p>
          <a:p>
            <a:endParaRPr kumimoji="1" lang="en-US" altLang="zh-CN" sz="1400" dirty="0" smtClean="0">
              <a:latin typeface="Times"/>
              <a:cs typeface="Times"/>
            </a:endParaRPr>
          </a:p>
          <a:p>
            <a:endParaRPr kumimoji="1" lang="en-US" altLang="zh-CN" sz="1400" dirty="0">
              <a:latin typeface="Times"/>
              <a:cs typeface="Times"/>
            </a:endParaRPr>
          </a:p>
          <a:p>
            <a:endParaRPr kumimoji="1" lang="en-US" altLang="zh-CN" sz="1400" dirty="0" smtClean="0">
              <a:latin typeface="Times"/>
              <a:cs typeface="Times"/>
            </a:endParaRPr>
          </a:p>
          <a:p>
            <a:endParaRPr kumimoji="1" lang="en-US" altLang="zh-CN" sz="14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Times"/>
                <a:cs typeface="Times"/>
              </a:rPr>
              <a:t>Infection </a:t>
            </a:r>
            <a:r>
              <a:rPr kumimoji="1" lang="en-US" altLang="zh-CN" sz="1400" dirty="0" err="1" smtClean="0">
                <a:latin typeface="Times"/>
                <a:cs typeface="Times"/>
              </a:rPr>
              <a:t>Sparsity</a:t>
            </a:r>
            <a:r>
              <a:rPr kumimoji="1" lang="en-US" altLang="zh-CN" sz="1400" dirty="0" smtClean="0">
                <a:latin typeface="Times"/>
                <a:cs typeface="Times"/>
              </a:rPr>
              <a:t>: </a:t>
            </a:r>
            <a:r>
              <a:rPr kumimoji="1" lang="en-US" altLang="zh-CN" sz="1400" dirty="0" err="1" smtClean="0">
                <a:latin typeface="Times"/>
                <a:cs typeface="Times"/>
              </a:rPr>
              <a:t>Pr</a:t>
            </a:r>
            <a:r>
              <a:rPr kumimoji="1" lang="en-US" altLang="zh-CN" sz="1400" dirty="0" smtClean="0">
                <a:latin typeface="Times"/>
                <a:cs typeface="Times"/>
              </a:rPr>
              <a:t>(</a:t>
            </a:r>
            <a:r>
              <a:rPr kumimoji="1" lang="en-US" altLang="zh-CN" sz="1400" i="1" dirty="0" smtClean="0">
                <a:latin typeface="Times"/>
                <a:cs typeface="Times"/>
              </a:rPr>
              <a:t>s</a:t>
            </a:r>
            <a:r>
              <a:rPr kumimoji="1" lang="en-US" altLang="zh-CN" sz="1400" dirty="0" smtClean="0">
                <a:latin typeface="Times"/>
                <a:cs typeface="Times"/>
              </a:rPr>
              <a:t> pathogens infected)</a:t>
            </a:r>
          </a:p>
          <a:p>
            <a:endParaRPr kumimoji="1" lang="en-US" altLang="zh-CN" sz="1400" dirty="0">
              <a:latin typeface="Times"/>
              <a:cs typeface="Times"/>
            </a:endParaRPr>
          </a:p>
          <a:p>
            <a:endParaRPr kumimoji="1" lang="en-US" altLang="zh-CN" sz="1400" dirty="0" smtClean="0">
              <a:latin typeface="Times"/>
              <a:cs typeface="Times"/>
            </a:endParaRPr>
          </a:p>
          <a:p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Tx/>
              <a:buChar char="-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Times"/>
                <a:cs typeface="Times"/>
              </a:rPr>
              <a:t>Association Parameters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endParaRPr kumimoji="1" lang="en-US" altLang="zh-CN" sz="1400" dirty="0">
              <a:latin typeface="Times"/>
              <a:cs typeface="Times"/>
            </a:endParaRPr>
          </a:p>
          <a:p>
            <a:endParaRPr kumimoji="1" lang="zh-CN" altLang="en-US" sz="1400" dirty="0">
              <a:latin typeface="Times"/>
              <a:cs typeface="Time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48211"/>
              </p:ext>
            </p:extLst>
          </p:nvPr>
        </p:nvGraphicFramePr>
        <p:xfrm>
          <a:off x="181933" y="1832503"/>
          <a:ext cx="2840100" cy="567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76"/>
                <a:gridCol w="503308"/>
                <a:gridCol w="496119"/>
                <a:gridCol w="460169"/>
                <a:gridCol w="488928"/>
                <a:gridCol w="510500"/>
              </a:tblGrid>
              <a:tr h="225938">
                <a:tc>
                  <a:txBody>
                    <a:bodyPr/>
                    <a:lstStyle/>
                    <a:p>
                      <a:r>
                        <a:rPr lang="en-US" altLang="zh-CN" sz="12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zh-CN" altLang="en-US" sz="120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A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B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C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D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E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3209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0.08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0.07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0.19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0.30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0.42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48575"/>
              </p:ext>
            </p:extLst>
          </p:nvPr>
        </p:nvGraphicFramePr>
        <p:xfrm>
          <a:off x="181933" y="3211932"/>
          <a:ext cx="2840099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87"/>
                <a:gridCol w="458596"/>
                <a:gridCol w="458596"/>
                <a:gridCol w="470356"/>
                <a:gridCol w="540908"/>
                <a:gridCol w="317490"/>
                <a:gridCol w="352766"/>
              </a:tblGrid>
              <a:tr h="198120">
                <a:tc>
                  <a:txBody>
                    <a:bodyPr/>
                    <a:lstStyle/>
                    <a:p>
                      <a:r>
                        <a:rPr lang="en-US" altLang="zh-CN" sz="1200" i="1" dirty="0" smtClean="0">
                          <a:latin typeface="Times"/>
                          <a:cs typeface="Times"/>
                        </a:rPr>
                        <a:t>s</a:t>
                      </a:r>
                      <a:endParaRPr lang="zh-CN" altLang="en-US" sz="120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0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1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2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440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0.13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0.70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0.17 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0.004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02838"/>
              </p:ext>
            </p:extLst>
          </p:nvPr>
        </p:nvGraphicFramePr>
        <p:xfrm>
          <a:off x="181933" y="4256485"/>
          <a:ext cx="2769546" cy="198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20"/>
                <a:gridCol w="500411"/>
                <a:gridCol w="478653"/>
                <a:gridCol w="467774"/>
                <a:gridCol w="467774"/>
                <a:gridCol w="408914"/>
              </a:tblGrid>
              <a:tr h="25868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A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B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C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D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E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2077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A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994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B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-0.4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994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C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-0.7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-4.1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994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D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-1.6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-2.5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-0.7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994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-1.4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-2.5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-1.8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-4.3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" name="图片 11" descr="by_prior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t="11797" r="4909"/>
          <a:stretch/>
        </p:blipFill>
        <p:spPr>
          <a:xfrm>
            <a:off x="3022033" y="964177"/>
            <a:ext cx="6121966" cy="54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9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308557"/>
            <a:ext cx="8600740" cy="500485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>
                <a:latin typeface="Calibri"/>
                <a:cs typeface="Calibri"/>
              </a:rPr>
              <a:t>Under Other Association Settings: Case 2</a:t>
            </a:r>
            <a:endParaRPr kumimoji="1" lang="zh-CN" altLang="en-US" sz="3200" dirty="0">
              <a:latin typeface="Calibri"/>
              <a:cs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933" y="1066800"/>
            <a:ext cx="24990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Times"/>
                <a:cs typeface="Times"/>
              </a:rPr>
              <a:t>Marginal Etiology Probability: </a:t>
            </a:r>
            <a:r>
              <a:rPr kumimoji="1" lang="en-US" altLang="zh-CN" sz="1400" dirty="0" err="1" smtClean="0">
                <a:latin typeface="Times"/>
                <a:cs typeface="Times"/>
              </a:rPr>
              <a:t>Pr</a:t>
            </a:r>
            <a:r>
              <a:rPr kumimoji="1" lang="en-US" altLang="zh-CN" sz="1400" dirty="0" smtClean="0">
                <a:latin typeface="Times"/>
                <a:cs typeface="Times"/>
              </a:rPr>
              <a:t>(pathogen </a:t>
            </a:r>
            <a:r>
              <a:rPr kumimoji="1" lang="en-US" altLang="zh-CN" sz="1400" i="1" dirty="0" smtClean="0">
                <a:latin typeface="Times"/>
                <a:cs typeface="Times"/>
              </a:rPr>
              <a:t>k</a:t>
            </a:r>
            <a:r>
              <a:rPr kumimoji="1" lang="en-US" altLang="zh-CN" sz="1400" dirty="0" smtClean="0">
                <a:latin typeface="Times"/>
                <a:cs typeface="Times"/>
              </a:rPr>
              <a:t> is infected)</a:t>
            </a:r>
          </a:p>
          <a:p>
            <a:endParaRPr kumimoji="1" lang="en-US" altLang="zh-CN" sz="1400" dirty="0" smtClean="0">
              <a:latin typeface="Times"/>
              <a:cs typeface="Times"/>
            </a:endParaRPr>
          </a:p>
          <a:p>
            <a:endParaRPr kumimoji="1" lang="en-US" altLang="zh-CN" sz="1400" dirty="0">
              <a:latin typeface="Times"/>
              <a:cs typeface="Times"/>
            </a:endParaRPr>
          </a:p>
          <a:p>
            <a:endParaRPr kumimoji="1" lang="en-US" altLang="zh-CN" sz="1400" dirty="0" smtClean="0">
              <a:latin typeface="Times"/>
              <a:cs typeface="Times"/>
            </a:endParaRPr>
          </a:p>
          <a:p>
            <a:endParaRPr kumimoji="1" lang="en-US" altLang="zh-CN" sz="14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Times"/>
                <a:cs typeface="Times"/>
              </a:rPr>
              <a:t>Infection </a:t>
            </a:r>
            <a:r>
              <a:rPr kumimoji="1" lang="en-US" altLang="zh-CN" sz="1400" dirty="0" err="1" smtClean="0">
                <a:latin typeface="Times"/>
                <a:cs typeface="Times"/>
              </a:rPr>
              <a:t>Sparsity</a:t>
            </a:r>
            <a:r>
              <a:rPr kumimoji="1" lang="en-US" altLang="zh-CN" sz="1400" dirty="0" smtClean="0">
                <a:latin typeface="Times"/>
                <a:cs typeface="Times"/>
              </a:rPr>
              <a:t>: </a:t>
            </a:r>
            <a:r>
              <a:rPr kumimoji="1" lang="en-US" altLang="zh-CN" sz="1400" dirty="0" err="1" smtClean="0">
                <a:latin typeface="Times"/>
                <a:cs typeface="Times"/>
              </a:rPr>
              <a:t>Pr</a:t>
            </a:r>
            <a:r>
              <a:rPr kumimoji="1" lang="en-US" altLang="zh-CN" sz="1400" dirty="0" smtClean="0">
                <a:latin typeface="Times"/>
                <a:cs typeface="Times"/>
              </a:rPr>
              <a:t>(</a:t>
            </a:r>
            <a:r>
              <a:rPr kumimoji="1" lang="en-US" altLang="zh-CN" sz="1400" i="1" dirty="0" smtClean="0">
                <a:latin typeface="Times"/>
                <a:cs typeface="Times"/>
              </a:rPr>
              <a:t>s</a:t>
            </a:r>
            <a:r>
              <a:rPr kumimoji="1" lang="en-US" altLang="zh-CN" sz="1400" dirty="0" smtClean="0">
                <a:latin typeface="Times"/>
                <a:cs typeface="Times"/>
              </a:rPr>
              <a:t> pathogens infected)</a:t>
            </a:r>
          </a:p>
          <a:p>
            <a:endParaRPr kumimoji="1" lang="en-US" altLang="zh-CN" sz="1400" dirty="0">
              <a:latin typeface="Times"/>
              <a:cs typeface="Times"/>
            </a:endParaRPr>
          </a:p>
          <a:p>
            <a:endParaRPr kumimoji="1" lang="en-US" altLang="zh-CN" sz="1400" dirty="0" smtClean="0">
              <a:latin typeface="Times"/>
              <a:cs typeface="Times"/>
            </a:endParaRPr>
          </a:p>
          <a:p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Tx/>
              <a:buChar char="-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Times"/>
                <a:cs typeface="Times"/>
              </a:rPr>
              <a:t>Association Parameters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 smtClean="0">
              <a:latin typeface="Times"/>
              <a:cs typeface="Times"/>
            </a:endParaRPr>
          </a:p>
          <a:p>
            <a:endParaRPr kumimoji="1" lang="en-US" altLang="zh-CN" sz="1400" dirty="0">
              <a:latin typeface="Times"/>
              <a:cs typeface="Times"/>
            </a:endParaRPr>
          </a:p>
          <a:p>
            <a:endParaRPr kumimoji="1" lang="zh-CN" altLang="en-US" sz="1400" dirty="0">
              <a:latin typeface="Times"/>
              <a:cs typeface="Time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6048"/>
              </p:ext>
            </p:extLst>
          </p:nvPr>
        </p:nvGraphicFramePr>
        <p:xfrm>
          <a:off x="181933" y="1832503"/>
          <a:ext cx="2840100" cy="567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76"/>
                <a:gridCol w="503308"/>
                <a:gridCol w="496119"/>
                <a:gridCol w="460169"/>
                <a:gridCol w="488928"/>
                <a:gridCol w="510500"/>
              </a:tblGrid>
              <a:tr h="225938">
                <a:tc>
                  <a:txBody>
                    <a:bodyPr/>
                    <a:lstStyle/>
                    <a:p>
                      <a:r>
                        <a:rPr lang="en-US" altLang="zh-CN" sz="12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zh-CN" altLang="en-US" sz="120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A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B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C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D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E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3209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0.06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0.12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0.18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0.32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0.40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31384"/>
              </p:ext>
            </p:extLst>
          </p:nvPr>
        </p:nvGraphicFramePr>
        <p:xfrm>
          <a:off x="181933" y="3211932"/>
          <a:ext cx="2840099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87"/>
                <a:gridCol w="458596"/>
                <a:gridCol w="458596"/>
                <a:gridCol w="470356"/>
                <a:gridCol w="540908"/>
                <a:gridCol w="317490"/>
                <a:gridCol w="352766"/>
              </a:tblGrid>
              <a:tr h="198120">
                <a:tc>
                  <a:txBody>
                    <a:bodyPr/>
                    <a:lstStyle/>
                    <a:p>
                      <a:r>
                        <a:rPr lang="en-US" altLang="zh-CN" sz="1200" i="1" dirty="0" smtClean="0">
                          <a:latin typeface="Times"/>
                          <a:cs typeface="Times"/>
                        </a:rPr>
                        <a:t>s</a:t>
                      </a:r>
                      <a:endParaRPr lang="zh-CN" altLang="en-US" sz="120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0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1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2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440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0.12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0.69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0.19 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0.003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</a:t>
                      </a:r>
                      <a:endParaRPr lang="zh-CN" alt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dirty="0" smtClean="0">
                          <a:latin typeface="Times"/>
                          <a:cs typeface="Time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98972"/>
              </p:ext>
            </p:extLst>
          </p:nvPr>
        </p:nvGraphicFramePr>
        <p:xfrm>
          <a:off x="181933" y="4256485"/>
          <a:ext cx="2769546" cy="198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20"/>
                <a:gridCol w="500411"/>
                <a:gridCol w="478653"/>
                <a:gridCol w="467774"/>
                <a:gridCol w="467774"/>
                <a:gridCol w="408914"/>
              </a:tblGrid>
              <a:tr h="25868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A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B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C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D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E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2077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A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994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B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-1.3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994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C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-0.8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-2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994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D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-4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-0.5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-0.7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994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-1.4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-2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-2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-5.3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图片 2" descr="by_prior_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 t="12317" r="4297"/>
          <a:stretch/>
        </p:blipFill>
        <p:spPr>
          <a:xfrm>
            <a:off x="3092587" y="975935"/>
            <a:ext cx="6051414" cy="54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373275"/>
            <a:ext cx="8671860" cy="1143000"/>
          </a:xfrm>
        </p:spPr>
        <p:txBody>
          <a:bodyPr/>
          <a:lstStyle/>
          <a:p>
            <a:r>
              <a:rPr kumimoji="1" lang="en-US" altLang="zh-CN" sz="3600" dirty="0" smtClean="0">
                <a:latin typeface="+mj-lt"/>
              </a:rPr>
              <a:t>Analysis of PERCH Data</a:t>
            </a:r>
            <a:endParaRPr kumimoji="1" lang="en-US" altLang="zh-CN" sz="36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9286"/>
            <a:ext cx="9131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91" y="152400"/>
            <a:ext cx="6870869" cy="62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-14739"/>
            <a:ext cx="8671860" cy="1143000"/>
          </a:xfrm>
        </p:spPr>
        <p:txBody>
          <a:bodyPr/>
          <a:lstStyle/>
          <a:p>
            <a:r>
              <a:rPr kumimoji="1" lang="en-US" altLang="zh-CN" sz="3600" dirty="0" smtClean="0">
                <a:latin typeface="+mj-lt"/>
              </a:rPr>
              <a:t>Etiology Probabilities with Bootstrap Dist. </a:t>
            </a:r>
            <a:endParaRPr kumimoji="1" lang="en-US" altLang="zh-CN" sz="3600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6045"/>
            <a:ext cx="9144000" cy="58819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6682" y="1535320"/>
            <a:ext cx="5819555" cy="1705911"/>
          </a:xfrm>
          <a:prstGeom prst="rect">
            <a:avLst/>
          </a:prstGeom>
          <a:noFill/>
          <a:ln w="28575" cmpd="sng">
            <a:solidFill>
              <a:srgbClr val="D84C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7474" y="3260949"/>
            <a:ext cx="6378764" cy="2368558"/>
          </a:xfrm>
          <a:prstGeom prst="rect">
            <a:avLst/>
          </a:prstGeom>
          <a:noFill/>
          <a:ln w="28575" cmpd="sng">
            <a:solidFill>
              <a:srgbClr val="88CE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A3F8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4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-2981"/>
            <a:ext cx="8671860" cy="1143000"/>
          </a:xfrm>
        </p:spPr>
        <p:txBody>
          <a:bodyPr/>
          <a:lstStyle/>
          <a:p>
            <a:r>
              <a:rPr kumimoji="1" lang="en-US" altLang="zh-CN" sz="3600" dirty="0" smtClean="0">
                <a:latin typeface="+mj-lt"/>
              </a:rPr>
              <a:t>Etiology Probabilities with Bootstrap Dist. </a:t>
            </a:r>
            <a:endParaRPr kumimoji="1" lang="en-US" altLang="zh-CN" sz="3600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045"/>
            <a:ext cx="9144000" cy="58819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6077" y="1705911"/>
            <a:ext cx="8435511" cy="170591"/>
          </a:xfrm>
          <a:prstGeom prst="rect">
            <a:avLst/>
          </a:prstGeom>
          <a:noFill/>
          <a:ln w="28575" cmpd="sng">
            <a:solidFill>
              <a:srgbClr val="88CE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858" y="2900813"/>
            <a:ext cx="8341481" cy="17930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6077" y="3574463"/>
            <a:ext cx="8433142" cy="519724"/>
          </a:xfrm>
          <a:prstGeom prst="rect">
            <a:avLst/>
          </a:prstGeom>
          <a:noFill/>
          <a:ln w="28575" cmpd="sng">
            <a:solidFill>
              <a:srgbClr val="88CE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1380" y="4738643"/>
            <a:ext cx="8351710" cy="2005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2654" y="5080583"/>
            <a:ext cx="8351710" cy="2005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51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-2981"/>
            <a:ext cx="8671860" cy="1143000"/>
          </a:xfrm>
        </p:spPr>
        <p:txBody>
          <a:bodyPr/>
          <a:lstStyle/>
          <a:p>
            <a:r>
              <a:rPr kumimoji="1" lang="en-US" altLang="zh-CN" sz="3600" dirty="0" smtClean="0">
                <a:latin typeface="+mj-lt"/>
              </a:rPr>
              <a:t>Etiology Probabilities with Bootstrap Dist. </a:t>
            </a:r>
            <a:endParaRPr kumimoji="1" lang="en-US" altLang="zh-CN" sz="3600" dirty="0">
              <a:latin typeface="+mj-lt"/>
            </a:endParaRPr>
          </a:p>
        </p:txBody>
      </p:sp>
      <p:pic>
        <p:nvPicPr>
          <p:cNvPr id="4" name="图片 3" descr="single_vs_more_veryseve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" b="2700"/>
          <a:stretch/>
        </p:blipFill>
        <p:spPr>
          <a:xfrm>
            <a:off x="4470853" y="1011206"/>
            <a:ext cx="4654040" cy="5843851"/>
          </a:xfrm>
          <a:prstGeom prst="rect">
            <a:avLst/>
          </a:prstGeom>
        </p:spPr>
      </p:pic>
      <p:pic>
        <p:nvPicPr>
          <p:cNvPr id="3" name="图片 2" descr="single_vs_more_sever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" b="2700"/>
          <a:stretch/>
        </p:blipFill>
        <p:spPr>
          <a:xfrm>
            <a:off x="11759" y="1011206"/>
            <a:ext cx="4668276" cy="58438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1923" y="777088"/>
            <a:ext cx="124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Severe </a:t>
            </a:r>
            <a:endParaRPr kumimoji="1"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366969" y="779508"/>
            <a:ext cx="159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Very Severe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04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923" y="777088"/>
            <a:ext cx="124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Severe </a:t>
            </a:r>
            <a:endParaRPr kumimoji="1"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366969" y="779508"/>
            <a:ext cx="159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Very Severe</a:t>
            </a:r>
            <a:endParaRPr kumimoji="1" lang="zh-CN" altLang="en-US" sz="1600" dirty="0"/>
          </a:p>
        </p:txBody>
      </p:sp>
      <p:pic>
        <p:nvPicPr>
          <p:cNvPr id="5" name="图片 4" descr="lor_veryseve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5" y="481610"/>
            <a:ext cx="4687384" cy="6376390"/>
          </a:xfrm>
          <a:prstGeom prst="rect">
            <a:avLst/>
          </a:prstGeom>
        </p:spPr>
      </p:pic>
      <p:pic>
        <p:nvPicPr>
          <p:cNvPr id="7" name="图片 6" descr="lor_seve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205"/>
            <a:ext cx="4656517" cy="63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9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2140" y="180236"/>
            <a:ext cx="8229600" cy="710648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Calibri"/>
                <a:cs typeface="Calibri"/>
              </a:rPr>
              <a:t>Data Simulation</a:t>
            </a:r>
            <a:endParaRPr kumimoji="1" lang="zh-CN" altLang="en-US" sz="3200" dirty="0">
              <a:latin typeface="Calibri"/>
              <a:cs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940" y="896456"/>
            <a:ext cx="60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5 candidate etiological pathogens.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BS available for all five. SS available for first three.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500 cases and 1000 controls.</a:t>
            </a:r>
            <a:endParaRPr kumimoji="1" lang="en-US" altLang="zh-CN" sz="1600" dirty="0">
              <a:latin typeface="Times"/>
              <a:cs typeface="Times"/>
            </a:endParaRP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endParaRPr kumimoji="1" lang="zh-CN" altLang="en-US" sz="1600" dirty="0">
              <a:latin typeface="Times"/>
              <a:cs typeface="Time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940" y="1635760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Marginal Etiology Probability: </a:t>
            </a:r>
            <a:r>
              <a:rPr kumimoji="1" lang="en-US" altLang="zh-CN" sz="1600" dirty="0" err="1" smtClean="0">
                <a:latin typeface="Times"/>
                <a:cs typeface="Times"/>
              </a:rPr>
              <a:t>Pr</a:t>
            </a:r>
            <a:r>
              <a:rPr kumimoji="1" lang="en-US" altLang="zh-CN" sz="1600" dirty="0" smtClean="0">
                <a:latin typeface="Times"/>
                <a:cs typeface="Times"/>
              </a:rPr>
              <a:t>(pathogen </a:t>
            </a:r>
            <a:r>
              <a:rPr kumimoji="1" lang="en-US" altLang="zh-CN" sz="1600" i="1" dirty="0" smtClean="0">
                <a:latin typeface="Times"/>
                <a:cs typeface="Times"/>
              </a:rPr>
              <a:t>k</a:t>
            </a:r>
            <a:r>
              <a:rPr kumimoji="1" lang="en-US" altLang="zh-CN" sz="1600" dirty="0" smtClean="0">
                <a:latin typeface="Times"/>
                <a:cs typeface="Times"/>
              </a:rPr>
              <a:t> is infected)</a:t>
            </a:r>
          </a:p>
          <a:p>
            <a:endParaRPr kumimoji="1" lang="en-US" altLang="zh-CN" sz="1600" dirty="0" smtClean="0">
              <a:latin typeface="Times"/>
              <a:cs typeface="Times"/>
            </a:endParaRP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endParaRPr kumimoji="1" lang="en-US" altLang="zh-CN" sz="1600" dirty="0" smtClean="0">
              <a:latin typeface="Times"/>
              <a:cs typeface="Times"/>
            </a:endParaRP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Infection </a:t>
            </a:r>
            <a:r>
              <a:rPr kumimoji="1" lang="en-US" altLang="zh-CN" sz="1600" dirty="0" err="1" smtClean="0">
                <a:latin typeface="Times"/>
                <a:cs typeface="Times"/>
              </a:rPr>
              <a:t>Sparsity</a:t>
            </a:r>
            <a:r>
              <a:rPr kumimoji="1" lang="en-US" altLang="zh-CN" sz="1600" dirty="0" smtClean="0">
                <a:latin typeface="Times"/>
                <a:cs typeface="Times"/>
              </a:rPr>
              <a:t>: </a:t>
            </a:r>
            <a:r>
              <a:rPr kumimoji="1" lang="en-US" altLang="zh-CN" sz="1600" dirty="0" err="1" smtClean="0">
                <a:latin typeface="Times"/>
                <a:cs typeface="Times"/>
              </a:rPr>
              <a:t>Pr</a:t>
            </a:r>
            <a:r>
              <a:rPr kumimoji="1" lang="en-US" altLang="zh-CN" sz="1600" dirty="0" smtClean="0">
                <a:latin typeface="Times"/>
                <a:cs typeface="Times"/>
              </a:rPr>
              <a:t>(</a:t>
            </a:r>
            <a:r>
              <a:rPr kumimoji="1" lang="en-US" altLang="zh-CN" sz="1600" i="1" dirty="0" smtClean="0">
                <a:latin typeface="Times"/>
                <a:cs typeface="Times"/>
              </a:rPr>
              <a:t>s</a:t>
            </a:r>
            <a:r>
              <a:rPr kumimoji="1" lang="en-US" altLang="zh-CN" sz="1600" dirty="0" smtClean="0">
                <a:latin typeface="Times"/>
                <a:cs typeface="Times"/>
              </a:rPr>
              <a:t> pathogens infected)</a:t>
            </a: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endParaRPr kumimoji="1" lang="en-US" altLang="zh-CN" sz="1600" dirty="0" smtClean="0">
              <a:latin typeface="Times"/>
              <a:cs typeface="Times"/>
            </a:endParaRPr>
          </a:p>
          <a:p>
            <a:endParaRPr kumimoji="1" lang="en-US" altLang="zh-CN" sz="1600" dirty="0" smtClean="0">
              <a:latin typeface="Times"/>
              <a:cs typeface="Times"/>
            </a:endParaRPr>
          </a:p>
          <a:p>
            <a:pPr marL="285750" indent="-285750">
              <a:buFontTx/>
              <a:buChar char="-"/>
            </a:pPr>
            <a:endParaRPr kumimoji="1" lang="en-US" altLang="zh-CN" sz="16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Association Parameters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16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6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6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6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6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6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Data qualities:</a:t>
            </a:r>
          </a:p>
          <a:p>
            <a:r>
              <a:rPr kumimoji="1" lang="en-US" altLang="zh-CN" sz="1600" dirty="0" smtClean="0">
                <a:latin typeface="Times"/>
                <a:cs typeface="Times"/>
              </a:rPr>
              <a:t>  SS TPR: [0.05, 0.2],  </a:t>
            </a:r>
            <a:r>
              <a:rPr kumimoji="1" lang="en-US" altLang="zh-CN" sz="1600" dirty="0">
                <a:latin typeface="Times"/>
                <a:cs typeface="Times"/>
              </a:rPr>
              <a:t>BS </a:t>
            </a:r>
            <a:r>
              <a:rPr kumimoji="1" lang="en-US" altLang="zh-CN" sz="1600" dirty="0" smtClean="0">
                <a:latin typeface="Times"/>
                <a:cs typeface="Times"/>
              </a:rPr>
              <a:t>TPR: [0.65, 0.95],   BS FPR: [0.15, 0.45]</a:t>
            </a: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endParaRPr kumimoji="1" lang="zh-CN" altLang="en-US" sz="1600" dirty="0">
              <a:latin typeface="Times"/>
              <a:cs typeface="Time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44693"/>
              </p:ext>
            </p:extLst>
          </p:nvPr>
        </p:nvGraphicFramePr>
        <p:xfrm>
          <a:off x="2184400" y="2108135"/>
          <a:ext cx="4013200" cy="68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480"/>
                <a:gridCol w="711200"/>
                <a:gridCol w="701040"/>
                <a:gridCol w="650240"/>
                <a:gridCol w="690880"/>
                <a:gridCol w="72136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zh-CN" altLang="en-US" sz="160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A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B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C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D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E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440"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0.06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0.10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0.15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0.35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0.44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72750"/>
              </p:ext>
            </p:extLst>
          </p:nvPr>
        </p:nvGraphicFramePr>
        <p:xfrm>
          <a:off x="2184400" y="3322320"/>
          <a:ext cx="4892041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87"/>
                <a:gridCol w="736437"/>
                <a:gridCol w="736437"/>
                <a:gridCol w="725915"/>
                <a:gridCol w="673313"/>
                <a:gridCol w="715396"/>
                <a:gridCol w="746956"/>
              </a:tblGrid>
              <a:tr h="198120"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s</a:t>
                      </a:r>
                      <a:endParaRPr lang="zh-CN" altLang="en-US" sz="160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0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1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2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440"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0.11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0.75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0.14 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0.007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20" y="4385458"/>
            <a:ext cx="2352040" cy="14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2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308557"/>
            <a:ext cx="8600740" cy="500485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>
                <a:latin typeface="Calibri"/>
                <a:cs typeface="Calibri"/>
              </a:rPr>
              <a:t>Sensitivity to prior values: Etiology Probability</a:t>
            </a:r>
            <a:endParaRPr kumimoji="1" lang="zh-CN" altLang="en-US" sz="3200" dirty="0">
              <a:latin typeface="Calibri"/>
              <a:cs typeface="Calibri"/>
            </a:endParaRPr>
          </a:p>
        </p:txBody>
      </p:sp>
      <p:pic>
        <p:nvPicPr>
          <p:cNvPr id="6" name="图片 5" descr="cellProb_by_pri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" y="944880"/>
            <a:ext cx="7036585" cy="54796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030" y="944879"/>
            <a:ext cx="2011850" cy="54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661</Words>
  <Application>Microsoft Macintosh PowerPoint</Application>
  <PresentationFormat>全屏显示(4:3)</PresentationFormat>
  <Paragraphs>227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The Latent Sparse Correlation Model</vt:lpstr>
      <vt:lpstr>Analysis of PERCH Data</vt:lpstr>
      <vt:lpstr>PowerPoint 演示文稿</vt:lpstr>
      <vt:lpstr>Etiology Probabilities with Bootstrap Dist. </vt:lpstr>
      <vt:lpstr>Etiology Probabilities with Bootstrap Dist. </vt:lpstr>
      <vt:lpstr>Etiology Probabilities with Bootstrap Dist. </vt:lpstr>
      <vt:lpstr>PowerPoint 演示文稿</vt:lpstr>
      <vt:lpstr>Data Simulation</vt:lpstr>
      <vt:lpstr>Sensitivity to prior values: Etiology Probability</vt:lpstr>
      <vt:lpstr>Under Other Association Settings: Case 1</vt:lpstr>
      <vt:lpstr>Under Other Association Settings: Case 2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Hierarchy </dc:title>
  <dc:creator>detian deng</dc:creator>
  <cp:lastModifiedBy>detian deng</cp:lastModifiedBy>
  <cp:revision>42</cp:revision>
  <dcterms:created xsi:type="dcterms:W3CDTF">2017-01-05T04:18:21Z</dcterms:created>
  <dcterms:modified xsi:type="dcterms:W3CDTF">2018-01-26T15:07:23Z</dcterms:modified>
</cp:coreProperties>
</file>