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81" r:id="rId4"/>
    <p:sldId id="265" r:id="rId5"/>
    <p:sldId id="259" r:id="rId6"/>
    <p:sldId id="276" r:id="rId7"/>
    <p:sldId id="282" r:id="rId8"/>
    <p:sldId id="280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BFB1"/>
    <a:srgbClr val="F86070"/>
    <a:srgbClr val="C769D8"/>
    <a:srgbClr val="FBAF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186FD-AFBD-44B1-A68B-DAC08E91C886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1DE6-8CAC-4D63-87D2-3CCF7BA7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0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1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1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E1DE6-8CAC-4D63-87D2-3CCF7BA782D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5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6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5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5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E1DE6-8CAC-4D63-87D2-3CCF7BA782D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62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9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4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218843" y="355729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4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9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C5AA-7ABA-4F37-8405-500D39CCD412}" type="datetimeFigureOut">
              <a:rPr lang="zh-CN" altLang="en-US" smtClean="0"/>
              <a:pPr/>
              <a:t>2019-11-21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73AE-5DEC-46A8-87EB-7875CED1E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33196" y="1523449"/>
            <a:ext cx="2258135" cy="2258135"/>
          </a:xfrm>
          <a:prstGeom prst="ellipse">
            <a:avLst/>
          </a:prstGeom>
          <a:solidFill>
            <a:srgbClr val="F86070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吃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78989" y="1523449"/>
            <a:ext cx="2258135" cy="2258135"/>
          </a:xfrm>
          <a:prstGeom prst="ellipse">
            <a:avLst/>
          </a:prstGeom>
          <a:solidFill>
            <a:srgbClr val="FBAF0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掉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24782" y="1523448"/>
            <a:ext cx="2258135" cy="2258135"/>
          </a:xfrm>
          <a:prstGeom prst="ellipse">
            <a:avLst/>
          </a:prstGeom>
          <a:solidFill>
            <a:srgbClr val="04BFB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小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70576" y="1523446"/>
            <a:ext cx="2258135" cy="2258135"/>
          </a:xfrm>
          <a:prstGeom prst="ellipse">
            <a:avLst/>
          </a:prstGeom>
          <a:solidFill>
            <a:srgbClr val="C769D8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球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13069" y="770018"/>
            <a:ext cx="10996609" cy="3694544"/>
            <a:chOff x="513069" y="770018"/>
            <a:chExt cx="10996609" cy="3694544"/>
          </a:xfrm>
        </p:grpSpPr>
        <p:sp>
          <p:nvSpPr>
            <p:cNvPr id="9" name="椭圆 8"/>
            <p:cNvSpPr/>
            <p:nvPr/>
          </p:nvSpPr>
          <p:spPr>
            <a:xfrm>
              <a:off x="1145493" y="1214883"/>
              <a:ext cx="617125" cy="617125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67802" y="4052621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78989" y="770018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872649" y="4052621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0078619" y="1626038"/>
              <a:ext cx="205971" cy="20597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031152" y="3949635"/>
              <a:ext cx="205971" cy="205971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924781" y="1079780"/>
              <a:ext cx="135103" cy="135103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664605" y="941359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051272" y="3529145"/>
              <a:ext cx="252436" cy="252436"/>
            </a:xfrm>
            <a:prstGeom prst="ellipse">
              <a:avLst/>
            </a:prstGeom>
            <a:solidFill>
              <a:srgbClr val="F6A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10634" y="3621100"/>
              <a:ext cx="205971" cy="20597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13069" y="2603522"/>
              <a:ext cx="408621" cy="40862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097737" y="1865662"/>
              <a:ext cx="411941" cy="41194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631098" y="834527"/>
              <a:ext cx="347432" cy="34743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1865314" y="4469059"/>
            <a:ext cx="84031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48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</a:t>
            </a:r>
            <a:r>
              <a:rPr lang="zh-CN" altLang="en-US" sz="4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课大作业</a:t>
            </a:r>
            <a:r>
              <a:rPr lang="en-US" altLang="zh-CN" sz="4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48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大球吃小球</a:t>
            </a:r>
            <a:endParaRPr lang="zh-CN" altLang="en-US" sz="4800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73199" y="5642120"/>
            <a:ext cx="4845452" cy="684702"/>
            <a:chOff x="3602859" y="5642120"/>
            <a:chExt cx="4845452" cy="68470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02859" y="5642120"/>
              <a:ext cx="4845452" cy="684702"/>
              <a:chOff x="3249408" y="2015445"/>
              <a:chExt cx="5527964" cy="2984478"/>
            </a:xfrm>
            <a:effectLst>
              <a:outerShdw blurRad="63500" sx="95000" sy="95000" algn="ctr" rotWithShape="0">
                <a:prstClr val="black">
                  <a:alpha val="13000"/>
                </a:prstClr>
              </a:outerShdw>
            </a:effectLst>
          </p:grpSpPr>
          <p:sp>
            <p:nvSpPr>
              <p:cNvPr id="28" name="矩形 27"/>
              <p:cNvSpPr/>
              <p:nvPr/>
            </p:nvSpPr>
            <p:spPr>
              <a:xfrm>
                <a:off x="3249408" y="2015445"/>
                <a:ext cx="5527964" cy="2984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49408" y="4557486"/>
                <a:ext cx="2846592" cy="442437"/>
              </a:xfrm>
              <a:prstGeom prst="rect">
                <a:avLst/>
              </a:prstGeom>
              <a:solidFill>
                <a:srgbClr val="E8E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96000" y="4557485"/>
                <a:ext cx="2681372" cy="442437"/>
              </a:xfrm>
              <a:prstGeom prst="rect">
                <a:avLst/>
              </a:prstGeom>
              <a:solidFill>
                <a:srgbClr val="2D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7"/>
            <p:cNvSpPr>
              <a:spLocks noChangeArrowheads="1"/>
            </p:cNvSpPr>
            <p:nvPr/>
          </p:nvSpPr>
          <p:spPr bwMode="auto">
            <a:xfrm>
              <a:off x="3950268" y="5743890"/>
              <a:ext cx="4292119" cy="37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67" dirty="0" smtClean="0">
                  <a:solidFill>
                    <a:srgbClr val="392F2F"/>
                  </a:solidFill>
                  <a:latin typeface="+mn-lt"/>
                  <a:ea typeface="+mn-ea"/>
                  <a:cs typeface="+mn-ea"/>
                  <a:sym typeface="+mn-lt"/>
                </a:rPr>
                <a:t>小组成员：</a:t>
              </a:r>
              <a:r>
                <a:rPr lang="zh-CN" altLang="en-US" sz="1867" dirty="0">
                  <a:solidFill>
                    <a:srgbClr val="392F2F"/>
                  </a:solidFill>
                  <a:latin typeface="+mn-lt"/>
                  <a:ea typeface="+mn-ea"/>
                  <a:cs typeface="+mn-ea"/>
                  <a:sym typeface="+mn-lt"/>
                </a:rPr>
                <a:t>邓发珩、吉柏言、侯博宇</a:t>
              </a:r>
              <a:endParaRPr lang="zh-CN" altLang="en-US" sz="1867" dirty="0">
                <a:solidFill>
                  <a:srgbClr val="392F2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067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cs typeface="+mn-ea"/>
                  <a:sym typeface="+mn-lt"/>
                </a:rPr>
                <a:t>9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2320" y="179390"/>
            <a:ext cx="4886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游戏介绍</a:t>
            </a: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开始结束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955088" y="2794053"/>
            <a:ext cx="3331028" cy="1083129"/>
            <a:chOff x="6384471" y="3069772"/>
            <a:chExt cx="3331028" cy="1083129"/>
          </a:xfrm>
        </p:grpSpPr>
        <p:sp>
          <p:nvSpPr>
            <p:cNvPr id="19" name="矩形 18"/>
            <p:cNvSpPr/>
            <p:nvPr/>
          </p:nvSpPr>
          <p:spPr>
            <a:xfrm>
              <a:off x="6384471" y="3069772"/>
              <a:ext cx="3331028" cy="1083129"/>
            </a:xfrm>
            <a:prstGeom prst="rect">
              <a:avLst/>
            </a:prstGeom>
            <a:solidFill>
              <a:srgbClr val="FBAF01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18395" y="3313665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76194" y="3259184"/>
              <a:ext cx="1210588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点击</a:t>
              </a:r>
              <a:r>
                <a:rPr lang="en-US" altLang="zh-CN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Exit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退出游戏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55088" y="1642842"/>
            <a:ext cx="3331028" cy="1083129"/>
            <a:chOff x="6384471" y="1986643"/>
            <a:chExt cx="3331028" cy="1083129"/>
          </a:xfrm>
        </p:grpSpPr>
        <p:sp>
          <p:nvSpPr>
            <p:cNvPr id="27" name="矩形 26"/>
            <p:cNvSpPr/>
            <p:nvPr/>
          </p:nvSpPr>
          <p:spPr>
            <a:xfrm>
              <a:off x="6384471" y="1986643"/>
              <a:ext cx="3331028" cy="1083129"/>
            </a:xfrm>
            <a:prstGeom prst="rect">
              <a:avLst/>
            </a:prstGeom>
            <a:solidFill>
              <a:srgbClr val="F8607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18395" y="223053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76193" y="2176377"/>
              <a:ext cx="1210588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点击火箭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开始游戏</a:t>
              </a:r>
              <a:endParaRPr lang="en-US" altLang="zh-CN" sz="20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29" y="1667882"/>
            <a:ext cx="3306137" cy="447234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36" y="1677221"/>
            <a:ext cx="3271205" cy="4434301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955088" y="5028393"/>
            <a:ext cx="3331028" cy="1083129"/>
            <a:chOff x="6384471" y="5236029"/>
            <a:chExt cx="3331028" cy="1083129"/>
          </a:xfrm>
        </p:grpSpPr>
        <p:sp>
          <p:nvSpPr>
            <p:cNvPr id="40" name="矩形 39"/>
            <p:cNvSpPr/>
            <p:nvPr/>
          </p:nvSpPr>
          <p:spPr>
            <a:xfrm>
              <a:off x="6384471" y="5236029"/>
              <a:ext cx="3331028" cy="1083129"/>
            </a:xfrm>
            <a:prstGeom prst="rect">
              <a:avLst/>
            </a:prstGeom>
            <a:solidFill>
              <a:srgbClr val="C769D8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524001" y="5479922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04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376193" y="5454150"/>
              <a:ext cx="172354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退出自动保存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最高成绩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55088" y="3945264"/>
            <a:ext cx="3331028" cy="1083129"/>
            <a:chOff x="6384471" y="4152900"/>
            <a:chExt cx="3331028" cy="1083129"/>
          </a:xfrm>
        </p:grpSpPr>
        <p:sp>
          <p:nvSpPr>
            <p:cNvPr id="44" name="矩形 43"/>
            <p:cNvSpPr/>
            <p:nvPr/>
          </p:nvSpPr>
          <p:spPr>
            <a:xfrm>
              <a:off x="6384471" y="4152900"/>
              <a:ext cx="3331028" cy="1083129"/>
            </a:xfrm>
            <a:prstGeom prst="rect">
              <a:avLst/>
            </a:prstGeom>
            <a:solidFill>
              <a:srgbClr val="04BFB1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518395" y="4396794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03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376193" y="4356667"/>
              <a:ext cx="198002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右上角显示当前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成绩和历史最高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173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1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9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42456" y="179390"/>
            <a:ext cx="4322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游戏介绍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-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主界面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22356" y="2875037"/>
            <a:ext cx="3331028" cy="1083129"/>
            <a:chOff x="6384471" y="3069772"/>
            <a:chExt cx="3331028" cy="1083129"/>
          </a:xfrm>
        </p:grpSpPr>
        <p:sp>
          <p:nvSpPr>
            <p:cNvPr id="19" name="矩形 18"/>
            <p:cNvSpPr/>
            <p:nvPr/>
          </p:nvSpPr>
          <p:spPr>
            <a:xfrm>
              <a:off x="6384471" y="3069772"/>
              <a:ext cx="3331028" cy="1083129"/>
            </a:xfrm>
            <a:prstGeom prst="rect">
              <a:avLst/>
            </a:prstGeom>
            <a:solidFill>
              <a:srgbClr val="FBAF01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18395" y="3313665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02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76194" y="3259184"/>
              <a:ext cx="198002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吃黄球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玩家变回初始值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22356" y="5041294"/>
            <a:ext cx="3331028" cy="1083129"/>
            <a:chOff x="6384471" y="5236029"/>
            <a:chExt cx="3331028" cy="1083129"/>
          </a:xfrm>
        </p:grpSpPr>
        <p:sp>
          <p:nvSpPr>
            <p:cNvPr id="23" name="矩形 22"/>
            <p:cNvSpPr/>
            <p:nvPr/>
          </p:nvSpPr>
          <p:spPr>
            <a:xfrm>
              <a:off x="6384471" y="5236029"/>
              <a:ext cx="3331028" cy="1083129"/>
            </a:xfrm>
            <a:prstGeom prst="rect">
              <a:avLst/>
            </a:prstGeom>
            <a:solidFill>
              <a:srgbClr val="C769D8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24001" y="5479922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04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76193" y="5454150"/>
              <a:ext cx="2008883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难度等级</a:t>
              </a:r>
              <a:endParaRPr lang="en-US" altLang="zh-CN" sz="2000" dirty="0" smtClean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每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10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分增加等级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22356" y="1791908"/>
            <a:ext cx="3331028" cy="1083129"/>
            <a:chOff x="6384471" y="1986643"/>
            <a:chExt cx="3331028" cy="1083129"/>
          </a:xfrm>
        </p:grpSpPr>
        <p:sp>
          <p:nvSpPr>
            <p:cNvPr id="27" name="矩形 26"/>
            <p:cNvSpPr/>
            <p:nvPr/>
          </p:nvSpPr>
          <p:spPr>
            <a:xfrm>
              <a:off x="6384471" y="1986643"/>
              <a:ext cx="3331028" cy="1083129"/>
            </a:xfrm>
            <a:prstGeom prst="rect">
              <a:avLst/>
            </a:prstGeom>
            <a:solidFill>
              <a:srgbClr val="F8607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18395" y="223053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01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76193" y="2176377"/>
              <a:ext cx="198002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进度条缓慢减少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吃小球进度条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+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822356" y="3958165"/>
            <a:ext cx="3331028" cy="1219430"/>
            <a:chOff x="6384471" y="4152900"/>
            <a:chExt cx="3331028" cy="1219430"/>
          </a:xfrm>
        </p:grpSpPr>
        <p:sp>
          <p:nvSpPr>
            <p:cNvPr id="31" name="矩形 30"/>
            <p:cNvSpPr/>
            <p:nvPr/>
          </p:nvSpPr>
          <p:spPr>
            <a:xfrm>
              <a:off x="6384471" y="4152900"/>
              <a:ext cx="3331028" cy="1083129"/>
            </a:xfrm>
            <a:prstGeom prst="rect">
              <a:avLst/>
            </a:prstGeom>
            <a:solidFill>
              <a:srgbClr val="04BFB1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8395" y="4396794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03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376193" y="4356667"/>
              <a:ext cx="2276585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吃药进度条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+++</a:t>
              </a:r>
            </a:p>
            <a:p>
              <a:pPr lvl="0">
                <a:defRPr/>
              </a:pPr>
              <a:r>
                <a:rPr lang="zh-CN" altLang="en-US" sz="2000" dirty="0">
                  <a:solidFill>
                    <a:prstClr val="white"/>
                  </a:solidFill>
                  <a:cs typeface="+mn-ea"/>
                  <a:sym typeface="+mn-lt"/>
                </a:rPr>
                <a:t>吃</a:t>
              </a:r>
              <a:r>
                <a:rPr lang="zh-CN" altLang="en-US" sz="2000" dirty="0" smtClean="0">
                  <a:solidFill>
                    <a:prstClr val="white"/>
                  </a:solidFill>
                  <a:cs typeface="+mn-ea"/>
                  <a:sym typeface="+mn-lt"/>
                </a:rPr>
                <a:t>炸弹</a:t>
              </a:r>
              <a:r>
                <a:rPr lang="en-US" altLang="zh-CN" sz="2000" dirty="0" smtClean="0">
                  <a:solidFill>
                    <a:prstClr val="white"/>
                  </a:solidFill>
                  <a:cs typeface="+mn-ea"/>
                  <a:sym typeface="+mn-lt"/>
                </a:rPr>
                <a:t>Game </a:t>
              </a:r>
              <a:r>
                <a:rPr lang="en-US" altLang="zh-CN" sz="2000" dirty="0">
                  <a:solidFill>
                    <a:prstClr val="white"/>
                  </a:solidFill>
                  <a:cs typeface="+mn-ea"/>
                  <a:sym typeface="+mn-lt"/>
                </a:rPr>
                <a:t>Over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31" y="1757832"/>
            <a:ext cx="6243635" cy="44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1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cs typeface="+mn-ea"/>
                  <a:sym typeface="+mn-lt"/>
                </a:rPr>
                <a:t>9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42451" y="179390"/>
            <a:ext cx="3978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Game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程序架构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65157" y="2651023"/>
            <a:ext cx="4533901" cy="1570505"/>
            <a:chOff x="1065157" y="2496276"/>
            <a:chExt cx="4533901" cy="157050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flipH="1">
              <a:off x="1065157" y="2496276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 flipH="1">
              <a:off x="1337551" y="2743388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3A19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45757" y="2944952"/>
              <a:ext cx="5821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26164" y="3037284"/>
              <a:ext cx="731290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GUI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5157" y="4915167"/>
            <a:ext cx="4533901" cy="1570505"/>
            <a:chOff x="1065157" y="4760420"/>
            <a:chExt cx="4533901" cy="1570505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 flipH="1">
              <a:off x="1065157" y="4760420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 flipH="1">
              <a:off x="1337551" y="5020979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93FC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48501" y="5197225"/>
              <a:ext cx="6370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4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26164" y="5289557"/>
              <a:ext cx="1279517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FFFFFF"/>
                  </a:solidFill>
                  <a:cs typeface="+mn-ea"/>
                  <a:sym typeface="+mn-lt"/>
                </a:rPr>
                <a:t>MyUtils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5074" y="1518951"/>
            <a:ext cx="4533901" cy="1570505"/>
            <a:chOff x="6315074" y="1364204"/>
            <a:chExt cx="4533901" cy="1570505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6315074" y="1364204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9555537" y="1611316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6405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770495" y="1823051"/>
              <a:ext cx="6370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78763" y="1731523"/>
              <a:ext cx="1965603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Circle</a:t>
              </a:r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、</a:t>
              </a:r>
              <a:endParaRPr lang="en-US" altLang="zh-CN" sz="2400" b="1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en-US" altLang="zh-CN" sz="2400" b="1" dirty="0" err="1" smtClean="0">
                  <a:solidFill>
                    <a:srgbClr val="FFFFFF"/>
                  </a:solidFill>
                  <a:cs typeface="+mn-ea"/>
                  <a:sym typeface="+mn-lt"/>
                </a:rPr>
                <a:t>PlayerCircle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15074" y="3783095"/>
            <a:ext cx="4533901" cy="1570505"/>
            <a:chOff x="6315074" y="3628348"/>
            <a:chExt cx="4533901" cy="1570505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F8F0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770495" y="4090434"/>
              <a:ext cx="6370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769682" y="4147581"/>
              <a:ext cx="1040670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cs typeface="+mn-ea"/>
                  <a:sym typeface="+mn-lt"/>
                </a:rPr>
                <a:t>Game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322823" y="5083754"/>
            <a:ext cx="3501280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游戏逻辑控制，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个控制线程：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、控制玩家球的移动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、控制敌人球的移动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、更新成绩，更新难度等级、游戏结束回收资源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、控制游戏的进度条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67705" y="3887883"/>
            <a:ext cx="2492990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游戏界面的设置、球的绘制、成绩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的显示等等一切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控件的显示和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22823" y="2767698"/>
            <a:ext cx="295465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游戏生成的球，保存其位置、半径、颜色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移动的方向和速度等。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51665" y="6135047"/>
            <a:ext cx="280076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一些工具函数的集合，比如获取随机颜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色、读取成绩、将成绩写入文件等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6757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3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cs typeface="+mn-ea"/>
                  <a:sym typeface="+mn-lt"/>
                </a:rPr>
                <a:t>9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998578" y="3903488"/>
            <a:ext cx="4195760" cy="1393846"/>
            <a:chOff x="2335186" y="3857751"/>
            <a:chExt cx="5101181" cy="1694630"/>
          </a:xfrm>
        </p:grpSpPr>
        <p:sp>
          <p:nvSpPr>
            <p:cNvPr id="17" name="任意多边形 16"/>
            <p:cNvSpPr/>
            <p:nvPr/>
          </p:nvSpPr>
          <p:spPr>
            <a:xfrm flipH="1" flipV="1">
              <a:off x="2335186" y="3857751"/>
              <a:ext cx="5101181" cy="1694630"/>
            </a:xfrm>
            <a:custGeom>
              <a:avLst/>
              <a:gdLst>
                <a:gd name="connsiteX0" fmla="*/ 1427871 w 4149970"/>
                <a:gd name="connsiteY0" fmla="*/ 0 h 1378634"/>
                <a:gd name="connsiteX1" fmla="*/ 3699803 w 4149970"/>
                <a:gd name="connsiteY1" fmla="*/ 0 h 1378634"/>
                <a:gd name="connsiteX2" fmla="*/ 4149970 w 4149970"/>
                <a:gd name="connsiteY2" fmla="*/ 450167 h 1378634"/>
                <a:gd name="connsiteX3" fmla="*/ 3727939 w 4149970"/>
                <a:gd name="connsiteY3" fmla="*/ 872198 h 1378634"/>
                <a:gd name="connsiteX4" fmla="*/ 900333 w 4149970"/>
                <a:gd name="connsiteY4" fmla="*/ 872198 h 1378634"/>
                <a:gd name="connsiteX5" fmla="*/ 393897 w 4149970"/>
                <a:gd name="connsiteY5" fmla="*/ 1378634 h 1378634"/>
                <a:gd name="connsiteX6" fmla="*/ 0 w 4149970"/>
                <a:gd name="connsiteY6" fmla="*/ 1378634 h 1378634"/>
                <a:gd name="connsiteX7" fmla="*/ 1427871 w 4149970"/>
                <a:gd name="connsiteY7" fmla="*/ 0 h 13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9970" h="1378634">
                  <a:moveTo>
                    <a:pt x="1427871" y="0"/>
                  </a:moveTo>
                  <a:lnTo>
                    <a:pt x="3699803" y="0"/>
                  </a:lnTo>
                  <a:lnTo>
                    <a:pt x="4149970" y="450167"/>
                  </a:lnTo>
                  <a:lnTo>
                    <a:pt x="3727939" y="872198"/>
                  </a:lnTo>
                  <a:lnTo>
                    <a:pt x="900333" y="872198"/>
                  </a:lnTo>
                  <a:lnTo>
                    <a:pt x="393897" y="1378634"/>
                  </a:lnTo>
                  <a:lnTo>
                    <a:pt x="0" y="1378634"/>
                  </a:lnTo>
                  <a:lnTo>
                    <a:pt x="1427871" y="0"/>
                  </a:ln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72852" y="4660646"/>
              <a:ext cx="807097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43210" y="4718245"/>
              <a:ext cx="1721287" cy="5612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游戏增强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02032" y="3028451"/>
            <a:ext cx="4195760" cy="1393846"/>
            <a:chOff x="4770974" y="2793886"/>
            <a:chExt cx="5101181" cy="1694630"/>
          </a:xfrm>
        </p:grpSpPr>
        <p:sp>
          <p:nvSpPr>
            <p:cNvPr id="21" name="任意多边形 20"/>
            <p:cNvSpPr/>
            <p:nvPr/>
          </p:nvSpPr>
          <p:spPr>
            <a:xfrm>
              <a:off x="4770974" y="2793886"/>
              <a:ext cx="5101181" cy="1694630"/>
            </a:xfrm>
            <a:custGeom>
              <a:avLst/>
              <a:gdLst>
                <a:gd name="connsiteX0" fmla="*/ 1427871 w 4149970"/>
                <a:gd name="connsiteY0" fmla="*/ 0 h 1378634"/>
                <a:gd name="connsiteX1" fmla="*/ 3699803 w 4149970"/>
                <a:gd name="connsiteY1" fmla="*/ 0 h 1378634"/>
                <a:gd name="connsiteX2" fmla="*/ 4149970 w 4149970"/>
                <a:gd name="connsiteY2" fmla="*/ 450167 h 1378634"/>
                <a:gd name="connsiteX3" fmla="*/ 3727939 w 4149970"/>
                <a:gd name="connsiteY3" fmla="*/ 872198 h 1378634"/>
                <a:gd name="connsiteX4" fmla="*/ 900333 w 4149970"/>
                <a:gd name="connsiteY4" fmla="*/ 872198 h 1378634"/>
                <a:gd name="connsiteX5" fmla="*/ 393897 w 4149970"/>
                <a:gd name="connsiteY5" fmla="*/ 1378634 h 1378634"/>
                <a:gd name="connsiteX6" fmla="*/ 0 w 4149970"/>
                <a:gd name="connsiteY6" fmla="*/ 1378634 h 1378634"/>
                <a:gd name="connsiteX7" fmla="*/ 1427871 w 4149970"/>
                <a:gd name="connsiteY7" fmla="*/ 0 h 13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9970" h="1378634">
                  <a:moveTo>
                    <a:pt x="1427871" y="0"/>
                  </a:moveTo>
                  <a:lnTo>
                    <a:pt x="3699803" y="0"/>
                  </a:lnTo>
                  <a:lnTo>
                    <a:pt x="4149970" y="450167"/>
                  </a:lnTo>
                  <a:lnTo>
                    <a:pt x="3727939" y="872198"/>
                  </a:lnTo>
                  <a:lnTo>
                    <a:pt x="900333" y="872198"/>
                  </a:lnTo>
                  <a:lnTo>
                    <a:pt x="393897" y="1378634"/>
                  </a:lnTo>
                  <a:lnTo>
                    <a:pt x="0" y="1378634"/>
                  </a:lnTo>
                  <a:lnTo>
                    <a:pt x="1427871" y="0"/>
                  </a:ln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07841" y="2982622"/>
              <a:ext cx="807097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76265" y="3069107"/>
              <a:ext cx="1721287" cy="5612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游戏逻辑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57354" y="3620597"/>
            <a:ext cx="3363719" cy="2076546"/>
            <a:chOff x="4959814" y="3513813"/>
            <a:chExt cx="4089590" cy="2524653"/>
          </a:xfrm>
        </p:grpSpPr>
        <p:sp>
          <p:nvSpPr>
            <p:cNvPr id="25" name="任意多边形 24"/>
            <p:cNvSpPr/>
            <p:nvPr/>
          </p:nvSpPr>
          <p:spPr>
            <a:xfrm flipH="1" flipV="1">
              <a:off x="4959814" y="3513813"/>
              <a:ext cx="4089590" cy="2524653"/>
            </a:xfrm>
            <a:custGeom>
              <a:avLst/>
              <a:gdLst>
                <a:gd name="connsiteX0" fmla="*/ 2321169 w 3327009"/>
                <a:gd name="connsiteY0" fmla="*/ 2053884 h 2053884"/>
                <a:gd name="connsiteX1" fmla="*/ 2096086 w 3327009"/>
                <a:gd name="connsiteY1" fmla="*/ 1828801 h 2053884"/>
                <a:gd name="connsiteX2" fmla="*/ 2651760 w 3327009"/>
                <a:gd name="connsiteY2" fmla="*/ 1273127 h 2053884"/>
                <a:gd name="connsiteX3" fmla="*/ 2243797 w 3327009"/>
                <a:gd name="connsiteY3" fmla="*/ 865164 h 2053884"/>
                <a:gd name="connsiteX4" fmla="*/ 443133 w 3327009"/>
                <a:gd name="connsiteY4" fmla="*/ 865164 h 2053884"/>
                <a:gd name="connsiteX5" fmla="*/ 0 w 3327009"/>
                <a:gd name="connsiteY5" fmla="*/ 422031 h 2053884"/>
                <a:gd name="connsiteX6" fmla="*/ 422031 w 3327009"/>
                <a:gd name="connsiteY6" fmla="*/ 0 h 2053884"/>
                <a:gd name="connsiteX7" fmla="*/ 2257865 w 3327009"/>
                <a:gd name="connsiteY7" fmla="*/ 0 h 2053884"/>
                <a:gd name="connsiteX8" fmla="*/ 3327009 w 3327009"/>
                <a:gd name="connsiteY8" fmla="*/ 1069144 h 2053884"/>
                <a:gd name="connsiteX9" fmla="*/ 2321169 w 3327009"/>
                <a:gd name="connsiteY9" fmla="*/ 2053884 h 20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7009" h="2053884">
                  <a:moveTo>
                    <a:pt x="2321169" y="2053884"/>
                  </a:moveTo>
                  <a:lnTo>
                    <a:pt x="2096086" y="1828801"/>
                  </a:lnTo>
                  <a:lnTo>
                    <a:pt x="2651760" y="1273127"/>
                  </a:lnTo>
                  <a:lnTo>
                    <a:pt x="2243797" y="865164"/>
                  </a:lnTo>
                  <a:lnTo>
                    <a:pt x="443133" y="865164"/>
                  </a:lnTo>
                  <a:lnTo>
                    <a:pt x="0" y="422031"/>
                  </a:lnTo>
                  <a:lnTo>
                    <a:pt x="422031" y="0"/>
                  </a:lnTo>
                  <a:lnTo>
                    <a:pt x="2257865" y="0"/>
                  </a:lnTo>
                  <a:lnTo>
                    <a:pt x="3327009" y="1069144"/>
                  </a:lnTo>
                  <a:lnTo>
                    <a:pt x="2321169" y="2053884"/>
                  </a:ln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932431" y="5144022"/>
              <a:ext cx="807096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39612" y="5192125"/>
              <a:ext cx="1721287" cy="5612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收尾完善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4858" y="2559094"/>
            <a:ext cx="3363719" cy="2076546"/>
            <a:chOff x="3206035" y="2223244"/>
            <a:chExt cx="4089590" cy="2524653"/>
          </a:xfrm>
        </p:grpSpPr>
        <p:sp>
          <p:nvSpPr>
            <p:cNvPr id="29" name="任意多边形 28"/>
            <p:cNvSpPr/>
            <p:nvPr/>
          </p:nvSpPr>
          <p:spPr>
            <a:xfrm>
              <a:off x="3206035" y="2223244"/>
              <a:ext cx="4089590" cy="2524653"/>
            </a:xfrm>
            <a:custGeom>
              <a:avLst/>
              <a:gdLst>
                <a:gd name="connsiteX0" fmla="*/ 2321169 w 3327009"/>
                <a:gd name="connsiteY0" fmla="*/ 2053884 h 2053884"/>
                <a:gd name="connsiteX1" fmla="*/ 2096086 w 3327009"/>
                <a:gd name="connsiteY1" fmla="*/ 1828801 h 2053884"/>
                <a:gd name="connsiteX2" fmla="*/ 2651760 w 3327009"/>
                <a:gd name="connsiteY2" fmla="*/ 1273127 h 2053884"/>
                <a:gd name="connsiteX3" fmla="*/ 2243797 w 3327009"/>
                <a:gd name="connsiteY3" fmla="*/ 865164 h 2053884"/>
                <a:gd name="connsiteX4" fmla="*/ 443133 w 3327009"/>
                <a:gd name="connsiteY4" fmla="*/ 865164 h 2053884"/>
                <a:gd name="connsiteX5" fmla="*/ 0 w 3327009"/>
                <a:gd name="connsiteY5" fmla="*/ 422031 h 2053884"/>
                <a:gd name="connsiteX6" fmla="*/ 422031 w 3327009"/>
                <a:gd name="connsiteY6" fmla="*/ 0 h 2053884"/>
                <a:gd name="connsiteX7" fmla="*/ 2257865 w 3327009"/>
                <a:gd name="connsiteY7" fmla="*/ 0 h 2053884"/>
                <a:gd name="connsiteX8" fmla="*/ 3327009 w 3327009"/>
                <a:gd name="connsiteY8" fmla="*/ 1069144 h 2053884"/>
                <a:gd name="connsiteX9" fmla="*/ 2321169 w 3327009"/>
                <a:gd name="connsiteY9" fmla="*/ 2053884 h 20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7009" h="2053884">
                  <a:moveTo>
                    <a:pt x="2321169" y="2053884"/>
                  </a:moveTo>
                  <a:lnTo>
                    <a:pt x="2096086" y="1828801"/>
                  </a:lnTo>
                  <a:lnTo>
                    <a:pt x="2651760" y="1273127"/>
                  </a:lnTo>
                  <a:lnTo>
                    <a:pt x="2243797" y="865164"/>
                  </a:lnTo>
                  <a:lnTo>
                    <a:pt x="443133" y="865164"/>
                  </a:lnTo>
                  <a:lnTo>
                    <a:pt x="0" y="422031"/>
                  </a:lnTo>
                  <a:lnTo>
                    <a:pt x="422031" y="0"/>
                  </a:lnTo>
                  <a:lnTo>
                    <a:pt x="2257865" y="0"/>
                  </a:lnTo>
                  <a:lnTo>
                    <a:pt x="3327009" y="1069144"/>
                  </a:lnTo>
                  <a:lnTo>
                    <a:pt x="2321169" y="2053884"/>
                  </a:ln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84955" y="2413624"/>
              <a:ext cx="807096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421021" y="2471645"/>
              <a:ext cx="1721287" cy="5612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程序框架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549527" y="4754799"/>
            <a:ext cx="3233161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邓发珩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优化游戏代码逻辑、添加游戏难度等级的功能，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界面的再次美化。游戏后期测试和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修复，优化整体代码增强健壮性，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2683" y="4323913"/>
            <a:ext cx="2509196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侯博宇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在游戏初始版本的基础上，添加进度条控制，添加炸弹和胶囊等新的元素，保存历史最高成绩到文件 。完成游戏第二版。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65218" y="2919760"/>
            <a:ext cx="2576733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吉柏言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根据初步的程序框架进行游戏逻辑的设计，编写玩家移动、敌人移动和更新成绩三个线程以及吃黄球变小的彩蛋。完成游戏初版。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12263" y="2436371"/>
            <a:ext cx="2632452" cy="9541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邓发珩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游戏初始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的设计，编写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GUI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Circle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PlayerCircle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类，完成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程序整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体框架的搭建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446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cs typeface="+mn-ea"/>
                  <a:sym typeface="+mn-lt"/>
                </a:rPr>
                <a:t>9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项目总结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1887" y="2885841"/>
            <a:ext cx="4394433" cy="3403618"/>
          </a:xfrm>
          <a:prstGeom prst="rect">
            <a:avLst/>
          </a:prstGeom>
          <a:noFill/>
          <a:ln w="25400">
            <a:solidFill>
              <a:srgbClr val="F86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5835" y="2885841"/>
            <a:ext cx="4394433" cy="3403618"/>
          </a:xfrm>
          <a:prstGeom prst="rect">
            <a:avLst/>
          </a:prstGeom>
          <a:noFill/>
          <a:ln w="25400">
            <a:solidFill>
              <a:srgbClr val="04B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11888" y="2013913"/>
            <a:ext cx="4394433" cy="707887"/>
            <a:chOff x="1211888" y="2035313"/>
            <a:chExt cx="4394433" cy="707887"/>
          </a:xfrm>
          <a:solidFill>
            <a:srgbClr val="F86070"/>
          </a:solidFill>
        </p:grpSpPr>
        <p:sp>
          <p:nvSpPr>
            <p:cNvPr id="19" name="矩形 18"/>
            <p:cNvSpPr/>
            <p:nvPr/>
          </p:nvSpPr>
          <p:spPr>
            <a:xfrm>
              <a:off x="1211888" y="2035313"/>
              <a:ext cx="4394433" cy="707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72190" y="2073580"/>
              <a:ext cx="1544012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小   结</a:t>
              </a:r>
              <a:endParaRPr lang="zh-CN" altLang="en-US" sz="3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25836" y="2013913"/>
            <a:ext cx="4394433" cy="707887"/>
            <a:chOff x="6625836" y="2035313"/>
            <a:chExt cx="4394433" cy="707887"/>
          </a:xfrm>
          <a:solidFill>
            <a:srgbClr val="04BFB1"/>
          </a:solidFill>
        </p:grpSpPr>
        <p:sp>
          <p:nvSpPr>
            <p:cNvPr id="22" name="矩形 21"/>
            <p:cNvSpPr/>
            <p:nvPr/>
          </p:nvSpPr>
          <p:spPr>
            <a:xfrm>
              <a:off x="6625836" y="2035313"/>
              <a:ext cx="4394433" cy="707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31195" y="2073815"/>
              <a:ext cx="136447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FDFDFD"/>
                  </a:solidFill>
                  <a:cs typeface="+mn-ea"/>
                  <a:sym typeface="+mn-lt"/>
                </a:rPr>
                <a:t>扩  展</a:t>
              </a:r>
              <a:endParaRPr lang="zh-CN" altLang="en-US" sz="3600" b="1" dirty="0">
                <a:solidFill>
                  <a:srgbClr val="FDFDF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1581500" y="3336397"/>
            <a:ext cx="179882" cy="179882"/>
          </a:xfrm>
          <a:prstGeom prst="ellipse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581500" y="4339911"/>
            <a:ext cx="179882" cy="179882"/>
          </a:xfrm>
          <a:prstGeom prst="ellipse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581500" y="5416673"/>
            <a:ext cx="179882" cy="179882"/>
          </a:xfrm>
          <a:prstGeom prst="ellipse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26528" y="3133367"/>
            <a:ext cx="343036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采用</a:t>
            </a:r>
            <a:r>
              <a:rPr lang="en-US" altLang="zh-CN" sz="1600" dirty="0" err="1" smtClean="0">
                <a:cs typeface="+mn-ea"/>
                <a:sym typeface="+mn-lt"/>
              </a:rPr>
              <a:t>Git</a:t>
            </a:r>
            <a:r>
              <a:rPr lang="zh-CN" altLang="en-US" sz="1600" dirty="0" smtClean="0">
                <a:cs typeface="+mn-ea"/>
                <a:sym typeface="+mn-lt"/>
              </a:rPr>
              <a:t>版本控制，</a:t>
            </a:r>
            <a:r>
              <a:rPr lang="en-US" altLang="zh-CN" sz="1600" dirty="0" smtClean="0">
                <a:cs typeface="+mn-ea"/>
                <a:sym typeface="+mn-lt"/>
              </a:rPr>
              <a:t>GitHub</a:t>
            </a:r>
            <a:r>
              <a:rPr lang="zh-CN" altLang="en-US" sz="1600" dirty="0" smtClean="0">
                <a:cs typeface="+mn-ea"/>
                <a:sym typeface="+mn-lt"/>
              </a:rPr>
              <a:t>云平台协同开发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26527" y="4163829"/>
            <a:ext cx="346761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基于传统大球吃小球游戏，融入更多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zh-CN" altLang="en-US" sz="1600" dirty="0" smtClean="0">
                <a:cs typeface="+mn-ea"/>
                <a:sym typeface="+mn-lt"/>
              </a:rPr>
              <a:t>新鲜有趣的元素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26528" y="5269241"/>
            <a:ext cx="346761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游戏逻辑、代码框架等由小组各成员自主思考完成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085388" y="3336397"/>
            <a:ext cx="179882" cy="179882"/>
          </a:xfrm>
          <a:prstGeom prst="ellipse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85388" y="4339911"/>
            <a:ext cx="179882" cy="179882"/>
          </a:xfrm>
          <a:prstGeom prst="ellipse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85388" y="5416673"/>
            <a:ext cx="179882" cy="179882"/>
          </a:xfrm>
          <a:prstGeom prst="ellipse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30416" y="3218036"/>
            <a:ext cx="141577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键盘控制模式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30415" y="4248498"/>
            <a:ext cx="223651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敌人的球相互碰撞反弹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30415" y="5353910"/>
            <a:ext cx="32784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网络双人对战模式，多人挑战模式</a:t>
            </a:r>
            <a:endParaRPr lang="en-US" altLang="zh-CN" sz="16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7825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1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9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9788" y="179390"/>
            <a:ext cx="2977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Github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地址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32" y="2219209"/>
            <a:ext cx="7265262" cy="444108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504409" y="1554479"/>
            <a:ext cx="72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https://github.com/dengfaheng/EatBallGame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7892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033196" y="2371348"/>
            <a:ext cx="2258135" cy="2258135"/>
          </a:xfrm>
          <a:prstGeom prst="ellipse">
            <a:avLst/>
          </a:prstGeom>
          <a:solidFill>
            <a:srgbClr val="F86070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感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978989" y="2371348"/>
            <a:ext cx="2258135" cy="2258135"/>
          </a:xfrm>
          <a:prstGeom prst="ellipse">
            <a:avLst/>
          </a:prstGeom>
          <a:solidFill>
            <a:srgbClr val="FBAF0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谢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24782" y="2371347"/>
            <a:ext cx="2258135" cy="2258135"/>
          </a:xfrm>
          <a:prstGeom prst="ellipse">
            <a:avLst/>
          </a:prstGeom>
          <a:solidFill>
            <a:srgbClr val="04BFB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聆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70576" y="2371345"/>
            <a:ext cx="2258135" cy="2258135"/>
          </a:xfrm>
          <a:prstGeom prst="ellipse">
            <a:avLst/>
          </a:prstGeom>
          <a:solidFill>
            <a:srgbClr val="C769D8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prstClr val="white"/>
                </a:solidFill>
                <a:cs typeface="+mn-ea"/>
                <a:sym typeface="+mn-lt"/>
              </a:rPr>
              <a:t>听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3069" y="1617917"/>
            <a:ext cx="10996609" cy="3694544"/>
            <a:chOff x="513069" y="770018"/>
            <a:chExt cx="10996609" cy="3694544"/>
          </a:xfrm>
        </p:grpSpPr>
        <p:sp>
          <p:nvSpPr>
            <p:cNvPr id="7" name="椭圆 6"/>
            <p:cNvSpPr/>
            <p:nvPr/>
          </p:nvSpPr>
          <p:spPr>
            <a:xfrm>
              <a:off x="1145493" y="1214883"/>
              <a:ext cx="617125" cy="617125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67802" y="4052621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78989" y="770018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872649" y="4052621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078619" y="1626038"/>
              <a:ext cx="205971" cy="20597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31152" y="3949635"/>
              <a:ext cx="205971" cy="205971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924781" y="1079780"/>
              <a:ext cx="135103" cy="135103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664605" y="941359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1051272" y="3529145"/>
              <a:ext cx="252436" cy="252436"/>
            </a:xfrm>
            <a:prstGeom prst="ellipse">
              <a:avLst/>
            </a:prstGeom>
            <a:solidFill>
              <a:srgbClr val="F6A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10634" y="3621100"/>
              <a:ext cx="205971" cy="20597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13069" y="2603522"/>
              <a:ext cx="408621" cy="40862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097737" y="1865662"/>
              <a:ext cx="411941" cy="41194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31098" y="834527"/>
              <a:ext cx="347432" cy="34743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152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新多彩圆形论文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niouj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455</Words>
  <Application>Microsoft Office PowerPoint</Application>
  <PresentationFormat>宽屏</PresentationFormat>
  <Paragraphs>121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彩色圆点</dc:title>
  <dc:creator>第一PPT</dc:creator>
  <cp:keywords>www.1ppt.com</cp:keywords>
  <dc:description>www.1ppt.com</dc:description>
  <cp:lastModifiedBy>curain deng</cp:lastModifiedBy>
  <cp:revision>56</cp:revision>
  <dcterms:created xsi:type="dcterms:W3CDTF">2017-04-08T06:11:24Z</dcterms:created>
  <dcterms:modified xsi:type="dcterms:W3CDTF">2019-11-21T05:37:56Z</dcterms:modified>
</cp:coreProperties>
</file>