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88" r:id="rId4"/>
    <p:sldId id="289" r:id="rId5"/>
    <p:sldId id="323" r:id="rId6"/>
    <p:sldId id="290" r:id="rId7"/>
    <p:sldId id="258" r:id="rId8"/>
    <p:sldId id="259" r:id="rId9"/>
    <p:sldId id="261" r:id="rId10"/>
    <p:sldId id="291" r:id="rId11"/>
    <p:sldId id="311" r:id="rId12"/>
    <p:sldId id="312" r:id="rId13"/>
    <p:sldId id="313" r:id="rId14"/>
    <p:sldId id="314" r:id="rId15"/>
    <p:sldId id="324" r:id="rId16"/>
    <p:sldId id="315" r:id="rId17"/>
    <p:sldId id="316" r:id="rId18"/>
    <p:sldId id="317" r:id="rId19"/>
    <p:sldId id="325" r:id="rId20"/>
    <p:sldId id="339" r:id="rId21"/>
    <p:sldId id="318" r:id="rId22"/>
    <p:sldId id="340" r:id="rId23"/>
    <p:sldId id="266" r:id="rId24"/>
    <p:sldId id="326" r:id="rId25"/>
    <p:sldId id="327" r:id="rId26"/>
    <p:sldId id="328" r:id="rId27"/>
    <p:sldId id="329" r:id="rId28"/>
    <p:sldId id="330" r:id="rId29"/>
    <p:sldId id="331" r:id="rId30"/>
    <p:sldId id="332" r:id="rId31"/>
    <p:sldId id="334" r:id="rId32"/>
    <p:sldId id="335" r:id="rId33"/>
    <p:sldId id="336" r:id="rId34"/>
    <p:sldId id="341" r:id="rId35"/>
    <p:sldId id="343" r:id="rId36"/>
    <p:sldId id="342" r:id="rId37"/>
    <p:sldId id="319" r:id="rId38"/>
    <p:sldId id="262" r:id="rId39"/>
    <p:sldId id="320" r:id="rId40"/>
    <p:sldId id="293" r:id="rId41"/>
    <p:sldId id="304" r:id="rId42"/>
    <p:sldId id="308" r:id="rId43"/>
    <p:sldId id="305" r:id="rId44"/>
    <p:sldId id="322" r:id="rId45"/>
    <p:sldId id="338" r:id="rId46"/>
    <p:sldId id="321" r:id="rId47"/>
    <p:sldId id="306" r:id="rId48"/>
    <p:sldId id="333" r:id="rId49"/>
    <p:sldId id="337" r:id="rId50"/>
    <p:sldId id="285" r:id="rId5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9B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file:///D:\&#23398;&#20064;\&#36719;&#20214;&#24037;&#31243;\ZUCC-Lazy-Bone\&#21508;&#31181;&#22270;\&#19994;&#21153;&#27969;&#31243;&#22270;.vsd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file:///D:\&#23398;&#20064;\&#36719;&#20214;&#24037;&#31243;\ZUCC-Lazy-Bone\&#21508;&#31181;&#22270;\HIPO.vsdx"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oleObject" Target="file:///D:\&#23398;&#20064;\&#36719;&#20214;&#24037;&#31243;\ZUCC-Lazy-Bone\&#21508;&#31181;&#22270;\&#24555;&#36882;&#20195;&#25343;&#27969;&#31243;.vsdx" TargetMode="External"/><Relationship Id="rId3" Type="http://schemas.openxmlformats.org/officeDocument/2006/relationships/image" Target="../media/image2.png"/><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file:///D:\&#23398;&#20064;\&#36719;&#20214;&#24037;&#31243;\ZUCC-Lazy-Bone\&#21508;&#31181;&#22270;\&#24555;&#36882;&#20195;&#25343;&#31243;&#24207;&#32467;&#26500;Jackson&#22270;.vsdx" TargetMode="External"/><Relationship Id="rId5" Type="http://schemas.openxmlformats.org/officeDocument/2006/relationships/image" Target="../media/image17.emf"/><Relationship Id="rId4" Type="http://schemas.openxmlformats.org/officeDocument/2006/relationships/oleObject" Target="file:///D:\&#23398;&#20064;\&#36719;&#20214;&#24037;&#31243;\ZUCC-Lazy-Bone\&#21508;&#31181;&#22270;\&#24555;&#36882;&#20195;&#25343;Jackson&#22270;.vsdx" TargetMode="External"/><Relationship Id="rId9"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0.emf"/><Relationship Id="rId4" Type="http://schemas.openxmlformats.org/officeDocument/2006/relationships/oleObject" Target="file:///D:\&#23398;&#20064;\&#36719;&#20214;&#24037;&#31243;\ZUCC-Lazy-Bone\&#21508;&#31181;&#22270;\&#24555;&#36882;&#20195;&#25343;&#20998;&#37197;&#25805;&#20316;&#21644;&#26465;&#20214;&#21518;&#30340;&#31243;&#24207;&#32467;&#26500;Jackson&#22270;.vsd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file:///D:\&#23398;&#20064;\&#36719;&#20214;&#24037;&#31243;\ZUCC-Lazy-Bone\&#21508;&#31181;&#22270;\&#24555;&#36882;&#20195;&#23492;&#30418;&#22270;.vsd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file:///D:\&#23398;&#20064;\&#36719;&#20214;&#24037;&#31243;\ZUCC-Lazy-Bone\&#21508;&#31181;&#22270;\&#25628;&#32034;&#30418;&#22270;.vsdx" TargetMode="Externa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file:///D:\&#23398;&#20064;\&#36719;&#20214;&#24037;&#31243;\ZUCC-Lazy-Bone\&#21508;&#31181;&#22270;\&#39184;&#39278;&#20195;&#20080;jackson.vsdx" TargetMode="External"/><Relationship Id="rId5" Type="http://schemas.openxmlformats.org/officeDocument/2006/relationships/image" Target="../media/image26.emf"/><Relationship Id="rId4" Type="http://schemas.openxmlformats.org/officeDocument/2006/relationships/oleObject" Target="file:///D:\&#23398;&#20064;\&#36719;&#20214;&#24037;&#31243;\ZUCC-Lazy-Bone\&#21508;&#31181;&#22270;\&#39184;&#39278;&#20195;&#20080;N-S&#22270;.vsd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file:///D:\&#23398;&#20064;\&#36719;&#20214;&#24037;&#31243;\ZUCC-Lazy-Bone\&#21508;&#31181;&#22270;\&#32842;&#22825;&#27169;&#22359;&#31243;&#24207;&#32467;&#26500;Jackson&#22270;.vsdx" TargetMode="External"/><Relationship Id="rId5" Type="http://schemas.openxmlformats.org/officeDocument/2006/relationships/image" Target="../media/image28.emf"/><Relationship Id="rId4" Type="http://schemas.openxmlformats.org/officeDocument/2006/relationships/oleObject" Target="file:///D:\&#23398;&#20064;\&#36719;&#20214;&#24037;&#31243;\ZUCC-Lazy-Bone\&#21508;&#31181;&#22270;\&#32842;&#22825;&#27169;&#22359;&#30418;&#22270;.vsdx"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file:///D:\&#23398;&#20064;\&#36719;&#20214;&#24037;&#31243;\ZUCC-Lazy-Bone\&#21508;&#31181;&#22270;\&#20010;&#20154;&#27169;&#22359;&#31243;&#24207;&#32467;&#26500;Jackson&#22270;.vsdx" TargetMode="External"/><Relationship Id="rId5" Type="http://schemas.openxmlformats.org/officeDocument/2006/relationships/image" Target="../media/image30.emf"/><Relationship Id="rId4" Type="http://schemas.openxmlformats.org/officeDocument/2006/relationships/oleObject" Target="file:///D:\&#23398;&#20064;\&#36719;&#20214;&#24037;&#31243;\ZUCC-Lazy-Bone\&#21508;&#31181;&#22270;\&#20010;&#20154;&#20027;&#39029;&#27169;&#22359;&#30418;&#22270;.vsdx"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file:///D:\&#23398;&#20064;\&#36719;&#20214;&#24037;&#31243;\ZUCC-Lazy-Bone\&#21508;&#31181;&#22270;\&#35780;&#20215;&#27169;&#22359;&#31243;&#24207;&#32467;&#26500;Jackson&#22270;.vsdx" TargetMode="External"/><Relationship Id="rId5" Type="http://schemas.openxmlformats.org/officeDocument/2006/relationships/image" Target="../media/image32.emf"/><Relationship Id="rId4" Type="http://schemas.openxmlformats.org/officeDocument/2006/relationships/oleObject" Target="file:///D:\&#23398;&#20064;\&#36719;&#20214;&#24037;&#31243;\ZUCC-Lazy-Bone\&#21508;&#31181;&#22270;\&#35780;&#20215;&#27169;&#22359;&#30418;&#22270;.vsdx"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4.emf"/><Relationship Id="rId4" Type="http://schemas.openxmlformats.org/officeDocument/2006/relationships/oleObject" Target="file:///D:\&#23398;&#20064;\&#36719;&#20214;&#24037;&#31243;\ZUCC-Lazy-Bone\&#21508;&#31181;&#22270;\ER&#22270;3.0.vsdx"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20250;&#35758;&#35760;&#24405;/SE2019&#26149;-G11-20190420&#20250;&#35758;&#35760;&#24405;.doc" TargetMode="External"/><Relationship Id="rId1" Type="http://schemas.openxmlformats.org/officeDocument/2006/relationships/slideLayout" Target="../slideLayouts/slideLayout2.xml"/><Relationship Id="rId6" Type="http://schemas.openxmlformats.org/officeDocument/2006/relationships/hyperlink" Target="SE2019&#26149;-G11-20190512&#20250;&#35758;&#35760;&#24405;.doc" TargetMode="External"/><Relationship Id="rId5" Type="http://schemas.openxmlformats.org/officeDocument/2006/relationships/hyperlink" Target="SE2019&#26149;-G11-20190427&#20250;&#35758;&#35760;&#24405;.doc" TargetMode="Externa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38.emf"/><Relationship Id="rId4" Type="http://schemas.openxmlformats.org/officeDocument/2006/relationships/oleObject" Target="file:///D:\&#23398;&#20064;\&#36719;&#20214;&#24037;&#31243;\ZUCC-Lazy-Bone\&#20219;&#21153;&#21450;&#32489;&#25928;&#35780;&#20215;\SE2019&#26149;-G11-&#31532;&#20843;&#21608;&#20219;&#21153;&#20197;&#21450;&#32489;&#25928;&#35780;&#20215;.xls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9.emf"/><Relationship Id="rId4" Type="http://schemas.openxmlformats.org/officeDocument/2006/relationships/oleObject" Target="file:///D:\&#23398;&#20064;\&#36719;&#20214;&#24037;&#31243;\ZUCC-Lazy-Bone\&#20219;&#21153;&#21450;&#32489;&#25928;&#35780;&#20215;\SE2019&#26149;-G11-&#31532;&#20061;&#21608;&#20219;&#21153;&#20197;&#21450;&#32489;&#25928;&#35780;&#20215;.xlsx"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0.emf"/><Relationship Id="rId4" Type="http://schemas.openxmlformats.org/officeDocument/2006/relationships/oleObject" Target="file:///D:\&#23398;&#20064;\&#36719;&#20214;&#24037;&#31243;\ZUCC-Lazy-Bone\&#20219;&#21153;&#21450;&#32489;&#25928;&#35780;&#20215;\SE2019&#26149;-G11-&#31532;&#21313;&#19968;&#21608;&#20219;&#21153;&#20197;&#21450;&#32489;&#25928;&#35780;&#20215;.xlsx"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file:///C:\Users\lorenzo\Desktop\SE2019&#26149;-G11-&#21487;&#34892;&#24615;&#20998;&#26512;(&#30740;&#31350;)&#25253;&#21578;(FAR)v1.1.doc" TargetMode="External"/><Relationship Id="rId7" Type="http://schemas.openxmlformats.org/officeDocument/2006/relationships/image" Target="../media/image2.png"/><Relationship Id="rId2" Type="http://schemas.openxmlformats.org/officeDocument/2006/relationships/hyperlink" Target="file:///C:\Users\lorenzo\Desktop\SE2019&#26149;-G11_ZUCCLazyBone_&#39033;&#30446;&#35745;&#21010;&#20070;v1.0.doc" TargetMode="External"/><Relationship Id="rId1" Type="http://schemas.openxmlformats.org/officeDocument/2006/relationships/slideLayout" Target="../slideLayouts/slideLayout7.xml"/><Relationship Id="rId6" Type="http://schemas.openxmlformats.org/officeDocument/2006/relationships/hyperlink" Target="SE2019&#26149;-G11_ZUCCLazyBone_&#24635;&#20307;&#35774;&#35745;v0.5.doc" TargetMode="External"/><Relationship Id="rId5" Type="http://schemas.openxmlformats.org/officeDocument/2006/relationships/hyperlink" Target="SE2019&#26149;-G11_ZUCCLazyBone_&#35814;&#32454;&#35774;&#35745;v0.6.doc" TargetMode="External"/><Relationship Id="rId4" Type="http://schemas.openxmlformats.org/officeDocument/2006/relationships/hyperlink" Target="file:///C:\Users\lorenzo\Desktop\SE2019&#26149;-G11-&#36719;&#20214;&#38656;&#27714;&#35268;&#26684;&#35828;&#26126;(SRS)v0.5.doc"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35421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smtClean="0"/>
              <a:t>组</a:t>
            </a:r>
            <a:endParaRPr lang="en-US" altLang="zh-CN" sz="2800" dirty="0" smtClean="0"/>
          </a:p>
          <a:p>
            <a:pPr algn="ctr">
              <a:defRPr>
                <a:solidFill>
                  <a:srgbClr val="3F403E"/>
                </a:solidFill>
                <a:latin typeface="微软雅黑 Light"/>
                <a:ea typeface="微软雅黑 Light"/>
                <a:cs typeface="微软雅黑 Light"/>
                <a:sym typeface="微软雅黑 Light"/>
              </a:defRPr>
            </a:pPr>
            <a:r>
              <a:rPr lang="zh-CN" altLang="en-US" dirty="0">
                <a:solidFill>
                  <a:srgbClr val="3F403E"/>
                </a:solidFill>
                <a:latin typeface="微软雅黑 Light"/>
                <a:ea typeface="微软雅黑 Light"/>
                <a:cs typeface="微软雅黑 Light"/>
              </a:rPr>
              <a:t>组名：懒人天使</a:t>
            </a:r>
            <a:endParaRPr lang="en-US" altLang="zh-CN" dirty="0">
              <a:solidFill>
                <a:srgbClr val="3F403E"/>
              </a:solidFill>
              <a:latin typeface="微软雅黑 Light"/>
              <a:ea typeface="微软雅黑 Light"/>
              <a:cs typeface="微软雅黑 Light"/>
            </a:endParaRPr>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4358511" y="2015664"/>
            <a:ext cx="3210172" cy="707886"/>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  软 件 设 计  </a:t>
            </a:r>
            <a:endParaRPr lang="en-US" altLang="zh-CN"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文本框 10">
            <a:extLst>
              <a:ext uri="{FF2B5EF4-FFF2-40B4-BE49-F238E27FC236}">
                <a16:creationId xmlns:a16="http://schemas.microsoft.com/office/drawing/2014/main" id="{D8A6070E-7ED4-4FA1-8862-5914C2ECF310}"/>
              </a:ext>
            </a:extLst>
          </p:cNvPr>
          <p:cNvSpPr txBox="1"/>
          <p:nvPr/>
        </p:nvSpPr>
        <p:spPr>
          <a:xfrm>
            <a:off x="981564" y="55277"/>
            <a:ext cx="591764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zh-CN" altLang="zh-CN" dirty="0"/>
              <a:t>微信小程序</a:t>
            </a:r>
          </a:p>
        </p:txBody>
      </p:sp>
      <p:sp>
        <p:nvSpPr>
          <p:cNvPr id="4" name="矩形 3">
            <a:extLst>
              <a:ext uri="{FF2B5EF4-FFF2-40B4-BE49-F238E27FC236}">
                <a16:creationId xmlns:a16="http://schemas.microsoft.com/office/drawing/2014/main" id="{1E78B6B0-B664-441B-B918-F10661319E1A}"/>
              </a:ext>
            </a:extLst>
          </p:cNvPr>
          <p:cNvSpPr/>
          <p:nvPr/>
        </p:nvSpPr>
        <p:spPr>
          <a:xfrm>
            <a:off x="981564" y="826013"/>
            <a:ext cx="6096000" cy="2031325"/>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使用</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WXML</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WXSS</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Calibri" panose="020F0502020204030204" pitchFamily="34" charset="0"/>
                <a:ea typeface="宋体" panose="02010600030101010101" pitchFamily="2" charset="-122"/>
                <a:cs typeface="Times New Roman" panose="02020603050405020304" pitchFamily="18" charset="0"/>
              </a:rPr>
              <a:t>JavaScript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结合微信</a:t>
            </a:r>
            <a:r>
              <a:rPr lang="x-none" altLang="zh-CN" kern="100" dirty="0">
                <a:latin typeface="Calibri" panose="020F0502020204030204" pitchFamily="34" charset="0"/>
                <a:ea typeface="宋体" panose="02010600030101010101" pitchFamily="2" charset="-122"/>
                <a:cs typeface="Times New Roman" panose="02020603050405020304" pitchFamily="18" charset="0"/>
              </a:rPr>
              <a:t>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开发者工具。</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优点：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即点即用，用户使用成本低。开发、维护成本低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。微信拥有庞大的用户量，方便推广，更容易让人们了解、使用到该小程序。</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缺点：</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小程序的大小受微信限制，需要经常维护</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局限性及存在的问题：受微信限制，时常审核，当有违规操作时会被封号。</a:t>
            </a:r>
          </a:p>
        </p:txBody>
      </p:sp>
      <p:graphicFrame>
        <p:nvGraphicFramePr>
          <p:cNvPr id="5" name="表格 4">
            <a:extLst>
              <a:ext uri="{FF2B5EF4-FFF2-40B4-BE49-F238E27FC236}">
                <a16:creationId xmlns:a16="http://schemas.microsoft.com/office/drawing/2014/main" id="{0DF468C2-1155-4698-AB07-22DD7E8E5D05}"/>
              </a:ext>
            </a:extLst>
          </p:cNvPr>
          <p:cNvGraphicFramePr>
            <a:graphicFrameLocks noGrp="1"/>
          </p:cNvGraphicFramePr>
          <p:nvPr>
            <p:extLst>
              <p:ext uri="{D42A27DB-BD31-4B8C-83A1-F6EECF244321}">
                <p14:modId xmlns:p14="http://schemas.microsoft.com/office/powerpoint/2010/main" val="1671867444"/>
              </p:ext>
            </p:extLst>
          </p:nvPr>
        </p:nvGraphicFramePr>
        <p:xfrm>
          <a:off x="981564" y="2981744"/>
          <a:ext cx="6665311" cy="3431357"/>
        </p:xfrm>
        <a:graphic>
          <a:graphicData uri="http://schemas.openxmlformats.org/drawingml/2006/table">
            <a:tbl>
              <a:tblPr firstRow="1" firstCol="1" bandRow="1">
                <a:tableStyleId>{5940675A-B579-460E-94D1-54222C63F5DA}</a:tableStyleId>
              </a:tblPr>
              <a:tblGrid>
                <a:gridCol w="2420240">
                  <a:extLst>
                    <a:ext uri="{9D8B030D-6E8A-4147-A177-3AD203B41FA5}">
                      <a16:colId xmlns:a16="http://schemas.microsoft.com/office/drawing/2014/main" val="1520048812"/>
                    </a:ext>
                  </a:extLst>
                </a:gridCol>
                <a:gridCol w="2420240">
                  <a:extLst>
                    <a:ext uri="{9D8B030D-6E8A-4147-A177-3AD203B41FA5}">
                      <a16:colId xmlns:a16="http://schemas.microsoft.com/office/drawing/2014/main" val="2650973965"/>
                    </a:ext>
                  </a:extLst>
                </a:gridCol>
                <a:gridCol w="1824831">
                  <a:extLst>
                    <a:ext uri="{9D8B030D-6E8A-4147-A177-3AD203B41FA5}">
                      <a16:colId xmlns:a16="http://schemas.microsoft.com/office/drawing/2014/main" val="397875009"/>
                    </a:ext>
                  </a:extLst>
                </a:gridCol>
              </a:tblGrid>
              <a:tr h="402019">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44332558"/>
                  </a:ext>
                </a:extLst>
              </a:tr>
              <a:tr h="1398156">
                <a:tc vMerge="1">
                  <a:txBody>
                    <a:bodyPr/>
                    <a:lstStyle/>
                    <a:p>
                      <a:endParaRPr lang="zh-CN" altLang="en-US"/>
                    </a:p>
                  </a:txBody>
                  <a:tcPr/>
                </a:tc>
                <a:tc>
                  <a:txBody>
                    <a:bodyPr/>
                    <a:lstStyle/>
                    <a:p>
                      <a:pPr algn="l">
                        <a:spcAft>
                          <a:spcPts val="0"/>
                        </a:spcAft>
                      </a:pPr>
                      <a:r>
                        <a:rPr lang="x-none" sz="1400" kern="100">
                          <a:effectLst/>
                        </a:rPr>
                        <a:t>1. 无需安装、随用随点 </a:t>
                      </a:r>
                      <a:endParaRPr lang="zh-CN" sz="1400" kern="100">
                        <a:effectLst/>
                      </a:endParaRPr>
                    </a:p>
                    <a:p>
                      <a:pPr algn="l">
                        <a:spcAft>
                          <a:spcPts val="0"/>
                        </a:spcAft>
                      </a:pPr>
                      <a:r>
                        <a:rPr lang="x-none" sz="1400" kern="100">
                          <a:effectLst/>
                        </a:rPr>
                        <a:t>2. 跨平台开发 </a:t>
                      </a:r>
                      <a:endParaRPr lang="zh-CN" sz="1400" kern="100">
                        <a:effectLst/>
                      </a:endParaRPr>
                    </a:p>
                    <a:p>
                      <a:pPr algn="l">
                        <a:spcAft>
                          <a:spcPts val="0"/>
                        </a:spcAft>
                      </a:pPr>
                      <a:r>
                        <a:rPr lang="x-none" sz="1400" kern="100">
                          <a:effectLst/>
                        </a:rPr>
                        <a:t>3. 丰富的组件和API</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x-none" sz="1400" kern="100">
                          <a:effectLst/>
                        </a:rPr>
                        <a:t>1</a:t>
                      </a:r>
                      <a:r>
                        <a:rPr lang="zh-CN" sz="1400" kern="100">
                          <a:effectLst/>
                        </a:rPr>
                        <a:t>．</a:t>
                      </a:r>
                      <a:r>
                        <a:rPr lang="x-none" sz="1400" kern="100">
                          <a:effectLst/>
                        </a:rPr>
                        <a:t>小程序的大小受微信限制</a:t>
                      </a:r>
                      <a:endParaRPr lang="zh-CN" sz="1400" kern="100">
                        <a:effectLst/>
                      </a:endParaRPr>
                    </a:p>
                    <a:p>
                      <a:pPr algn="just">
                        <a:spcAft>
                          <a:spcPts val="0"/>
                        </a:spcAft>
                      </a:pPr>
                      <a:r>
                        <a:rPr lang="x-none" sz="1400" kern="100">
                          <a:effectLst/>
                        </a:rPr>
                        <a:t>2</a:t>
                      </a:r>
                      <a:r>
                        <a:rPr lang="zh-CN" sz="1400" kern="100">
                          <a:effectLst/>
                        </a:rPr>
                        <a:t>．只能在微信中使用</a:t>
                      </a:r>
                    </a:p>
                    <a:p>
                      <a:pPr algn="just">
                        <a:spcAft>
                          <a:spcPts val="0"/>
                        </a:spcAft>
                      </a:pPr>
                      <a:r>
                        <a:rPr lang="x-none" sz="1400" kern="100">
                          <a:effectLst/>
                        </a:rPr>
                        <a:t>3</a:t>
                      </a:r>
                      <a:r>
                        <a:rPr lang="zh-CN" sz="1400" kern="100">
                          <a:effectLst/>
                        </a:rPr>
                        <a:t>．需要审核</a:t>
                      </a:r>
                    </a:p>
                    <a:p>
                      <a:pPr algn="just">
                        <a:spcAft>
                          <a:spcPts val="0"/>
                        </a:spcAft>
                      </a:pPr>
                      <a:r>
                        <a:rPr lang="x-none" sz="1400" kern="100">
                          <a:effectLst/>
                        </a:rPr>
                        <a:t>4</a:t>
                      </a:r>
                      <a:r>
                        <a:rPr lang="zh-CN" sz="1400" kern="100">
                          <a:effectLst/>
                        </a:rPr>
                        <a:t>．能力不如</a:t>
                      </a:r>
                      <a:r>
                        <a:rPr lang="x-none" sz="1400" kern="100">
                          <a:effectLst/>
                        </a:rPr>
                        <a:t>APP</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33487138"/>
                  </a:ext>
                </a:extLst>
              </a:tr>
              <a:tr h="233026">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7885594"/>
                  </a:ext>
                </a:extLst>
              </a:tr>
              <a:tr h="699078">
                <a:tc>
                  <a:txBody>
                    <a:bodyPr/>
                    <a:lstStyle/>
                    <a:p>
                      <a:pPr marL="342900" lvl="0" indent="-342900" algn="just">
                        <a:spcAft>
                          <a:spcPts val="0"/>
                        </a:spcAft>
                        <a:buFont typeface="+mj-lt"/>
                        <a:buAutoNum type="arabicPeriod"/>
                      </a:pPr>
                      <a:r>
                        <a:rPr lang="zh-CN" sz="1400" kern="100">
                          <a:effectLst/>
                        </a:rPr>
                        <a:t>微信拥有庞大的用户量</a:t>
                      </a:r>
                    </a:p>
                    <a:p>
                      <a:pPr marL="342900" lvl="0" indent="-342900" algn="just">
                        <a:spcAft>
                          <a:spcPts val="0"/>
                        </a:spcAft>
                        <a:buFont typeface="+mj-lt"/>
                        <a:buAutoNum type="arabicPeriod"/>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方便推广，更容易让人们了解、使用到该小程序。</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不用占用过多用户内存，带来流畅的体验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4620235"/>
                  </a:ext>
                </a:extLst>
              </a:tr>
              <a:tr h="233026">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75293064"/>
                  </a:ext>
                </a:extLst>
              </a:tr>
              <a:tr h="466052">
                <a:tc>
                  <a:txBody>
                    <a:bodyPr/>
                    <a:lstStyle/>
                    <a:p>
                      <a:pPr marL="342900" lvl="0" indent="-342900" algn="just">
                        <a:spcAft>
                          <a:spcPts val="0"/>
                        </a:spcAft>
                        <a:buFont typeface="+mj-lt"/>
                        <a:buAutoNum type="arabicPeriod"/>
                      </a:pPr>
                      <a:r>
                        <a:rPr lang="zh-CN" sz="1400" kern="100">
                          <a:effectLst/>
                        </a:rPr>
                        <a:t>违规操作会被封号。</a:t>
                      </a:r>
                    </a:p>
                    <a:p>
                      <a:pPr marL="342900" lvl="0" indent="-342900" algn="just">
                        <a:spcAft>
                          <a:spcPts val="0"/>
                        </a:spcAft>
                        <a:buFont typeface="+mj-lt"/>
                        <a:buAutoNum type="arabicPeriod"/>
                      </a:pPr>
                      <a:r>
                        <a:rPr lang="zh-CN" sz="1400" kern="100">
                          <a:effectLst/>
                        </a:rPr>
                        <a:t>受限于微信</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注意开发、设计符合微信小程序规则</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开发、设计规则严格，受微信限制</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67739414"/>
                  </a:ext>
                </a:extLst>
              </a:tr>
            </a:tbl>
          </a:graphicData>
        </a:graphic>
      </p:graphicFrame>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par>
                                <p:cTn id="12" presetID="9" presetClass="entr" fill="hold" grpId="0" nodeType="withEffect">
                                  <p:stCondLst>
                                    <p:cond delay="0"/>
                                  </p:stCondLst>
                                  <p:iterate>
                                    <p:tmAbs val="0"/>
                                  </p:iterate>
                                  <p:childTnLst>
                                    <p:set>
                                      <p:cBhvr>
                                        <p:cTn id="13" fill="hold"/>
                                        <p:tgtEl>
                                          <p:spTgt spid="8"/>
                                        </p:tgtEl>
                                        <p:attrNameLst>
                                          <p:attrName>style.visibility</p:attrName>
                                        </p:attrNameLst>
                                      </p:cBhvr>
                                      <p:to>
                                        <p:strVal val="visible"/>
                                      </p:to>
                                    </p:set>
                                    <p:animEffect transition="in" filter="dissolve">
                                      <p:cBhvr>
                                        <p:cTn id="14" dur="25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animBg="1" advAuto="0"/>
      <p:bldP spid="8" grpId="0" animBg="1" advAuto="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选取合理的方案</a:t>
            </a:r>
            <a:endParaRPr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a:extLst>
              <a:ext uri="{FF2B5EF4-FFF2-40B4-BE49-F238E27FC236}">
                <a16:creationId xmlns:a16="http://schemas.microsoft.com/office/drawing/2014/main" id="{DE10B140-B55D-42B3-89FD-5E19F194CED8}"/>
              </a:ext>
            </a:extLst>
          </p:cNvPr>
          <p:cNvGraphicFramePr>
            <a:graphicFrameLocks noGrp="1"/>
          </p:cNvGraphicFramePr>
          <p:nvPr>
            <p:extLst>
              <p:ext uri="{D42A27DB-BD31-4B8C-83A1-F6EECF244321}">
                <p14:modId xmlns:p14="http://schemas.microsoft.com/office/powerpoint/2010/main" val="1648319632"/>
              </p:ext>
            </p:extLst>
          </p:nvPr>
        </p:nvGraphicFramePr>
        <p:xfrm>
          <a:off x="886119" y="1098551"/>
          <a:ext cx="10737129" cy="4866026"/>
        </p:xfrm>
        <a:graphic>
          <a:graphicData uri="http://schemas.openxmlformats.org/drawingml/2006/table">
            <a:tbl>
              <a:tblPr firstRow="1" firstCol="1" bandRow="1">
                <a:tableStyleId>{5940675A-B579-460E-94D1-54222C63F5DA}</a:tableStyleId>
              </a:tblPr>
              <a:tblGrid>
                <a:gridCol w="3898852">
                  <a:extLst>
                    <a:ext uri="{9D8B030D-6E8A-4147-A177-3AD203B41FA5}">
                      <a16:colId xmlns:a16="http://schemas.microsoft.com/office/drawing/2014/main" val="4204455651"/>
                    </a:ext>
                  </a:extLst>
                </a:gridCol>
                <a:gridCol w="3898852">
                  <a:extLst>
                    <a:ext uri="{9D8B030D-6E8A-4147-A177-3AD203B41FA5}">
                      <a16:colId xmlns:a16="http://schemas.microsoft.com/office/drawing/2014/main" val="313492060"/>
                    </a:ext>
                  </a:extLst>
                </a:gridCol>
                <a:gridCol w="2939425">
                  <a:extLst>
                    <a:ext uri="{9D8B030D-6E8A-4147-A177-3AD203B41FA5}">
                      <a16:colId xmlns:a16="http://schemas.microsoft.com/office/drawing/2014/main" val="410809206"/>
                    </a:ext>
                  </a:extLst>
                </a:gridCol>
              </a:tblGrid>
              <a:tr h="468327">
                <a:tc rowSpan="2">
                  <a:txBody>
                    <a:bodyPr/>
                    <a:lstStyle/>
                    <a:p>
                      <a:pPr algn="l">
                        <a:spcAft>
                          <a:spcPts val="0"/>
                        </a:spcAft>
                      </a:pPr>
                      <a:r>
                        <a:rPr lang="zh-CN" sz="1400" kern="100" dirty="0">
                          <a:effectLst/>
                        </a:rPr>
                        <a:t>内部能力</a:t>
                      </a: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p>
                    <a:p>
                      <a:pPr algn="l">
                        <a:spcAft>
                          <a:spcPts val="0"/>
                        </a:spcAft>
                      </a:pP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en-US" sz="1400" kern="100" dirty="0">
                          <a:effectLst/>
                        </a:rPr>
                        <a:t> </a:t>
                      </a:r>
                      <a:endParaRPr lang="zh-CN" sz="1400" kern="100" dirty="0">
                        <a:effectLst/>
                      </a:endParaRPr>
                    </a:p>
                    <a:p>
                      <a:pPr algn="l">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23573336"/>
                  </a:ext>
                </a:extLst>
              </a:tr>
              <a:tr h="1463363">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dirty="0">
                          <a:effectLst/>
                        </a:rPr>
                        <a:t>小程序即点即用，不占用手机内存</a:t>
                      </a:r>
                    </a:p>
                    <a:p>
                      <a:pPr marL="342900" lvl="0" indent="-342900" algn="l">
                        <a:spcAft>
                          <a:spcPts val="0"/>
                        </a:spcAft>
                        <a:buFont typeface="+mj-lt"/>
                        <a:buAutoNum type="arabicPeriod"/>
                      </a:pPr>
                      <a:r>
                        <a:rPr lang="zh-CN" sz="1400" kern="100" dirty="0">
                          <a:effectLst/>
                        </a:rPr>
                        <a:t>小程序运行速度快于</a:t>
                      </a:r>
                      <a:r>
                        <a:rPr lang="en-US" sz="1400" kern="100" dirty="0">
                          <a:effectLst/>
                        </a:rPr>
                        <a:t>H5</a:t>
                      </a:r>
                      <a:r>
                        <a:rPr lang="zh-CN" sz="1400" kern="100" dirty="0">
                          <a:effectLst/>
                        </a:rPr>
                        <a:t>，接近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小程序可以调用比</a:t>
                      </a:r>
                      <a:r>
                        <a:rPr lang="en-US" sz="1400" kern="100" dirty="0">
                          <a:effectLst/>
                        </a:rPr>
                        <a:t>H5</a:t>
                      </a:r>
                      <a:r>
                        <a:rPr lang="zh-CN" sz="1400" kern="100" dirty="0">
                          <a:effectLst/>
                        </a:rPr>
                        <a:t>多的手机系统功能，接近</a:t>
                      </a:r>
                      <a:r>
                        <a:rPr lang="en-US" sz="1400" kern="100" dirty="0">
                          <a:effectLst/>
                        </a:rPr>
                        <a:t>APP</a:t>
                      </a:r>
                      <a:endParaRPr lang="zh-CN" sz="1400" kern="100" dirty="0">
                        <a:effectLst/>
                      </a:endParaRPr>
                    </a:p>
                    <a:p>
                      <a:pPr marL="342900" lvl="0" indent="-342900" algn="l">
                        <a:spcAft>
                          <a:spcPts val="0"/>
                        </a:spcAft>
                        <a:buFont typeface="+mj-lt"/>
                        <a:buAutoNum type="arabicPeriod"/>
                      </a:pPr>
                      <a:r>
                        <a:rPr lang="zh-CN" sz="1400" kern="100" dirty="0">
                          <a:effectLst/>
                        </a:rPr>
                        <a:t>小程序开发成本接近</a:t>
                      </a:r>
                      <a:r>
                        <a:rPr lang="en-US" sz="1400" kern="100" dirty="0">
                          <a:effectLst/>
                        </a:rPr>
                        <a:t>H5</a:t>
                      </a:r>
                      <a:r>
                        <a:rPr lang="zh-CN" sz="1400" kern="100" dirty="0">
                          <a:effectLst/>
                        </a:rPr>
                        <a:t>，低于</a:t>
                      </a:r>
                      <a:r>
                        <a:rPr lang="en-US" sz="1400" kern="100" dirty="0">
                          <a:effectLst/>
                        </a:rPr>
                        <a:t>APP</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小程序大小受限制，</a:t>
                      </a:r>
                      <a:r>
                        <a:rPr lang="x-none" sz="1400" kern="100">
                          <a:effectLst/>
                        </a:rPr>
                        <a:t>H5</a:t>
                      </a:r>
                      <a:r>
                        <a:rPr lang="zh-CN" sz="1400" kern="100">
                          <a:effectLst/>
                        </a:rPr>
                        <a:t>和</a:t>
                      </a:r>
                      <a:r>
                        <a:rPr lang="x-none" sz="1400" kern="100">
                          <a:effectLst/>
                        </a:rPr>
                        <a:t>APP</a:t>
                      </a:r>
                      <a:r>
                        <a:rPr lang="zh-CN" sz="1400" kern="100">
                          <a:effectLst/>
                        </a:rPr>
                        <a:t>不受限制</a:t>
                      </a:r>
                    </a:p>
                    <a:p>
                      <a:pPr marL="342900" lvl="0" indent="-342900" algn="l">
                        <a:spcAft>
                          <a:spcPts val="0"/>
                        </a:spcAft>
                        <a:buFont typeface="+mj-lt"/>
                        <a:buAutoNum type="arabicPeriod"/>
                      </a:pPr>
                      <a:r>
                        <a:rPr lang="zh-CN" sz="1400" kern="100">
                          <a:effectLst/>
                        </a:rPr>
                        <a:t>小程序不稳定，经常要升级维护</a:t>
                      </a:r>
                    </a:p>
                    <a:p>
                      <a:pPr marL="342900" lvl="0" indent="-342900" algn="l">
                        <a:spcAft>
                          <a:spcPts val="0"/>
                        </a:spcAft>
                        <a:buFont typeface="+mj-lt"/>
                        <a:buAutoNum type="arabicPeriod"/>
                      </a:pPr>
                      <a:r>
                        <a:rPr lang="zh-CN" sz="1400" kern="100">
                          <a:effectLst/>
                        </a:rPr>
                        <a:t>小程序不能跳转外链网址</a:t>
                      </a:r>
                    </a:p>
                    <a:p>
                      <a:pPr marL="342900" lvl="0" indent="-342900" algn="l">
                        <a:spcAft>
                          <a:spcPts val="0"/>
                        </a:spcAft>
                        <a:buFont typeface="+mj-lt"/>
                        <a:buAutoNum type="arabicPeriod"/>
                      </a:pPr>
                      <a:r>
                        <a:rPr lang="zh-CN" sz="1400" kern="100">
                          <a:effectLst/>
                        </a:rPr>
                        <a:t>只能运行在微信上，小程序不能分享朋友圈</a:t>
                      </a:r>
                    </a:p>
                    <a:p>
                      <a:pPr marL="342900" lvl="0" indent="-342900" algn="l">
                        <a:spcAft>
                          <a:spcPts val="0"/>
                        </a:spcAft>
                        <a:buFont typeface="+mj-lt"/>
                        <a:buAutoNum type="arabicPeriod"/>
                      </a:pPr>
                      <a:r>
                        <a:rPr lang="zh-CN" sz="1400" kern="100">
                          <a:effectLst/>
                        </a:rPr>
                        <a:t>小程序需要审核，接近</a:t>
                      </a:r>
                      <a:r>
                        <a:rPr lang="x-none" sz="1400" kern="100">
                          <a:effectLst/>
                        </a:rPr>
                        <a:t>APP</a:t>
                      </a:r>
                      <a:r>
                        <a:rPr lang="zh-CN" sz="1400" kern="100">
                          <a:effectLst/>
                        </a:rPr>
                        <a:t>，</a:t>
                      </a:r>
                      <a:r>
                        <a:rPr lang="x-none" sz="1400" kern="100">
                          <a:effectLst/>
                        </a:rPr>
                        <a:t>H5</a:t>
                      </a:r>
                      <a:r>
                        <a:rPr lang="zh-CN" sz="1400" kern="100">
                          <a:effectLst/>
                        </a:rPr>
                        <a:t>不需审核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2997818"/>
                  </a:ext>
                </a:extLst>
              </a:tr>
              <a:tr h="328700">
                <a:tc>
                  <a:txBody>
                    <a:bodyPr/>
                    <a:lstStyle/>
                    <a:p>
                      <a:pPr algn="l">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8646847"/>
                  </a:ext>
                </a:extLst>
              </a:tr>
              <a:tr h="780964">
                <a:tc>
                  <a:txBody>
                    <a:bodyPr/>
                    <a:lstStyle/>
                    <a:p>
                      <a:pPr marL="342900" lvl="0" indent="-342900" algn="l">
                        <a:spcAft>
                          <a:spcPts val="0"/>
                        </a:spcAft>
                        <a:buFont typeface="+mj-lt"/>
                        <a:buAutoNum type="arabicPeriod"/>
                      </a:pPr>
                      <a:r>
                        <a:rPr lang="zh-CN" sz="1400" kern="100" dirty="0">
                          <a:effectLst/>
                        </a:rPr>
                        <a:t>新市场，新技术</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小程序开发成本低，技术难度相对低，适合时间受限，技术受限的情况</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a:effectLst/>
                        </a:rPr>
                        <a:t>要注意实时升级维护</a:t>
                      </a:r>
                    </a:p>
                    <a:p>
                      <a:pPr marL="342900" lvl="0" indent="-342900" algn="l">
                        <a:spcAft>
                          <a:spcPts val="0"/>
                        </a:spcAft>
                        <a:buFont typeface="+mj-lt"/>
                        <a:buAutoNum type="arabicPeriod"/>
                      </a:pPr>
                      <a:r>
                        <a:rPr lang="zh-CN" sz="1400" kern="100">
                          <a:effectLst/>
                        </a:rPr>
                        <a:t>支付功能受限，采用线下红包</a:t>
                      </a:r>
                    </a:p>
                    <a:p>
                      <a:pPr marL="342900" lvl="0" indent="-342900" algn="l">
                        <a:spcAft>
                          <a:spcPts val="0"/>
                        </a:spcAft>
                        <a:buFont typeface="+mj-lt"/>
                        <a:buAutoNum type="arabicPeriod"/>
                      </a:pPr>
                      <a:r>
                        <a:rPr lang="zh-CN" sz="1400" kern="100">
                          <a:effectLst/>
                        </a:rPr>
                        <a:t>新技术容易引起人们关注。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1452153"/>
                  </a:ext>
                </a:extLst>
              </a:tr>
              <a:tr h="387960">
                <a:tc>
                  <a:txBody>
                    <a:bodyPr/>
                    <a:lstStyle/>
                    <a:p>
                      <a:pPr algn="l">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3710588"/>
                  </a:ext>
                </a:extLst>
              </a:tr>
              <a:tr h="979835">
                <a:tc>
                  <a:txBody>
                    <a:bodyPr/>
                    <a:lstStyle/>
                    <a:p>
                      <a:pPr marL="342900" lvl="0" indent="-342900" algn="l">
                        <a:spcAft>
                          <a:spcPts val="0"/>
                        </a:spcAft>
                        <a:buFont typeface="+mj-lt"/>
                        <a:buAutoNum type="arabicPeriod"/>
                      </a:pPr>
                      <a:r>
                        <a:rPr lang="zh-CN" sz="1400" kern="100">
                          <a:effectLst/>
                        </a:rPr>
                        <a:t>功能丰富、交互更好的</a:t>
                      </a:r>
                      <a:r>
                        <a:rPr lang="en-US" sz="1400" kern="100">
                          <a:effectLst/>
                        </a:rPr>
                        <a:t>APP</a:t>
                      </a:r>
                      <a:r>
                        <a:rPr lang="zh-CN" sz="1400" kern="100">
                          <a:effectLst/>
                        </a:rPr>
                        <a:t>产品</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l">
                        <a:spcAft>
                          <a:spcPts val="0"/>
                        </a:spcAft>
                      </a:pPr>
                      <a:r>
                        <a:rPr lang="zh-CN" sz="1400" kern="100">
                          <a:effectLst/>
                        </a:rPr>
                        <a:t>小程序开发成本比</a:t>
                      </a:r>
                      <a:r>
                        <a:rPr lang="en-US" sz="1400" kern="100">
                          <a:effectLst/>
                        </a:rPr>
                        <a:t>APP</a:t>
                      </a:r>
                      <a:r>
                        <a:rPr lang="zh-CN" sz="1400" kern="100">
                          <a:effectLst/>
                        </a:rPr>
                        <a:t>低得多，能达到接近</a:t>
                      </a:r>
                      <a:r>
                        <a:rPr lang="en-US" sz="1400" kern="100">
                          <a:effectLst/>
                        </a:rPr>
                        <a:t>APP</a:t>
                      </a:r>
                      <a:r>
                        <a:rPr lang="zh-CN" sz="1400" kern="100">
                          <a:effectLst/>
                        </a:rPr>
                        <a:t>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l">
                        <a:spcAft>
                          <a:spcPts val="0"/>
                        </a:spcAft>
                        <a:buFont typeface="+mj-lt"/>
                        <a:buAutoNum type="arabicPeriod"/>
                      </a:pPr>
                      <a:r>
                        <a:rPr lang="zh-CN" sz="1400" kern="100" dirty="0">
                          <a:effectLst/>
                        </a:rPr>
                        <a:t>做到接近</a:t>
                      </a:r>
                      <a:r>
                        <a:rPr lang="en-US" sz="1400" kern="100" dirty="0">
                          <a:effectLst/>
                        </a:rPr>
                        <a:t>APP</a:t>
                      </a:r>
                      <a:r>
                        <a:rPr lang="zh-CN" sz="1400" kern="100" dirty="0">
                          <a:effectLst/>
                        </a:rPr>
                        <a:t>的功能和交互</a:t>
                      </a:r>
                    </a:p>
                    <a:p>
                      <a:pPr marL="342900" lvl="0" indent="-342900" algn="l">
                        <a:spcAft>
                          <a:spcPts val="0"/>
                        </a:spcAft>
                        <a:buFont typeface="+mj-lt"/>
                        <a:buAutoNum type="arabicPeriod"/>
                      </a:pPr>
                      <a:r>
                        <a:rPr lang="zh-CN" sz="1400" kern="100" dirty="0">
                          <a:effectLst/>
                        </a:rPr>
                        <a:t>通过微信庞大的用户量依旧能进行推广</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305061"/>
                  </a:ext>
                </a:extLst>
              </a:tr>
            </a:tbl>
          </a:graphicData>
        </a:graphic>
      </p:graphicFrame>
    </p:spTree>
    <p:extLst>
      <p:ext uri="{BB962C8B-B14F-4D97-AF65-F5344CB8AC3E}">
        <p14:creationId xmlns:p14="http://schemas.microsoft.com/office/powerpoint/2010/main" val="3936925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zh-CN" altLang="zh-CN" sz="3600" b="1" i="0" u="none" strike="noStrike" kern="0" cap="none" spc="0" normalizeH="0" baseline="0" noProof="0" dirty="0">
                <a:ln>
                  <a:noFill/>
                </a:ln>
                <a:solidFill>
                  <a:srgbClr val="F9B359"/>
                </a:solidFill>
                <a:effectLst/>
                <a:uLnTx/>
                <a:uFillTx/>
                <a:latin typeface="微软雅黑"/>
                <a:ea typeface="微软雅黑"/>
                <a:sym typeface="微软雅黑"/>
              </a:rPr>
              <a:t>选取合理的方案</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BEC4DF9A-AAAE-4200-930E-1B9A3551A896}"/>
              </a:ext>
            </a:extLst>
          </p:cNvPr>
          <p:cNvSpPr/>
          <p:nvPr/>
        </p:nvSpPr>
        <p:spPr>
          <a:xfrm>
            <a:off x="1170494" y="1195606"/>
            <a:ext cx="9851010" cy="5078313"/>
          </a:xfrm>
          <a:prstGeom prst="rect">
            <a:avLst/>
          </a:prstGeom>
        </p:spPr>
        <p:txBody>
          <a:bodyPr wrap="square">
            <a:spAutoFit/>
          </a:bodyPr>
          <a:lstStyle/>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经济可行性：</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：涉及多个平台的开发工具、语言，以及不同设备的适配。</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开发、维护成本低。微信的用户量大，便于推广。</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：与小程序开发成本差不多。</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技术可行性：小程序≈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H5&gt;APP</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小程序：微信团队提供了开发者工具，并且规范了开发标准，开发者不需要考虑不同平台、设备的适配问题。所以三者中为简单。</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：开发形式比较标准，开发速度较快。</a:t>
            </a:r>
          </a:p>
          <a:p>
            <a:pPr marL="800100"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多平台所需要的技术多，成本高</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800100"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zh-CN" altLang="zh-CN" b="1" kern="100" dirty="0">
                <a:latin typeface="Calibri" panose="020F0502020204030204" pitchFamily="34" charset="0"/>
                <a:ea typeface="宋体" panose="02010600030101010101" pitchFamily="2" charset="-122"/>
                <a:cs typeface="Times New Roman" panose="02020603050405020304" pitchFamily="18" charset="0"/>
              </a:rPr>
              <a:t>操作可行性：</a:t>
            </a:r>
            <a:r>
              <a:rPr lang="x-none" altLang="zh-CN" b="1" kern="100" dirty="0">
                <a:latin typeface="宋体" panose="02010600030101010101" pitchFamily="2" charset="-122"/>
                <a:ea typeface="宋体" panose="02010600030101010101" pitchFamily="2" charset="-122"/>
                <a:cs typeface="Times New Roman" panose="02020603050405020304" pitchFamily="18" charset="0"/>
              </a:rPr>
              <a:t>APP&gt;</a:t>
            </a:r>
            <a:r>
              <a:rPr lang="zh-CN" altLang="zh-CN" b="1"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b="1" kern="100" dirty="0">
                <a:latin typeface="Calibri" panose="020F0502020204030204" pitchFamily="34" charset="0"/>
                <a:ea typeface="宋体" panose="02010600030101010101" pitchFamily="2" charset="-122"/>
                <a:cs typeface="Times New Roman" panose="02020603050405020304" pitchFamily="18" charset="0"/>
              </a:rPr>
              <a:t>&gt;H5</a:t>
            </a:r>
            <a:endParaRPr lang="zh-CN" altLang="zh-CN" b="1"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ea typeface="宋体" panose="02010600030101010101" pitchFamily="2" charset="-122"/>
                <a:cs typeface="Times New Roman" panose="02020603050405020304" pitchFamily="18" charset="0"/>
              </a:rPr>
              <a:t>	APP</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实现最丰富的功能和最华丽的交互</a:t>
            </a:r>
            <a:r>
              <a:rPr lang="zh-CN" altLang="zh-CN" kern="100" dirty="0">
                <a:latin typeface="Calibri" panose="020F0502020204030204" pitchFamily="34" charset="0"/>
                <a:ea typeface="宋体" panose="02010600030101010101" pitchFamily="2" charset="-122"/>
                <a:cs typeface="Times New Roman" panose="02020603050405020304" pitchFamily="18" charset="0"/>
              </a:rPr>
              <a:t>，虽然需要下载安装</a:t>
            </a:r>
            <a:r>
              <a:rPr lang="x-none" altLang="zh-CN"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小程序：</a:t>
            </a:r>
            <a:r>
              <a:rPr lang="x-none" altLang="zh-CN" kern="100" dirty="0">
                <a:latin typeface="宋体" panose="02010600030101010101" pitchFamily="2" charset="-122"/>
                <a:ea typeface="宋体" panose="02010600030101010101" pitchFamily="2" charset="-122"/>
                <a:cs typeface="Times New Roman" panose="02020603050405020304" pitchFamily="18" charset="0"/>
              </a:rPr>
              <a:t>即点即用，用户使用成本低。</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Calibri" panose="020F0502020204030204" pitchFamily="34" charset="0"/>
                <a:ea typeface="宋体" panose="02010600030101010101" pitchFamily="2" charset="-122"/>
                <a:cs typeface="Times New Roman" panose="02020603050405020304" pitchFamily="18" charset="0"/>
              </a:rPr>
              <a:t>	H5</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跨平台，即点即用，用户使用成本低</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r>
              <a:rPr lang="x-none" altLang="zh-CN" kern="100" dirty="0">
                <a:latin typeface="宋体" panose="02010600030101010101" pitchFamily="2" charset="-122"/>
                <a:ea typeface="宋体" panose="02010600030101010101" pitchFamily="2" charset="-122"/>
                <a:cs typeface="Times New Roman" panose="02020603050405020304" pitchFamily="18" charset="0"/>
              </a:rPr>
              <a:t>用户体验差，运行速度慢</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ctr"/>
            <a:r>
              <a:rPr lang="x-none" altLang="zh-CN" kern="100" dirty="0">
                <a:latin typeface="宋体" panose="02010600030101010101" pitchFamily="2" charset="-122"/>
                <a:cs typeface="Times New Roman" panose="02020603050405020304" pitchFamily="18" charset="0"/>
              </a:rPr>
              <a:t>最终由于有限的时间，和有限的开发成本，我们选择了在前面的限制下所能最好是实现我们的功能的小程序作为我们的最终方案</a:t>
            </a:r>
            <a:endParaRPr lang="zh-CN" altLang="en-US" dirty="0"/>
          </a:p>
        </p:txBody>
      </p:sp>
    </p:spTree>
    <p:extLst>
      <p:ext uri="{BB962C8B-B14F-4D97-AF65-F5344CB8AC3E}">
        <p14:creationId xmlns:p14="http://schemas.microsoft.com/office/powerpoint/2010/main" val="491869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1"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体系结构设计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499307846"/>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dirty="0"/>
              <a:t>功能描述</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7" name="对象 6">
            <a:extLst>
              <a:ext uri="{FF2B5EF4-FFF2-40B4-BE49-F238E27FC236}">
                <a16:creationId xmlns:a16="http://schemas.microsoft.com/office/drawing/2014/main" id="{BF034E08-3F23-451D-813A-2BE1E7FFD3B1}"/>
              </a:ext>
            </a:extLst>
          </p:cNvPr>
          <p:cNvGraphicFramePr>
            <a:graphicFrameLocks noChangeAspect="1"/>
          </p:cNvGraphicFramePr>
          <p:nvPr>
            <p:extLst>
              <p:ext uri="{D42A27DB-BD31-4B8C-83A1-F6EECF244321}">
                <p14:modId xmlns:p14="http://schemas.microsoft.com/office/powerpoint/2010/main" val="494590592"/>
              </p:ext>
            </p:extLst>
          </p:nvPr>
        </p:nvGraphicFramePr>
        <p:xfrm>
          <a:off x="1416387" y="952413"/>
          <a:ext cx="9359225" cy="3074837"/>
        </p:xfrm>
        <a:graphic>
          <a:graphicData uri="http://schemas.openxmlformats.org/presentationml/2006/ole">
            <mc:AlternateContent xmlns:mc="http://schemas.openxmlformats.org/markup-compatibility/2006">
              <mc:Choice xmlns:v="urn:schemas-microsoft-com:vml" Requires="v">
                <p:oleObj spid="_x0000_s16435" r:id="rId4" imgW="6648514" imgH="2190886" progId="Visio.Drawing.15">
                  <p:embed/>
                </p:oleObj>
              </mc:Choice>
              <mc:Fallback>
                <p:oleObj r:id="rId4" imgW="6648514" imgH="2190886"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6387" y="952413"/>
                        <a:ext cx="9359225" cy="3074837"/>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3032F671-B40F-4551-B41B-649BCF1DBCCC}"/>
              </a:ext>
            </a:extLst>
          </p:cNvPr>
          <p:cNvSpPr txBox="1"/>
          <p:nvPr/>
        </p:nvSpPr>
        <p:spPr>
          <a:xfrm>
            <a:off x="4043462" y="4705260"/>
            <a:ext cx="4105073"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要实现的功能</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快递代拿</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快递代寄</a:t>
            </a:r>
            <a:endParaRPr lang="en-US" altLang="zh-CN" sz="2000" kern="100" dirty="0">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餐饮代买</a:t>
            </a:r>
          </a:p>
        </p:txBody>
      </p:sp>
    </p:spTree>
    <p:extLst>
      <p:ext uri="{BB962C8B-B14F-4D97-AF65-F5344CB8AC3E}">
        <p14:creationId xmlns:p14="http://schemas.microsoft.com/office/powerpoint/2010/main" val="16793900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划分</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0482" name="Picture 2">
            <a:extLst>
              <a:ext uri="{FF2B5EF4-FFF2-40B4-BE49-F238E27FC236}">
                <a16:creationId xmlns:a16="http://schemas.microsoft.com/office/drawing/2014/main" id="{B17BEA31-6FFD-469F-BE3E-09CD11F6F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0" y="1000534"/>
            <a:ext cx="10107938" cy="547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9930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业务流图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2505631797"/>
              </p:ext>
            </p:extLst>
          </p:nvPr>
        </p:nvGraphicFramePr>
        <p:xfrm>
          <a:off x="701608" y="1349230"/>
          <a:ext cx="10590575" cy="4428115"/>
        </p:xfrm>
        <a:graphic>
          <a:graphicData uri="http://schemas.openxmlformats.org/presentationml/2006/ole">
            <mc:AlternateContent xmlns:mc="http://schemas.openxmlformats.org/markup-compatibility/2006">
              <mc:Choice xmlns:v="urn:schemas-microsoft-com:vml" Requires="v">
                <p:oleObj spid="_x0000_s18483" name="Visio" r:id="rId4" imgW="8200853" imgH="3429000" progId="Visio.Drawing.15">
                  <p:link updateAutomatic="1"/>
                </p:oleObj>
              </mc:Choice>
              <mc:Fallback>
                <p:oleObj name="Visio" r:id="rId4" imgW="8200853" imgH="3429000" progId="Visio.Drawing.15">
                  <p:link updateAutomatic="1"/>
                  <p:pic>
                    <p:nvPicPr>
                      <p:cNvPr id="0" name=""/>
                      <p:cNvPicPr/>
                      <p:nvPr/>
                    </p:nvPicPr>
                    <p:blipFill>
                      <a:blip r:embed="rId5"/>
                      <a:stretch>
                        <a:fillRect/>
                      </a:stretch>
                    </p:blipFill>
                    <p:spPr>
                      <a:xfrm>
                        <a:off x="701608" y="1349230"/>
                        <a:ext cx="10590575" cy="4428115"/>
                      </a:xfrm>
                      <a:prstGeom prst="rect">
                        <a:avLst/>
                      </a:prstGeom>
                    </p:spPr>
                  </p:pic>
                </p:oleObj>
              </mc:Fallback>
            </mc:AlternateContent>
          </a:graphicData>
        </a:graphic>
      </p:graphicFrame>
    </p:spTree>
    <p:extLst>
      <p:ext uri="{BB962C8B-B14F-4D97-AF65-F5344CB8AC3E}">
        <p14:creationId xmlns:p14="http://schemas.microsoft.com/office/powerpoint/2010/main" val="3366967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数据流程图</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19458" name="Picture 2">
            <a:extLst>
              <a:ext uri="{FF2B5EF4-FFF2-40B4-BE49-F238E27FC236}">
                <a16:creationId xmlns:a16="http://schemas.microsoft.com/office/drawing/2014/main" id="{E1E7AF67-C7A9-4A82-A8EA-881D286C0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089" y="1061347"/>
            <a:ext cx="6407052" cy="213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3">
            <a:extLst>
              <a:ext uri="{FF2B5EF4-FFF2-40B4-BE49-F238E27FC236}">
                <a16:creationId xmlns:a16="http://schemas.microsoft.com/office/drawing/2014/main" id="{29DFB3C3-8288-480B-8AFE-6878E61E80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08" y="4573906"/>
            <a:ext cx="7200781" cy="189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3485FD8A-49FA-4C80-B427-D4CA6B04FB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 r="229" b="-167"/>
          <a:stretch/>
        </p:blipFill>
        <p:spPr bwMode="auto">
          <a:xfrm>
            <a:off x="5625333" y="2642350"/>
            <a:ext cx="6465947" cy="2137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7631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marL="0" marR="0" lvl="0" indent="0" algn="ctr" defTabSz="914400" rtl="0" eaLnBrk="1" fontAlgn="auto" latinLnBrk="0" hangingPunct="0">
              <a:lnSpc>
                <a:spcPct val="100000"/>
              </a:lnSpc>
              <a:spcBef>
                <a:spcPts val="0"/>
              </a:spcBef>
              <a:spcAft>
                <a:spcPts val="0"/>
              </a:spcAft>
              <a:buClrTx/>
              <a:buSzTx/>
              <a:buFontTx/>
              <a:buNone/>
              <a:tabLst/>
              <a:defRPr/>
            </a:pPr>
            <a:r>
              <a:rPr lang="zh-CN" altLang="en-US" noProof="0" dirty="0"/>
              <a:t>系统层次结构</a:t>
            </a:r>
            <a:r>
              <a:rPr lang="en-US" altLang="zh-CN" dirty="0"/>
              <a:t>(HIPO</a:t>
            </a:r>
            <a:r>
              <a:rPr lang="zh-CN" altLang="en-US" dirty="0"/>
              <a:t>图</a:t>
            </a:r>
            <a:r>
              <a:rPr lang="en-US" altLang="zh-CN" dirty="0"/>
              <a:t>)</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623941060"/>
              </p:ext>
            </p:extLst>
          </p:nvPr>
        </p:nvGraphicFramePr>
        <p:xfrm>
          <a:off x="1606296" y="1574610"/>
          <a:ext cx="8686800" cy="4705350"/>
        </p:xfrm>
        <a:graphic>
          <a:graphicData uri="http://schemas.openxmlformats.org/presentationml/2006/ole">
            <mc:AlternateContent xmlns:mc="http://schemas.openxmlformats.org/markup-compatibility/2006">
              <mc:Choice xmlns:v="urn:schemas-microsoft-com:vml" Requires="v">
                <p:oleObj spid="_x0000_s25617" name="Visio" r:id="rId4" imgW="8686902" imgH="4705486" progId="Visio.Drawing.15">
                  <p:link updateAutomatic="1"/>
                </p:oleObj>
              </mc:Choice>
              <mc:Fallback>
                <p:oleObj name="Visio" r:id="rId4" imgW="8686902" imgH="4705486" progId="Visio.Drawing.15">
                  <p:link updateAutomatic="1"/>
                  <p:pic>
                    <p:nvPicPr>
                      <p:cNvPr id="0" name=""/>
                      <p:cNvPicPr/>
                      <p:nvPr/>
                    </p:nvPicPr>
                    <p:blipFill>
                      <a:blip r:embed="rId5"/>
                      <a:stretch>
                        <a:fillRect/>
                      </a:stretch>
                    </p:blipFill>
                    <p:spPr>
                      <a:xfrm>
                        <a:off x="1606296" y="1574610"/>
                        <a:ext cx="8686800" cy="4705350"/>
                      </a:xfrm>
                      <a:prstGeom prst="rect">
                        <a:avLst/>
                      </a:prstGeom>
                    </p:spPr>
                  </p:pic>
                </p:oleObj>
              </mc:Fallback>
            </mc:AlternateContent>
          </a:graphicData>
        </a:graphic>
      </p:graphicFrame>
    </p:spTree>
    <p:extLst>
      <p:ext uri="{BB962C8B-B14F-4D97-AF65-F5344CB8AC3E}">
        <p14:creationId xmlns:p14="http://schemas.microsoft.com/office/powerpoint/2010/main" val="25785303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1200329"/>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defRPr/>
            </a:pPr>
            <a:r>
              <a:rPr lang="zh-CN" altLang="zh-CN" dirty="0"/>
              <a:t>程序</a:t>
            </a:r>
            <a:r>
              <a:rPr lang="en-US" altLang="zh-CN" dirty="0"/>
              <a:t>(</a:t>
            </a:r>
            <a:r>
              <a:rPr lang="zh-CN" altLang="zh-CN" dirty="0"/>
              <a:t>模块</a:t>
            </a:r>
            <a:r>
              <a:rPr lang="en-US" altLang="zh-CN" dirty="0"/>
              <a:t>)</a:t>
            </a:r>
            <a:r>
              <a:rPr lang="zh-CN" altLang="zh-CN" dirty="0"/>
              <a:t>层次结构关系</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2530" name="Picture 2">
            <a:extLst>
              <a:ext uri="{FF2B5EF4-FFF2-40B4-BE49-F238E27FC236}">
                <a16:creationId xmlns:a16="http://schemas.microsoft.com/office/drawing/2014/main" id="{075D91D7-5DE5-4356-B335-864B15563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08" y="1410147"/>
            <a:ext cx="10045798" cy="544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81705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8745" y="701608"/>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6947214" y="1314944"/>
            <a:ext cx="2785376"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系统级设计决策</a:t>
            </a:r>
            <a:endParaRPr sz="3000" dirty="0"/>
          </a:p>
        </p:txBody>
      </p:sp>
      <p:sp>
        <p:nvSpPr>
          <p:cNvPr id="225" name="文本框 6"/>
          <p:cNvSpPr txBox="1"/>
          <p:nvPr/>
        </p:nvSpPr>
        <p:spPr>
          <a:xfrm>
            <a:off x="5156541" y="128666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1</a:t>
            </a:r>
          </a:p>
        </p:txBody>
      </p:sp>
      <p:sp>
        <p:nvSpPr>
          <p:cNvPr id="226" name="直接连接符 8"/>
          <p:cNvSpPr/>
          <p:nvPr/>
        </p:nvSpPr>
        <p:spPr>
          <a:xfrm flipH="1">
            <a:off x="5892161" y="1376300"/>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182559" y="1976082"/>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体系结构设计</a:t>
            </a:r>
            <a:endParaRPr sz="3000" dirty="0"/>
          </a:p>
        </p:txBody>
      </p:sp>
      <p:sp>
        <p:nvSpPr>
          <p:cNvPr id="229" name="文本框 20"/>
          <p:cNvSpPr txBox="1"/>
          <p:nvPr/>
        </p:nvSpPr>
        <p:spPr>
          <a:xfrm>
            <a:off x="5156541" y="2013844"/>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2</a:t>
            </a:r>
          </a:p>
        </p:txBody>
      </p:sp>
      <p:sp>
        <p:nvSpPr>
          <p:cNvPr id="232" name="文本框 23"/>
          <p:cNvSpPr txBox="1"/>
          <p:nvPr/>
        </p:nvSpPr>
        <p:spPr>
          <a:xfrm>
            <a:off x="5156541" y="3290648"/>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4</a:t>
            </a:r>
            <a:endParaRPr sz="3000" dirty="0"/>
          </a:p>
        </p:txBody>
      </p:sp>
      <p:sp>
        <p:nvSpPr>
          <p:cNvPr id="233" name="文本框 24"/>
          <p:cNvSpPr txBox="1"/>
          <p:nvPr/>
        </p:nvSpPr>
        <p:spPr>
          <a:xfrm>
            <a:off x="7139574" y="3286209"/>
            <a:ext cx="2400655"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zh-CN" sz="3000" dirty="0"/>
              <a:t>出错处理设计</a:t>
            </a:r>
            <a:endParaRPr sz="3000" dirty="0"/>
          </a:p>
        </p:txBody>
      </p:sp>
      <p:sp>
        <p:nvSpPr>
          <p:cNvPr id="235" name="文本框 26"/>
          <p:cNvSpPr txBox="1"/>
          <p:nvPr/>
        </p:nvSpPr>
        <p:spPr>
          <a:xfrm>
            <a:off x="5163475" y="3914646"/>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5</a:t>
            </a:r>
            <a:endParaRPr sz="3000" dirty="0"/>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17" name="文本框 26">
            <a:extLst>
              <a:ext uri="{FF2B5EF4-FFF2-40B4-BE49-F238E27FC236}">
                <a16:creationId xmlns:a16="http://schemas.microsoft.com/office/drawing/2014/main" id="{BAB98EAA-A36B-488B-9403-D55030AAF668}"/>
              </a:ext>
            </a:extLst>
          </p:cNvPr>
          <p:cNvSpPr txBox="1"/>
          <p:nvPr/>
        </p:nvSpPr>
        <p:spPr>
          <a:xfrm>
            <a:off x="5184997" y="4535783"/>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6</a:t>
            </a:r>
            <a:endParaRPr sz="3000" dirty="0"/>
          </a:p>
        </p:txBody>
      </p:sp>
      <p:sp>
        <p:nvSpPr>
          <p:cNvPr id="18" name="文本框 26">
            <a:extLst>
              <a:ext uri="{FF2B5EF4-FFF2-40B4-BE49-F238E27FC236}">
                <a16:creationId xmlns:a16="http://schemas.microsoft.com/office/drawing/2014/main" id="{FA72F8AF-544E-434A-8D88-2EE1C0E8CFCC}"/>
              </a:ext>
            </a:extLst>
          </p:cNvPr>
          <p:cNvSpPr txBox="1"/>
          <p:nvPr/>
        </p:nvSpPr>
        <p:spPr>
          <a:xfrm>
            <a:off x="5184996" y="516499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7</a:t>
            </a:r>
          </a:p>
        </p:txBody>
      </p:sp>
      <p:sp>
        <p:nvSpPr>
          <p:cNvPr id="19" name="文本框 26">
            <a:extLst>
              <a:ext uri="{FF2B5EF4-FFF2-40B4-BE49-F238E27FC236}">
                <a16:creationId xmlns:a16="http://schemas.microsoft.com/office/drawing/2014/main" id="{A1B05F5F-B95C-4BA7-974D-2080931EFB85}"/>
              </a:ext>
            </a:extLst>
          </p:cNvPr>
          <p:cNvSpPr txBox="1"/>
          <p:nvPr/>
        </p:nvSpPr>
        <p:spPr>
          <a:xfrm>
            <a:off x="5187174" y="5794215"/>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lang="en-US" altLang="zh-CN" sz="3000" dirty="0"/>
              <a:t>8</a:t>
            </a:r>
            <a:endParaRPr sz="3000" dirty="0"/>
          </a:p>
        </p:txBody>
      </p:sp>
      <p:sp>
        <p:nvSpPr>
          <p:cNvPr id="4" name="矩形 3">
            <a:extLst>
              <a:ext uri="{FF2B5EF4-FFF2-40B4-BE49-F238E27FC236}">
                <a16:creationId xmlns:a16="http://schemas.microsoft.com/office/drawing/2014/main" id="{20FB2252-C9AD-49EA-A587-6B1B241EC994}"/>
              </a:ext>
            </a:extLst>
          </p:cNvPr>
          <p:cNvSpPr/>
          <p:nvPr/>
        </p:nvSpPr>
        <p:spPr>
          <a:xfrm>
            <a:off x="7521112" y="4506352"/>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会议记录</a:t>
            </a:r>
          </a:p>
        </p:txBody>
      </p:sp>
      <p:sp>
        <p:nvSpPr>
          <p:cNvPr id="6" name="矩形 5">
            <a:extLst>
              <a:ext uri="{FF2B5EF4-FFF2-40B4-BE49-F238E27FC236}">
                <a16:creationId xmlns:a16="http://schemas.microsoft.com/office/drawing/2014/main" id="{D4B62CF8-60F7-41FA-AEC6-EC5F36F628BA}"/>
              </a:ext>
            </a:extLst>
          </p:cNvPr>
          <p:cNvSpPr/>
          <p:nvPr/>
        </p:nvSpPr>
        <p:spPr>
          <a:xfrm>
            <a:off x="7521112" y="3910648"/>
            <a:ext cx="1723549" cy="553998"/>
          </a:xfrm>
          <a:prstGeom prst="rect">
            <a:avLst/>
          </a:prstGeom>
        </p:spPr>
        <p:txBody>
          <a:bodyPr wrap="none">
            <a:spAutoFit/>
          </a:bodyPr>
          <a:lstStyle/>
          <a:p>
            <a:pPr algn="ctr"/>
            <a:r>
              <a:rPr lang="zh-CN" altLang="zh-CN" sz="3000" b="1" dirty="0">
                <a:solidFill>
                  <a:srgbClr val="3F403E"/>
                </a:solidFill>
                <a:latin typeface="微软雅黑"/>
                <a:ea typeface="微软雅黑"/>
              </a:rPr>
              <a:t>维护设计</a:t>
            </a:r>
            <a:endParaRPr lang="zh-CN" altLang="en-US" sz="3000" b="1" dirty="0">
              <a:solidFill>
                <a:srgbClr val="3F403E"/>
              </a:solidFill>
              <a:latin typeface="微软雅黑"/>
              <a:ea typeface="微软雅黑"/>
            </a:endParaRPr>
          </a:p>
        </p:txBody>
      </p:sp>
      <p:sp>
        <p:nvSpPr>
          <p:cNvPr id="8" name="矩形 7">
            <a:extLst>
              <a:ext uri="{FF2B5EF4-FFF2-40B4-BE49-F238E27FC236}">
                <a16:creationId xmlns:a16="http://schemas.microsoft.com/office/drawing/2014/main" id="{313769D2-B70E-4A42-9811-2F1449AF3195}"/>
              </a:ext>
            </a:extLst>
          </p:cNvPr>
          <p:cNvSpPr/>
          <p:nvPr/>
        </p:nvSpPr>
        <p:spPr>
          <a:xfrm>
            <a:off x="7713472" y="5165244"/>
            <a:ext cx="1338828"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甘特图</a:t>
            </a:r>
            <a:endParaRPr lang="zh-CN" altLang="en-US" sz="3000" b="1" dirty="0">
              <a:solidFill>
                <a:srgbClr val="3F403E"/>
              </a:solidFill>
              <a:latin typeface="微软雅黑"/>
              <a:ea typeface="微软雅黑"/>
            </a:endParaRPr>
          </a:p>
        </p:txBody>
      </p:sp>
      <p:sp>
        <p:nvSpPr>
          <p:cNvPr id="27" name="矩形 26">
            <a:extLst>
              <a:ext uri="{FF2B5EF4-FFF2-40B4-BE49-F238E27FC236}">
                <a16:creationId xmlns:a16="http://schemas.microsoft.com/office/drawing/2014/main" id="{223FEC9A-8D2F-4F01-9E5A-813E202DE76B}"/>
              </a:ext>
            </a:extLst>
          </p:cNvPr>
          <p:cNvSpPr/>
          <p:nvPr/>
        </p:nvSpPr>
        <p:spPr>
          <a:xfrm>
            <a:off x="7521112" y="5756705"/>
            <a:ext cx="1723549" cy="553998"/>
          </a:xfrm>
          <a:prstGeom prst="rect">
            <a:avLst/>
          </a:prstGeom>
        </p:spPr>
        <p:txBody>
          <a:bodyPr wrap="none">
            <a:spAutoFit/>
          </a:bodyPr>
          <a:lstStyle/>
          <a:p>
            <a:r>
              <a:rPr lang="zh-CN" altLang="en-US" sz="3000" b="1" dirty="0">
                <a:solidFill>
                  <a:srgbClr val="3F403E"/>
                </a:solidFill>
                <a:latin typeface="微软雅黑"/>
                <a:ea typeface="微软雅黑"/>
                <a:sym typeface="微软雅黑"/>
              </a:rPr>
              <a:t>绩效评价</a:t>
            </a:r>
            <a:endParaRPr lang="zh-CN" altLang="en-US" sz="3000" b="1" dirty="0">
              <a:solidFill>
                <a:srgbClr val="3F403E"/>
              </a:solidFill>
              <a:latin typeface="微软雅黑"/>
              <a:ea typeface="微软雅黑"/>
            </a:endParaRPr>
          </a:p>
        </p:txBody>
      </p:sp>
      <p:sp>
        <p:nvSpPr>
          <p:cNvPr id="22" name="文本框 23">
            <a:extLst>
              <a:ext uri="{FF2B5EF4-FFF2-40B4-BE49-F238E27FC236}">
                <a16:creationId xmlns:a16="http://schemas.microsoft.com/office/drawing/2014/main" id="{3C48DB26-5EA2-4DDF-A16F-8D2BF51E3D8E}"/>
              </a:ext>
            </a:extLst>
          </p:cNvPr>
          <p:cNvSpPr txBox="1"/>
          <p:nvPr/>
        </p:nvSpPr>
        <p:spPr>
          <a:xfrm>
            <a:off x="5142280" y="2701549"/>
            <a:ext cx="279883"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sz="3000" dirty="0"/>
              <a:t>3</a:t>
            </a:r>
          </a:p>
        </p:txBody>
      </p:sp>
      <p:sp>
        <p:nvSpPr>
          <p:cNvPr id="23" name="文本框 24">
            <a:extLst>
              <a:ext uri="{FF2B5EF4-FFF2-40B4-BE49-F238E27FC236}">
                <a16:creationId xmlns:a16="http://schemas.microsoft.com/office/drawing/2014/main" id="{577BC20A-C944-432F-868C-8159AB1F393D}"/>
              </a:ext>
            </a:extLst>
          </p:cNvPr>
          <p:cNvSpPr txBox="1"/>
          <p:nvPr/>
        </p:nvSpPr>
        <p:spPr>
          <a:xfrm>
            <a:off x="7524297" y="2609469"/>
            <a:ext cx="1631214" cy="55399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sz="3000" dirty="0"/>
              <a:t>详细</a:t>
            </a:r>
            <a:r>
              <a:rPr lang="zh-CN" altLang="zh-CN" sz="3000" dirty="0"/>
              <a:t>设计</a:t>
            </a:r>
            <a:endParaRPr sz="3000" dirty="0"/>
          </a:p>
        </p:txBody>
      </p:sp>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6" nodeType="afterEffect">
                                  <p:stCondLst>
                                    <p:cond delay="0"/>
                                  </p:stCondLst>
                                  <p:iterate>
                                    <p:tmAbs val="0"/>
                                  </p:iterate>
                                  <p:childTnLst>
                                    <p:set>
                                      <p:cBhvr>
                                        <p:cTn id="51" fill="hold"/>
                                        <p:tgtEl>
                                          <p:spTgt spid="233"/>
                                        </p:tgtEl>
                                        <p:attrNameLst>
                                          <p:attrName>style.visibility</p:attrName>
                                        </p:attrNameLst>
                                      </p:cBhvr>
                                      <p:to>
                                        <p:strVal val="visible"/>
                                      </p:to>
                                    </p:set>
                                    <p:animEffect transition="in" filter="dissolve">
                                      <p:cBhvr>
                                        <p:cTn id="52" dur="500"/>
                                        <p:tgtEl>
                                          <p:spTgt spid="233"/>
                                        </p:tgtEl>
                                      </p:cBhvr>
                                    </p:animEffect>
                                  </p:childTnLst>
                                </p:cTn>
                              </p:par>
                              <p:par>
                                <p:cTn id="53" presetID="10"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1000"/>
                                        <p:tgtEl>
                                          <p:spTgt spid="15"/>
                                        </p:tgtEl>
                                      </p:cBhvr>
                                    </p:animEffect>
                                  </p:childTnLst>
                                </p:cTn>
                              </p:par>
                            </p:childTnLst>
                          </p:cTn>
                        </p:par>
                        <p:par>
                          <p:cTn id="56" fill="hold">
                            <p:stCondLst>
                              <p:cond delay="10700"/>
                            </p:stCondLst>
                            <p:childTnLst>
                              <p:par>
                                <p:cTn id="57" presetID="9" presetClass="entr" fill="hold" grpId="0" nodeType="afterEffect">
                                  <p:stCondLst>
                                    <p:cond delay="600"/>
                                  </p:stCondLst>
                                  <p:iterate>
                                    <p:tmAbs val="0"/>
                                  </p:iterate>
                                  <p:childTnLst>
                                    <p:set>
                                      <p:cBhvr>
                                        <p:cTn id="58" fill="hold"/>
                                        <p:tgtEl>
                                          <p:spTgt spid="17"/>
                                        </p:tgtEl>
                                        <p:attrNameLst>
                                          <p:attrName>style.visibility</p:attrName>
                                        </p:attrNameLst>
                                      </p:cBhvr>
                                      <p:to>
                                        <p:strVal val="visible"/>
                                      </p:to>
                                    </p:set>
                                    <p:animEffect transition="in" filter="dissolve">
                                      <p:cBhvr>
                                        <p:cTn id="59" dur="500"/>
                                        <p:tgtEl>
                                          <p:spTgt spid="17"/>
                                        </p:tgtEl>
                                      </p:cBhvr>
                                    </p:animEffect>
                                  </p:childTnLst>
                                </p:cTn>
                              </p:par>
                            </p:childTnLst>
                          </p:cTn>
                        </p:par>
                        <p:par>
                          <p:cTn id="60" fill="hold">
                            <p:stCondLst>
                              <p:cond delay="11800"/>
                            </p:stCondLst>
                            <p:childTnLst>
                              <p:par>
                                <p:cTn id="61" presetID="9" presetClass="entr" fill="hold" grpId="0" nodeType="afterEffect">
                                  <p:stCondLst>
                                    <p:cond delay="600"/>
                                  </p:stCondLst>
                                  <p:iterate>
                                    <p:tmAbs val="0"/>
                                  </p:iterate>
                                  <p:childTnLst>
                                    <p:set>
                                      <p:cBhvr>
                                        <p:cTn id="62" fill="hold"/>
                                        <p:tgtEl>
                                          <p:spTgt spid="18"/>
                                        </p:tgtEl>
                                        <p:attrNameLst>
                                          <p:attrName>style.visibility</p:attrName>
                                        </p:attrNameLst>
                                      </p:cBhvr>
                                      <p:to>
                                        <p:strVal val="visible"/>
                                      </p:to>
                                    </p:set>
                                    <p:animEffect transition="in" filter="dissolve">
                                      <p:cBhvr>
                                        <p:cTn id="63" dur="500"/>
                                        <p:tgtEl>
                                          <p:spTgt spid="18"/>
                                        </p:tgtEl>
                                      </p:cBhvr>
                                    </p:animEffect>
                                  </p:childTnLst>
                                </p:cTn>
                              </p:par>
                            </p:childTnLst>
                          </p:cTn>
                        </p:par>
                        <p:par>
                          <p:cTn id="64" fill="hold">
                            <p:stCondLst>
                              <p:cond delay="12900"/>
                            </p:stCondLst>
                            <p:childTnLst>
                              <p:par>
                                <p:cTn id="65" presetID="9" presetClass="entr" fill="hold" grpId="0" nodeType="afterEffect">
                                  <p:stCondLst>
                                    <p:cond delay="600"/>
                                  </p:stCondLst>
                                  <p:iterate>
                                    <p:tmAbs val="0"/>
                                  </p:iterate>
                                  <p:childTnLst>
                                    <p:set>
                                      <p:cBhvr>
                                        <p:cTn id="66" fill="hold"/>
                                        <p:tgtEl>
                                          <p:spTgt spid="19"/>
                                        </p:tgtEl>
                                        <p:attrNameLst>
                                          <p:attrName>style.visibility</p:attrName>
                                        </p:attrNameLst>
                                      </p:cBhvr>
                                      <p:to>
                                        <p:strVal val="visible"/>
                                      </p:to>
                                    </p:set>
                                    <p:animEffect transition="in" filter="dissolve">
                                      <p:cBhvr>
                                        <p:cTn id="67" dur="500"/>
                                        <p:tgtEl>
                                          <p:spTgt spid="19"/>
                                        </p:tgtEl>
                                      </p:cBhvr>
                                    </p:animEffect>
                                  </p:childTnLst>
                                </p:cTn>
                              </p:par>
                            </p:childTnLst>
                          </p:cTn>
                        </p:par>
                        <p:par>
                          <p:cTn id="68" fill="hold">
                            <p:stCondLst>
                              <p:cond delay="14000"/>
                            </p:stCondLst>
                            <p:childTnLst>
                              <p:par>
                                <p:cTn id="69" presetID="9" presetClass="entr" fill="hold" grpId="0" nodeType="afterEffect">
                                  <p:stCondLst>
                                    <p:cond delay="400"/>
                                  </p:stCondLst>
                                  <p:iterate>
                                    <p:tmAbs val="0"/>
                                  </p:iterate>
                                  <p:childTnLst>
                                    <p:set>
                                      <p:cBhvr>
                                        <p:cTn id="70" fill="hold"/>
                                        <p:tgtEl>
                                          <p:spTgt spid="22"/>
                                        </p:tgtEl>
                                        <p:attrNameLst>
                                          <p:attrName>style.visibility</p:attrName>
                                        </p:attrNameLst>
                                      </p:cBhvr>
                                      <p:to>
                                        <p:strVal val="visible"/>
                                      </p:to>
                                    </p:set>
                                    <p:animEffect transition="in" filter="dissolve">
                                      <p:cBhvr>
                                        <p:cTn id="71" dur="500"/>
                                        <p:tgtEl>
                                          <p:spTgt spid="22"/>
                                        </p:tgtEl>
                                      </p:cBhvr>
                                    </p:animEffect>
                                  </p:childTnLst>
                                </p:cTn>
                              </p:par>
                            </p:childTnLst>
                          </p:cTn>
                        </p:par>
                        <p:par>
                          <p:cTn id="72" fill="hold">
                            <p:stCondLst>
                              <p:cond delay="14900"/>
                            </p:stCondLst>
                            <p:childTnLst>
                              <p:par>
                                <p:cTn id="73" presetID="9" presetClass="entr" fill="hold" grpId="0" nodeType="afterEffect">
                                  <p:stCondLst>
                                    <p:cond delay="0"/>
                                  </p:stCondLst>
                                  <p:iterate>
                                    <p:tmAbs val="0"/>
                                  </p:iterate>
                                  <p:childTnLst>
                                    <p:set>
                                      <p:cBhvr>
                                        <p:cTn id="74" fill="hold"/>
                                        <p:tgtEl>
                                          <p:spTgt spid="23"/>
                                        </p:tgtEl>
                                        <p:attrNameLst>
                                          <p:attrName>style.visibility</p:attrName>
                                        </p:attrNameLst>
                                      </p:cBhvr>
                                      <p:to>
                                        <p:strVal val="visible"/>
                                      </p:to>
                                    </p:set>
                                    <p:animEffect transition="in" filter="dissolve">
                                      <p:cBhvr>
                                        <p:cTn id="7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2" grpId="7" animBg="1" advAuto="0"/>
      <p:bldP spid="233" grpId="16" animBg="1" advAuto="0"/>
      <p:bldP spid="235" grpId="8" animBg="1" advAuto="0"/>
      <p:bldP spid="236" grpId="1" animBg="1" advAuto="0"/>
      <p:bldP spid="237" grpId="2" animBg="1" advAuto="0"/>
      <p:bldP spid="17" grpId="0" animBg="1" advAuto="0"/>
      <p:bldP spid="18" grpId="0" animBg="1" advAuto="0"/>
      <p:bldP spid="19" grpId="0" animBg="1" advAuto="0"/>
      <p:bldP spid="22" grpId="0" animBg="1" advAuto="0"/>
      <p:bldP spid="23"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6" name="Picture 2">
            <a:extLst>
              <a:ext uri="{FF2B5EF4-FFF2-40B4-BE49-F238E27FC236}">
                <a16:creationId xmlns:a16="http://schemas.microsoft.com/office/drawing/2014/main" id="{7EC314F5-D772-4160-A487-4D1DE1F89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0652" b="50000"/>
          <a:stretch>
            <a:fillRect/>
          </a:stretch>
        </p:blipFill>
        <p:spPr bwMode="auto">
          <a:xfrm>
            <a:off x="1027997" y="969832"/>
            <a:ext cx="10672452" cy="5455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087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8" name="Picture 4">
            <a:extLst>
              <a:ext uri="{FF2B5EF4-FFF2-40B4-BE49-F238E27FC236}">
                <a16:creationId xmlns:a16="http://schemas.microsoft.com/office/drawing/2014/main" id="{7F00B2F9-34CD-46A4-B4E8-DBE57F226E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1533" b="-5795"/>
          <a:stretch/>
        </p:blipFill>
        <p:spPr bwMode="auto">
          <a:xfrm>
            <a:off x="861374" y="870278"/>
            <a:ext cx="10469250" cy="544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36634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zh-CN" dirty="0"/>
              <a:t>系统配置项设计</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1507" name="Picture 3">
            <a:extLst>
              <a:ext uri="{FF2B5EF4-FFF2-40B4-BE49-F238E27FC236}">
                <a16:creationId xmlns:a16="http://schemas.microsoft.com/office/drawing/2014/main" id="{3431BA91-7E9F-4BC2-93ED-F4281D7DA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3856" b="48672"/>
          <a:stretch>
            <a:fillRect/>
          </a:stretch>
        </p:blipFill>
        <p:spPr bwMode="auto">
          <a:xfrm>
            <a:off x="1215484" y="870278"/>
            <a:ext cx="9761030" cy="5400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342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338996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用户接口</a:t>
            </a:r>
          </a:p>
          <a:p>
            <a:r>
              <a:rPr lang="zh-CN" altLang="zh-CN" dirty="0"/>
              <a:t>界面风格：采用图形界面。</a:t>
            </a:r>
          </a:p>
          <a:p>
            <a:r>
              <a:rPr lang="zh-CN" altLang="zh-CN" dirty="0"/>
              <a:t>界面操作：界面上的每个按钮都是经过精心设计，以求客户使用方便。</a:t>
            </a:r>
          </a:p>
          <a:p>
            <a:r>
              <a:rPr lang="zh-CN" altLang="zh-CN" dirty="0"/>
              <a:t>软件接口</a:t>
            </a:r>
          </a:p>
          <a:p>
            <a:r>
              <a:rPr lang="zh-CN" altLang="zh-CN" dirty="0"/>
              <a:t>数据库：采用数据库</a:t>
            </a:r>
            <a:r>
              <a:rPr lang="en-US" altLang="zh-CN" dirty="0" err="1"/>
              <a:t>mySQL</a:t>
            </a:r>
            <a:r>
              <a:rPr lang="zh-CN" altLang="zh-CN" dirty="0"/>
              <a:t>开发。</a:t>
            </a:r>
          </a:p>
          <a:p>
            <a:r>
              <a:rPr lang="zh-CN" altLang="zh-CN" dirty="0"/>
              <a:t>操作系统：开发系统为</a:t>
            </a:r>
            <a:r>
              <a:rPr lang="en-US" altLang="zh-CN" dirty="0"/>
              <a:t>windows</a:t>
            </a:r>
            <a:r>
              <a:rPr lang="zh-CN" altLang="zh-CN" dirty="0"/>
              <a:t>。</a:t>
            </a:r>
          </a:p>
          <a:p>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a:p>
            <a:r>
              <a:rPr lang="en-US" altLang="zh-CN" dirty="0"/>
              <a:t>	</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接口需求</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p14="http://schemas.microsoft.com/office/powerpoint/2010/main" xmlns=""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4"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详细</a:t>
            </a:r>
            <a:r>
              <a:rPr lang="zh-CN" altLang="zh-CN" dirty="0"/>
              <a:t>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00764400"/>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矩形 4">
            <a:extLst>
              <a:ext uri="{FF2B5EF4-FFF2-40B4-BE49-F238E27FC236}">
                <a16:creationId xmlns:a16="http://schemas.microsoft.com/office/drawing/2014/main" id="{846467A9-F433-452C-B89B-07021B91FFD8}"/>
              </a:ext>
            </a:extLst>
          </p:cNvPr>
          <p:cNvSpPr/>
          <p:nvPr/>
        </p:nvSpPr>
        <p:spPr>
          <a:xfrm>
            <a:off x="701608" y="6326326"/>
            <a:ext cx="133882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程序流程图</a:t>
            </a:r>
          </a:p>
        </p:txBody>
      </p:sp>
      <p:sp>
        <p:nvSpPr>
          <p:cNvPr id="6" name="矩形 5">
            <a:extLst>
              <a:ext uri="{FF2B5EF4-FFF2-40B4-BE49-F238E27FC236}">
                <a16:creationId xmlns:a16="http://schemas.microsoft.com/office/drawing/2014/main" id="{C53FAE7C-29D8-4200-B049-324959E869C0}"/>
              </a:ext>
            </a:extLst>
          </p:cNvPr>
          <p:cNvSpPr/>
          <p:nvPr/>
        </p:nvSpPr>
        <p:spPr>
          <a:xfrm>
            <a:off x="9969708" y="2367642"/>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输入输出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sp>
        <p:nvSpPr>
          <p:cNvPr id="7" name="矩形 6">
            <a:extLst>
              <a:ext uri="{FF2B5EF4-FFF2-40B4-BE49-F238E27FC236}">
                <a16:creationId xmlns:a16="http://schemas.microsoft.com/office/drawing/2014/main" id="{D57863CA-266F-4D22-B530-EE2B30EF2371}"/>
              </a:ext>
            </a:extLst>
          </p:cNvPr>
          <p:cNvSpPr/>
          <p:nvPr/>
        </p:nvSpPr>
        <p:spPr>
          <a:xfrm>
            <a:off x="9969708" y="5493871"/>
            <a:ext cx="2056460" cy="369332"/>
          </a:xfrm>
          <a:prstGeom prst="rect">
            <a:avLst/>
          </a:prstGeom>
        </p:spPr>
        <p:txBody>
          <a:bodyPr wrap="none">
            <a:spAutoFit/>
          </a:bodyPr>
          <a:lstStyle/>
          <a:p>
            <a:r>
              <a:rPr lang="zh-CN" altLang="zh-CN" kern="100" dirty="0">
                <a:latin typeface="Calibri" panose="020F0502020204030204" pitchFamily="34" charset="0"/>
                <a:ea typeface="宋体" panose="02010600030101010101" pitchFamily="2" charset="-122"/>
                <a:cs typeface="Times New Roman" panose="02020603050405020304" pitchFamily="18" charset="0"/>
              </a:rPr>
              <a:t>程序结构</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图</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710515745"/>
              </p:ext>
            </p:extLst>
          </p:nvPr>
        </p:nvGraphicFramePr>
        <p:xfrm>
          <a:off x="3606724" y="815852"/>
          <a:ext cx="6176963" cy="3273425"/>
        </p:xfrm>
        <a:graphic>
          <a:graphicData uri="http://schemas.openxmlformats.org/presentationml/2006/ole">
            <mc:AlternateContent xmlns:mc="http://schemas.openxmlformats.org/markup-compatibility/2006">
              <mc:Choice xmlns:v="urn:schemas-microsoft-com:vml" Requires="v">
                <p:oleObj spid="_x0000_s26650" name="Visio" r:id="rId4" imgW="8791696" imgH="4657725" progId="Visio.Drawing.15">
                  <p:link updateAutomatic="1"/>
                </p:oleObj>
              </mc:Choice>
              <mc:Fallback>
                <p:oleObj name="Visio" r:id="rId4" imgW="8791696" imgH="4657725" progId="Visio.Drawing.15">
                  <p:link updateAutomatic="1"/>
                  <p:pic>
                    <p:nvPicPr>
                      <p:cNvPr id="0" name=""/>
                      <p:cNvPicPr/>
                      <p:nvPr/>
                    </p:nvPicPr>
                    <p:blipFill>
                      <a:blip r:embed="rId5"/>
                      <a:stretch>
                        <a:fillRect/>
                      </a:stretch>
                    </p:blipFill>
                    <p:spPr>
                      <a:xfrm>
                        <a:off x="3606724" y="815852"/>
                        <a:ext cx="6176963" cy="32734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327622465"/>
              </p:ext>
            </p:extLst>
          </p:nvPr>
        </p:nvGraphicFramePr>
        <p:xfrm>
          <a:off x="2717800" y="4305300"/>
          <a:ext cx="7251700" cy="2379663"/>
        </p:xfrm>
        <a:graphic>
          <a:graphicData uri="http://schemas.openxmlformats.org/presentationml/2006/ole">
            <mc:AlternateContent xmlns:mc="http://schemas.openxmlformats.org/markup-compatibility/2006">
              <mc:Choice xmlns:v="urn:schemas-microsoft-com:vml" Requires="v">
                <p:oleObj spid="_x0000_s26651" name="Visio" r:id="rId6" imgW="8591486" imgH="2819536" progId="Visio.Drawing.15">
                  <p:link updateAutomatic="1"/>
                </p:oleObj>
              </mc:Choice>
              <mc:Fallback>
                <p:oleObj name="Visio" r:id="rId6" imgW="8591486" imgH="2819536" progId="Visio.Drawing.15">
                  <p:link updateAutomatic="1"/>
                  <p:pic>
                    <p:nvPicPr>
                      <p:cNvPr id="0" name=""/>
                      <p:cNvPicPr/>
                      <p:nvPr/>
                    </p:nvPicPr>
                    <p:blipFill>
                      <a:blip r:embed="rId7"/>
                      <a:stretch>
                        <a:fillRect/>
                      </a:stretch>
                    </p:blipFill>
                    <p:spPr>
                      <a:xfrm>
                        <a:off x="2717800" y="4305300"/>
                        <a:ext cx="7251700" cy="237966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48825269"/>
              </p:ext>
            </p:extLst>
          </p:nvPr>
        </p:nvGraphicFramePr>
        <p:xfrm>
          <a:off x="229567" y="806054"/>
          <a:ext cx="3038475" cy="5238750"/>
        </p:xfrm>
        <a:graphic>
          <a:graphicData uri="http://schemas.openxmlformats.org/presentationml/2006/ole">
            <mc:AlternateContent xmlns:mc="http://schemas.openxmlformats.org/markup-compatibility/2006">
              <mc:Choice xmlns:v="urn:schemas-microsoft-com:vml" Requires="v">
                <p:oleObj spid="_x0000_s26652" name="Visio" r:id="rId8" imgW="3038622" imgH="5238614" progId="Visio.Drawing.15">
                  <p:link updateAutomatic="1"/>
                </p:oleObj>
              </mc:Choice>
              <mc:Fallback>
                <p:oleObj name="Visio" r:id="rId8" imgW="3038622" imgH="5238614" progId="Visio.Drawing.15">
                  <p:link updateAutomatic="1"/>
                  <p:pic>
                    <p:nvPicPr>
                      <p:cNvPr id="0" name=""/>
                      <p:cNvPicPr/>
                      <p:nvPr/>
                    </p:nvPicPr>
                    <p:blipFill>
                      <a:blip r:embed="rId9"/>
                      <a:stretch>
                        <a:fillRect/>
                      </a:stretch>
                    </p:blipFill>
                    <p:spPr>
                      <a:xfrm>
                        <a:off x="229567" y="806054"/>
                        <a:ext cx="3038475" cy="5238750"/>
                      </a:xfrm>
                      <a:prstGeom prst="rect">
                        <a:avLst/>
                      </a:prstGeom>
                    </p:spPr>
                  </p:pic>
                </p:oleObj>
              </mc:Fallback>
            </mc:AlternateContent>
          </a:graphicData>
        </a:graphic>
      </p:graphicFrame>
    </p:spTree>
    <p:extLst>
      <p:ext uri="{BB962C8B-B14F-4D97-AF65-F5344CB8AC3E}">
        <p14:creationId xmlns:p14="http://schemas.microsoft.com/office/powerpoint/2010/main" val="3114457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快递代拿</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a:extLst>
              <a:ext uri="{FF2B5EF4-FFF2-40B4-BE49-F238E27FC236}">
                <a16:creationId xmlns:a16="http://schemas.microsoft.com/office/drawing/2014/main" id="{3A896764-19BD-4E07-B2F3-4F9CCF6CD298}"/>
              </a:ext>
            </a:extLst>
          </p:cNvPr>
          <p:cNvSpPr/>
          <p:nvPr/>
        </p:nvSpPr>
        <p:spPr>
          <a:xfrm>
            <a:off x="701608" y="1022610"/>
            <a:ext cx="2262158"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分配操作和条件后：</a:t>
            </a:r>
          </a:p>
        </p:txBody>
      </p:sp>
      <p:sp>
        <p:nvSpPr>
          <p:cNvPr id="9" name="矩形 8">
            <a:extLst>
              <a:ext uri="{FF2B5EF4-FFF2-40B4-BE49-F238E27FC236}">
                <a16:creationId xmlns:a16="http://schemas.microsoft.com/office/drawing/2014/main" id="{5D7849CA-370F-4C2D-88EA-7294D91076DA}"/>
              </a:ext>
            </a:extLst>
          </p:cNvPr>
          <p:cNvSpPr/>
          <p:nvPr/>
        </p:nvSpPr>
        <p:spPr>
          <a:xfrm>
            <a:off x="5745196" y="997416"/>
            <a:ext cx="6096000" cy="563231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输入信息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程序体</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iter</a:t>
            </a:r>
            <a:r>
              <a:rPr lang="en-US" altLang="zh-CN" kern="100" dirty="0">
                <a:latin typeface="Calibri" panose="020F0502020204030204" pitchFamily="34" charset="0"/>
                <a:ea typeface="宋体" panose="02010600030101010101" pitchFamily="2" charset="-122"/>
                <a:cs typeface="Times New Roman" panose="02020603050405020304" pitchFamily="18" charset="0"/>
              </a:rPr>
              <a:t> 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分析信息是用户信息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处理用户信息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分析信息是快递信息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复制到输出订单信息</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处理快递信息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生成订单号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处理信息</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退出功能</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输出快递代拿订单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55056867"/>
              </p:ext>
            </p:extLst>
          </p:nvPr>
        </p:nvGraphicFramePr>
        <p:xfrm>
          <a:off x="350804" y="1423879"/>
          <a:ext cx="5527523" cy="4928153"/>
        </p:xfrm>
        <a:graphic>
          <a:graphicData uri="http://schemas.openxmlformats.org/presentationml/2006/ole">
            <mc:AlternateContent xmlns:mc="http://schemas.openxmlformats.org/markup-compatibility/2006">
              <mc:Choice xmlns:v="urn:schemas-microsoft-com:vml" Requires="v">
                <p:oleObj spid="_x0000_s27658" name="Visio" r:id="rId4" imgW="4743463" imgH="4229100" progId="Visio.Drawing.15">
                  <p:link updateAutomatic="1"/>
                </p:oleObj>
              </mc:Choice>
              <mc:Fallback>
                <p:oleObj name="Visio" r:id="rId4" imgW="4743463" imgH="4229100" progId="Visio.Drawing.15">
                  <p:link updateAutomatic="1"/>
                  <p:pic>
                    <p:nvPicPr>
                      <p:cNvPr id="0" name=""/>
                      <p:cNvPicPr/>
                      <p:nvPr/>
                    </p:nvPicPr>
                    <p:blipFill>
                      <a:blip r:embed="rId5"/>
                      <a:stretch>
                        <a:fillRect/>
                      </a:stretch>
                    </p:blipFill>
                    <p:spPr>
                      <a:xfrm>
                        <a:off x="350804" y="1423879"/>
                        <a:ext cx="5527523" cy="4928153"/>
                      </a:xfrm>
                      <a:prstGeom prst="rect">
                        <a:avLst/>
                      </a:prstGeom>
                    </p:spPr>
                  </p:pic>
                </p:oleObj>
              </mc:Fallback>
            </mc:AlternateContent>
          </a:graphicData>
        </a:graphic>
      </p:graphicFrame>
    </p:spTree>
    <p:extLst>
      <p:ext uri="{BB962C8B-B14F-4D97-AF65-F5344CB8AC3E}">
        <p14:creationId xmlns:p14="http://schemas.microsoft.com/office/powerpoint/2010/main" val="39054150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5" name="文本框 4">
            <a:extLst>
              <a:ext uri="{FF2B5EF4-FFF2-40B4-BE49-F238E27FC236}">
                <a16:creationId xmlns:a16="http://schemas.microsoft.com/office/drawing/2014/main" id="{A968F3EA-45C9-46F5-B194-8996901EA06E}"/>
              </a:ext>
            </a:extLst>
          </p:cNvPr>
          <p:cNvSpPr txBox="1"/>
          <p:nvPr/>
        </p:nvSpPr>
        <p:spPr>
          <a:xfrm>
            <a:off x="5008523" y="6362967"/>
            <a:ext cx="239440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快递代寄盒图</a:t>
            </a:r>
          </a:p>
        </p:txBody>
      </p:sp>
      <p:graphicFrame>
        <p:nvGraphicFramePr>
          <p:cNvPr id="6" name="对象 5"/>
          <p:cNvGraphicFramePr>
            <a:graphicFrameLocks noChangeAspect="1"/>
          </p:cNvGraphicFramePr>
          <p:nvPr>
            <p:extLst>
              <p:ext uri="{D42A27DB-BD31-4B8C-83A1-F6EECF244321}">
                <p14:modId xmlns:p14="http://schemas.microsoft.com/office/powerpoint/2010/main" val="2639986145"/>
              </p:ext>
            </p:extLst>
          </p:nvPr>
        </p:nvGraphicFramePr>
        <p:xfrm>
          <a:off x="2366768" y="870278"/>
          <a:ext cx="6874768" cy="5458083"/>
        </p:xfrm>
        <a:graphic>
          <a:graphicData uri="http://schemas.openxmlformats.org/presentationml/2006/ole">
            <mc:AlternateContent xmlns:mc="http://schemas.openxmlformats.org/markup-compatibility/2006">
              <mc:Choice xmlns:v="urn:schemas-microsoft-com:vml" Requires="v">
                <p:oleObj spid="_x0000_s28681" name="Visio" r:id="rId4" imgW="5962663" imgH="4734061" progId="Visio.Drawing.15">
                  <p:link updateAutomatic="1"/>
                </p:oleObj>
              </mc:Choice>
              <mc:Fallback>
                <p:oleObj name="Visio" r:id="rId4" imgW="5962663" imgH="4734061" progId="Visio.Drawing.15">
                  <p:link updateAutomatic="1"/>
                  <p:pic>
                    <p:nvPicPr>
                      <p:cNvPr id="0" name=""/>
                      <p:cNvPicPr/>
                      <p:nvPr/>
                    </p:nvPicPr>
                    <p:blipFill>
                      <a:blip r:embed="rId5"/>
                      <a:stretch>
                        <a:fillRect/>
                      </a:stretch>
                    </p:blipFill>
                    <p:spPr>
                      <a:xfrm>
                        <a:off x="2366768" y="870278"/>
                        <a:ext cx="6874768" cy="5458083"/>
                      </a:xfrm>
                      <a:prstGeom prst="rect">
                        <a:avLst/>
                      </a:prstGeom>
                    </p:spPr>
                  </p:pic>
                </p:oleObj>
              </mc:Fallback>
            </mc:AlternateContent>
          </a:graphicData>
        </a:graphic>
      </p:graphicFrame>
    </p:spTree>
    <p:extLst>
      <p:ext uri="{BB962C8B-B14F-4D97-AF65-F5344CB8AC3E}">
        <p14:creationId xmlns:p14="http://schemas.microsoft.com/office/powerpoint/2010/main" val="40587667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快递代寄</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8" name="图片 7">
            <a:extLst>
              <a:ext uri="{FF2B5EF4-FFF2-40B4-BE49-F238E27FC236}">
                <a16:creationId xmlns:a16="http://schemas.microsoft.com/office/drawing/2014/main" id="{2B519AC7-EFE3-4F61-80D5-5905DE33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0278"/>
            <a:ext cx="5082647" cy="5759449"/>
          </a:xfrm>
          <a:prstGeom prst="rect">
            <a:avLst/>
          </a:prstGeom>
        </p:spPr>
      </p:pic>
      <p:pic>
        <p:nvPicPr>
          <p:cNvPr id="10" name="图片 9">
            <a:extLst>
              <a:ext uri="{FF2B5EF4-FFF2-40B4-BE49-F238E27FC236}">
                <a16:creationId xmlns:a16="http://schemas.microsoft.com/office/drawing/2014/main" id="{B5F706AC-3727-4D3F-A810-C8BF66689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1323" y="1780032"/>
            <a:ext cx="6269118" cy="4849695"/>
          </a:xfrm>
          <a:prstGeom prst="rect">
            <a:avLst/>
          </a:prstGeom>
        </p:spPr>
      </p:pic>
      <p:sp>
        <p:nvSpPr>
          <p:cNvPr id="11" name="矩形 10">
            <a:extLst>
              <a:ext uri="{FF2B5EF4-FFF2-40B4-BE49-F238E27FC236}">
                <a16:creationId xmlns:a16="http://schemas.microsoft.com/office/drawing/2014/main" id="{DD8AD527-240E-4455-911B-E91ADD7F506F}"/>
              </a:ext>
            </a:extLst>
          </p:cNvPr>
          <p:cNvSpPr/>
          <p:nvPr/>
        </p:nvSpPr>
        <p:spPr>
          <a:xfrm>
            <a:off x="9780923" y="1039481"/>
            <a:ext cx="1363963" cy="369332"/>
          </a:xfrm>
          <a:prstGeom prst="rect">
            <a:avLst/>
          </a:prstGeom>
        </p:spPr>
        <p:txBody>
          <a:bodyPr wrap="non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方法</a:t>
            </a:r>
            <a:endParaRPr lang="zh-CN" altLang="en-US" dirty="0"/>
          </a:p>
        </p:txBody>
      </p:sp>
    </p:spTree>
    <p:extLst>
      <p:ext uri="{BB962C8B-B14F-4D97-AF65-F5344CB8AC3E}">
        <p14:creationId xmlns:p14="http://schemas.microsoft.com/office/powerpoint/2010/main" val="12518754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搜索模块</a:t>
            </a:r>
            <a:endParaRPr kumimoji="0" sz="3600" b="1" i="0" u="none" strike="noStrike" kern="0" cap="none" spc="0" normalizeH="0" baseline="0" noProof="0" dirty="0">
              <a:ln>
                <a:noFill/>
              </a:ln>
              <a:solidFill>
                <a:srgbClr val="F9B359"/>
              </a:solidFill>
              <a:effectLst/>
              <a:uLnTx/>
              <a:uFillTx/>
              <a:latin typeface="微软雅黑"/>
              <a:ea typeface="微软雅黑"/>
              <a:sym typeface="微软雅黑"/>
            </a:endParaRPr>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6627" name="Picture 3">
            <a:extLst>
              <a:ext uri="{FF2B5EF4-FFF2-40B4-BE49-F238E27FC236}">
                <a16:creationId xmlns:a16="http://schemas.microsoft.com/office/drawing/2014/main" id="{A91EA95D-167F-43B9-BD6F-A96DC1161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92" y="701608"/>
            <a:ext cx="2674937" cy="341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0B6AF23-6F97-4DAD-B851-75D6AAC17218}"/>
              </a:ext>
            </a:extLst>
          </p:cNvPr>
          <p:cNvSpPr/>
          <p:nvPr/>
        </p:nvSpPr>
        <p:spPr>
          <a:xfrm>
            <a:off x="6258848" y="3429000"/>
            <a:ext cx="5269471" cy="3416320"/>
          </a:xfrm>
          <a:prstGeom prst="rect">
            <a:avLst/>
          </a:prstGeom>
        </p:spPr>
        <p:txBody>
          <a:bodyPr wrap="squar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读入关键字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分析多关键字</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分析关键字之间关系</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分析关键字</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模糊匹配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精确匹配</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印订单信息</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搜索相关订单</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8F9F44A4-1BDE-44AA-A454-B43246AC0FC5}"/>
              </a:ext>
            </a:extLst>
          </p:cNvPr>
          <p:cNvSpPr txBox="1"/>
          <p:nvPr/>
        </p:nvSpPr>
        <p:spPr>
          <a:xfrm>
            <a:off x="2318742" y="6151112"/>
            <a:ext cx="158370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搜索盒图</a:t>
            </a:r>
          </a:p>
        </p:txBody>
      </p:sp>
      <p:graphicFrame>
        <p:nvGraphicFramePr>
          <p:cNvPr id="7" name="对象 6"/>
          <p:cNvGraphicFramePr>
            <a:graphicFrameLocks noChangeAspect="1"/>
          </p:cNvGraphicFramePr>
          <p:nvPr>
            <p:extLst>
              <p:ext uri="{D42A27DB-BD31-4B8C-83A1-F6EECF244321}">
                <p14:modId xmlns:p14="http://schemas.microsoft.com/office/powerpoint/2010/main" val="723315546"/>
              </p:ext>
            </p:extLst>
          </p:nvPr>
        </p:nvGraphicFramePr>
        <p:xfrm>
          <a:off x="224760" y="1692050"/>
          <a:ext cx="6034088" cy="3316287"/>
        </p:xfrm>
        <a:graphic>
          <a:graphicData uri="http://schemas.openxmlformats.org/presentationml/2006/ole">
            <mc:AlternateContent xmlns:mc="http://schemas.openxmlformats.org/markup-compatibility/2006">
              <mc:Choice xmlns:v="urn:schemas-microsoft-com:vml" Requires="v">
                <p:oleObj spid="_x0000_s29704" name="Visio" r:id="rId5" imgW="5962663" imgH="3276736" progId="Visio.Drawing.15">
                  <p:link updateAutomatic="1"/>
                </p:oleObj>
              </mc:Choice>
              <mc:Fallback>
                <p:oleObj name="Visio" r:id="rId5" imgW="5962663" imgH="3276736" progId="Visio.Drawing.15">
                  <p:link updateAutomatic="1"/>
                  <p:pic>
                    <p:nvPicPr>
                      <p:cNvPr id="0" name=""/>
                      <p:cNvPicPr/>
                      <p:nvPr/>
                    </p:nvPicPr>
                    <p:blipFill>
                      <a:blip r:embed="rId6"/>
                      <a:stretch>
                        <a:fillRect/>
                      </a:stretch>
                    </p:blipFill>
                    <p:spPr>
                      <a:xfrm>
                        <a:off x="224760" y="1692050"/>
                        <a:ext cx="6034088" cy="3316287"/>
                      </a:xfrm>
                      <a:prstGeom prst="rect">
                        <a:avLst/>
                      </a:prstGeom>
                    </p:spPr>
                  </p:pic>
                </p:oleObj>
              </mc:Fallback>
            </mc:AlternateContent>
          </a:graphicData>
        </a:graphic>
      </p:graphicFrame>
    </p:spTree>
    <p:extLst>
      <p:ext uri="{BB962C8B-B14F-4D97-AF65-F5344CB8AC3E}">
        <p14:creationId xmlns:p14="http://schemas.microsoft.com/office/powerpoint/2010/main" val="30901965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en-US" dirty="0"/>
              <a:t>软件开发计划</a:t>
            </a:r>
            <a:r>
              <a:rPr lang="en-US" altLang="zh-CN" dirty="0"/>
              <a:t>》(SDP)</a:t>
            </a:r>
            <a:r>
              <a:rPr lang="zh-CN" altLang="en-US" dirty="0"/>
              <a:t>描述开发者实施软件开发工作的计划，本文档中“软件开发”一词涵盖了新开发、修改、重用、再工程、维护和由软件产品引起的其他所有的活动。</a:t>
            </a:r>
          </a:p>
          <a:p>
            <a:r>
              <a:rPr lang="en-US" altLang="zh-CN" dirty="0"/>
              <a:t>2.SDP</a:t>
            </a:r>
            <a:r>
              <a:rPr lang="zh-CN" altLang="en-US" dirty="0"/>
              <a:t>是向需求方提供了解和监督软件开发过程、所使用的方法、每项活动的途径、项目的安排、组织及资源的一种手段。</a:t>
            </a:r>
          </a:p>
          <a:p>
            <a:r>
              <a:rPr lang="en-US" altLang="zh-CN" dirty="0"/>
              <a:t>3.</a:t>
            </a:r>
            <a:r>
              <a:rPr lang="zh-CN" altLang="en-US" dirty="0"/>
              <a:t>本计划的某些部分可视实际需要单独编制成册。</a:t>
            </a:r>
          </a:p>
        </p:txBody>
      </p:sp>
      <p:sp>
        <p:nvSpPr>
          <p:cNvPr id="299" name="文本框 5"/>
          <p:cNvSpPr txBox="1"/>
          <p:nvPr/>
        </p:nvSpPr>
        <p:spPr>
          <a:xfrm>
            <a:off x="4012424" y="2288543"/>
            <a:ext cx="416716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软件开发计划</a:t>
            </a:r>
            <a:r>
              <a:rPr lang="en-US" altLang="zh-CN" dirty="0"/>
              <a:t>(SDP)</a:t>
            </a:r>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a:t>餐饮代买</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7" name="矩形 6">
            <a:extLst>
              <a:ext uri="{FF2B5EF4-FFF2-40B4-BE49-F238E27FC236}">
                <a16:creationId xmlns:a16="http://schemas.microsoft.com/office/drawing/2014/main" id="{4A45367A-F193-4764-BE7D-61AFF54B765C}"/>
              </a:ext>
            </a:extLst>
          </p:cNvPr>
          <p:cNvSpPr/>
          <p:nvPr/>
        </p:nvSpPr>
        <p:spPr>
          <a:xfrm>
            <a:off x="7094459" y="872093"/>
            <a:ext cx="2287293" cy="369332"/>
          </a:xfrm>
          <a:prstGeom prst="rect">
            <a:avLst/>
          </a:prstGeom>
        </p:spPr>
        <p:txBody>
          <a:bodyPr wrap="none">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餐饮代买</a:t>
            </a:r>
            <a:r>
              <a:rPr lang="en-US" altLang="zh-CN" kern="100" dirty="0">
                <a:latin typeface="Calibri" panose="020F0502020204030204" pitchFamily="34" charset="0"/>
                <a:ea typeface="宋体" panose="02010600030101010101" pitchFamily="2" charset="-122"/>
                <a:cs typeface="Times New Roman" panose="02020603050405020304" pitchFamily="18" charset="0"/>
              </a:rPr>
              <a:t>Jackson</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方法</a:t>
            </a:r>
          </a:p>
        </p:txBody>
      </p:sp>
      <p:graphicFrame>
        <p:nvGraphicFramePr>
          <p:cNvPr id="5" name="对象 4"/>
          <p:cNvGraphicFramePr>
            <a:graphicFrameLocks noChangeAspect="1"/>
          </p:cNvGraphicFramePr>
          <p:nvPr>
            <p:extLst>
              <p:ext uri="{D42A27DB-BD31-4B8C-83A1-F6EECF244321}">
                <p14:modId xmlns:p14="http://schemas.microsoft.com/office/powerpoint/2010/main" val="3958271201"/>
              </p:ext>
            </p:extLst>
          </p:nvPr>
        </p:nvGraphicFramePr>
        <p:xfrm>
          <a:off x="265113" y="1252538"/>
          <a:ext cx="5330825" cy="4697412"/>
        </p:xfrm>
        <a:graphic>
          <a:graphicData uri="http://schemas.openxmlformats.org/presentationml/2006/ole">
            <mc:AlternateContent xmlns:mc="http://schemas.openxmlformats.org/markup-compatibility/2006">
              <mc:Choice xmlns:v="urn:schemas-microsoft-com:vml" Requires="v">
                <p:oleObj spid="_x0000_s30730" name="Visio" r:id="rId4" imgW="4419702" imgH="3895589" progId="Visio.Drawing.15">
                  <p:link updateAutomatic="1"/>
                </p:oleObj>
              </mc:Choice>
              <mc:Fallback>
                <p:oleObj name="Visio" r:id="rId4" imgW="4419702" imgH="3895589" progId="Visio.Drawing.15">
                  <p:link updateAutomatic="1"/>
                  <p:pic>
                    <p:nvPicPr>
                      <p:cNvPr id="0" name=""/>
                      <p:cNvPicPr/>
                      <p:nvPr/>
                    </p:nvPicPr>
                    <p:blipFill>
                      <a:blip r:embed="rId5"/>
                      <a:stretch>
                        <a:fillRect/>
                      </a:stretch>
                    </p:blipFill>
                    <p:spPr>
                      <a:xfrm>
                        <a:off x="265113" y="1252538"/>
                        <a:ext cx="5330825" cy="469741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4137308"/>
              </p:ext>
            </p:extLst>
          </p:nvPr>
        </p:nvGraphicFramePr>
        <p:xfrm>
          <a:off x="6095999" y="1241425"/>
          <a:ext cx="5310188" cy="4540250"/>
        </p:xfrm>
        <a:graphic>
          <a:graphicData uri="http://schemas.openxmlformats.org/presentationml/2006/ole">
            <mc:AlternateContent xmlns:mc="http://schemas.openxmlformats.org/markup-compatibility/2006">
              <mc:Choice xmlns:v="urn:schemas-microsoft-com:vml" Requires="v">
                <p:oleObj spid="_x0000_s30731" name="Visio" r:id="rId6" imgW="6381839" imgH="5457825" progId="Visio.Drawing.15">
                  <p:link updateAutomatic="1"/>
                </p:oleObj>
              </mc:Choice>
              <mc:Fallback>
                <p:oleObj name="Visio" r:id="rId6" imgW="6381839" imgH="5457825" progId="Visio.Drawing.15">
                  <p:link updateAutomatic="1"/>
                  <p:pic>
                    <p:nvPicPr>
                      <p:cNvPr id="0" name=""/>
                      <p:cNvPicPr/>
                      <p:nvPr/>
                    </p:nvPicPr>
                    <p:blipFill>
                      <a:blip r:embed="rId7"/>
                      <a:stretch>
                        <a:fillRect/>
                      </a:stretch>
                    </p:blipFill>
                    <p:spPr>
                      <a:xfrm>
                        <a:off x="6095999" y="1241425"/>
                        <a:ext cx="5310188" cy="4540250"/>
                      </a:xfrm>
                      <a:prstGeom prst="rect">
                        <a:avLst/>
                      </a:prstGeom>
                    </p:spPr>
                  </p:pic>
                </p:oleObj>
              </mc:Fallback>
            </mc:AlternateContent>
          </a:graphicData>
        </a:graphic>
      </p:graphicFrame>
    </p:spTree>
    <p:extLst>
      <p:ext uri="{BB962C8B-B14F-4D97-AF65-F5344CB8AC3E}">
        <p14:creationId xmlns:p14="http://schemas.microsoft.com/office/powerpoint/2010/main" val="1729581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聊天模块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3683256158"/>
              </p:ext>
            </p:extLst>
          </p:nvPr>
        </p:nvGraphicFramePr>
        <p:xfrm>
          <a:off x="701608" y="870278"/>
          <a:ext cx="5562230" cy="2567866"/>
        </p:xfrm>
        <a:graphic>
          <a:graphicData uri="http://schemas.openxmlformats.org/presentationml/2006/ole">
            <mc:AlternateContent xmlns:mc="http://schemas.openxmlformats.org/markup-compatibility/2006">
              <mc:Choice xmlns:v="urn:schemas-microsoft-com:vml" Requires="v">
                <p:oleObj spid="_x0000_s21552" name="Visio" r:id="rId4" imgW="5962663" imgH="2752589" progId="Visio.Drawing.15">
                  <p:link updateAutomatic="1"/>
                </p:oleObj>
              </mc:Choice>
              <mc:Fallback>
                <p:oleObj name="Visio" r:id="rId4" imgW="5962663" imgH="2752589" progId="Visio.Drawing.15">
                  <p:link updateAutomatic="1"/>
                  <p:pic>
                    <p:nvPicPr>
                      <p:cNvPr id="0" name=""/>
                      <p:cNvPicPr/>
                      <p:nvPr/>
                    </p:nvPicPr>
                    <p:blipFill>
                      <a:blip r:embed="rId5"/>
                      <a:stretch>
                        <a:fillRect/>
                      </a:stretch>
                    </p:blipFill>
                    <p:spPr>
                      <a:xfrm>
                        <a:off x="701608" y="870278"/>
                        <a:ext cx="5562230" cy="256786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68117123"/>
              </p:ext>
            </p:extLst>
          </p:nvPr>
        </p:nvGraphicFramePr>
        <p:xfrm>
          <a:off x="7749157" y="977773"/>
          <a:ext cx="3190875" cy="3533775"/>
        </p:xfrm>
        <a:graphic>
          <a:graphicData uri="http://schemas.openxmlformats.org/presentationml/2006/ole">
            <mc:AlternateContent xmlns:mc="http://schemas.openxmlformats.org/markup-compatibility/2006">
              <mc:Choice xmlns:v="urn:schemas-microsoft-com:vml" Requires="v">
                <p:oleObj spid="_x0000_s21553" name="Visio" r:id="rId6" imgW="3190716" imgH="3533911" progId="Visio.Drawing.15">
                  <p:link updateAutomatic="1"/>
                </p:oleObj>
              </mc:Choice>
              <mc:Fallback>
                <p:oleObj name="Visio" r:id="rId6" imgW="3190716" imgH="3533911" progId="Visio.Drawing.15">
                  <p:link updateAutomatic="1"/>
                  <p:pic>
                    <p:nvPicPr>
                      <p:cNvPr id="0" name=""/>
                      <p:cNvPicPr/>
                      <p:nvPr/>
                    </p:nvPicPr>
                    <p:blipFill>
                      <a:blip r:embed="rId7"/>
                      <a:stretch>
                        <a:fillRect/>
                      </a:stretch>
                    </p:blipFill>
                    <p:spPr>
                      <a:xfrm>
                        <a:off x="7749157" y="977773"/>
                        <a:ext cx="3190875" cy="3533775"/>
                      </a:xfrm>
                      <a:prstGeom prst="rect">
                        <a:avLst/>
                      </a:prstGeom>
                    </p:spPr>
                  </p:pic>
                </p:oleObj>
              </mc:Fallback>
            </mc:AlternateContent>
          </a:graphicData>
        </a:graphic>
      </p:graphicFrame>
      <p:sp>
        <p:nvSpPr>
          <p:cNvPr id="8" name="矩形 7"/>
          <p:cNvSpPr/>
          <p:nvPr/>
        </p:nvSpPr>
        <p:spPr>
          <a:xfrm>
            <a:off x="701608" y="3779757"/>
            <a:ext cx="6096000" cy="2585323"/>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err="1">
                <a:latin typeface="Calibri" panose="020F0502020204030204" pitchFamily="34" charset="0"/>
                <a:ea typeface="宋体" panose="02010600030101010101" pitchFamily="2" charset="-122"/>
                <a:cs typeface="Times New Roman" panose="02020603050405020304" pitchFamily="18" charset="0"/>
              </a:rPr>
              <a:t>seq</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匹配用户订单</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判断选定订单完成状态</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判断订单未完成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进入聊天界面</a:t>
            </a:r>
            <a:r>
              <a:rPr lang="en-US" altLang="zh-CN" kern="100" dirty="0">
                <a:latin typeface="Calibri" panose="020F0502020204030204" pitchFamily="34" charset="0"/>
                <a:ea typeface="宋体" panose="02010600030101010101" pitchFamily="2" charset="-122"/>
                <a:cs typeface="Times New Roman" panose="02020603050405020304" pitchFamily="18" charset="0"/>
              </a:rPr>
              <a:t>until</a:t>
            </a:r>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聊天结束</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判断订单已完成</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无法联系接单用户</a:t>
            </a:r>
          </a:p>
          <a:p>
            <a:pPr algn="just"/>
            <a:r>
              <a:rPr lang="en-US" altLang="zh-CN"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宋体" panose="02010600030101010101" pitchFamily="2" charset="-122"/>
                <a:cs typeface="Times New Roman" panose="02020603050405020304" pitchFamily="18" charset="0"/>
              </a:rPr>
              <a:t>停止聊天</a:t>
            </a:r>
          </a:p>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聊天系统</a:t>
            </a:r>
            <a:r>
              <a:rPr lang="en-US" altLang="zh-CN" kern="100" dirty="0">
                <a:latin typeface="Calibri" panose="020F0502020204030204" pitchFamily="34" charset="0"/>
                <a:ea typeface="宋体" panose="02010600030101010101" pitchFamily="2" charset="-122"/>
                <a:cs typeface="Times New Roman" panose="02020603050405020304" pitchFamily="18" charset="0"/>
              </a:rPr>
              <a:t>end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02779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个人主页模块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350804" y="2488763"/>
            <a:ext cx="5441055" cy="4247317"/>
          </a:xfrm>
          <a:prstGeom prst="rect">
            <a:avLst/>
          </a:prstGeom>
        </p:spPr>
        <p:txBody>
          <a:bodyPr wrap="square">
            <a:spAutoFit/>
          </a:bodyPr>
          <a:lstStyle/>
          <a:p>
            <a:r>
              <a:rPr lang="zh-CN" altLang="zh-CN" dirty="0"/>
              <a:t>“我”页面</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评价功能</a:t>
            </a:r>
            <a:r>
              <a:rPr lang="en-US" altLang="zh-CN" dirty="0" err="1"/>
              <a:t>seq</a:t>
            </a:r>
            <a:endParaRPr lang="zh-CN" altLang="zh-CN" dirty="0"/>
          </a:p>
          <a:p>
            <a:r>
              <a:rPr lang="en-US" altLang="zh-CN" dirty="0"/>
              <a:t>		</a:t>
            </a:r>
            <a:r>
              <a:rPr lang="zh-CN" altLang="zh-CN" dirty="0"/>
              <a:t>匹配历史评价</a:t>
            </a:r>
          </a:p>
          <a:p>
            <a:r>
              <a:rPr lang="en-US" altLang="zh-CN" dirty="0"/>
              <a:t>		</a:t>
            </a:r>
            <a:r>
              <a:rPr lang="zh-CN" altLang="zh-CN" dirty="0"/>
              <a:t>输出历史评价</a:t>
            </a:r>
          </a:p>
          <a:p>
            <a:r>
              <a:rPr lang="en-US" altLang="zh-CN" dirty="0"/>
              <a:t>	</a:t>
            </a:r>
            <a:r>
              <a:rPr lang="zh-CN" altLang="zh-CN" dirty="0"/>
              <a:t>评价功能</a:t>
            </a:r>
            <a:r>
              <a:rPr lang="en-US" altLang="zh-CN" dirty="0"/>
              <a:t>end</a:t>
            </a:r>
            <a:endParaRPr lang="zh-CN" altLang="zh-CN" dirty="0"/>
          </a:p>
          <a:p>
            <a:r>
              <a:rPr lang="en-US" altLang="zh-CN" dirty="0"/>
              <a:t>	</a:t>
            </a:r>
            <a:r>
              <a:rPr lang="zh-CN" altLang="zh-CN" dirty="0"/>
              <a:t>个人信息</a:t>
            </a:r>
            <a:r>
              <a:rPr lang="en-US" altLang="zh-CN" dirty="0" err="1"/>
              <a:t>seq</a:t>
            </a:r>
            <a:endParaRPr lang="zh-CN" altLang="zh-CN" dirty="0"/>
          </a:p>
          <a:p>
            <a:r>
              <a:rPr lang="en-US" altLang="zh-CN" dirty="0"/>
              <a:t>		</a:t>
            </a:r>
            <a:r>
              <a:rPr lang="zh-CN" altLang="zh-CN" dirty="0"/>
              <a:t>显示个人主页</a:t>
            </a:r>
          </a:p>
          <a:p>
            <a:r>
              <a:rPr lang="en-US" altLang="zh-CN" dirty="0"/>
              <a:t>		</a:t>
            </a:r>
            <a:r>
              <a:rPr lang="zh-CN" altLang="zh-CN" dirty="0"/>
              <a:t>分析未校园认证</a:t>
            </a:r>
          </a:p>
          <a:p>
            <a:r>
              <a:rPr lang="en-US" altLang="zh-CN" dirty="0"/>
              <a:t>			</a:t>
            </a:r>
            <a:r>
              <a:rPr lang="zh-CN" altLang="zh-CN" dirty="0"/>
              <a:t>匹配学号（工号），姓名</a:t>
            </a:r>
          </a:p>
          <a:p>
            <a:r>
              <a:rPr lang="en-US" altLang="zh-CN" dirty="0"/>
              <a:t>		</a:t>
            </a:r>
            <a:r>
              <a:rPr lang="zh-CN" altLang="zh-CN" dirty="0"/>
              <a:t>分析已校园认证</a:t>
            </a:r>
          </a:p>
          <a:p>
            <a:r>
              <a:rPr lang="en-US" altLang="zh-CN" dirty="0"/>
              <a:t>			</a:t>
            </a:r>
            <a:r>
              <a:rPr lang="zh-CN" altLang="zh-CN" dirty="0"/>
              <a:t>输出学号（工号），姓名</a:t>
            </a:r>
          </a:p>
          <a:p>
            <a:r>
              <a:rPr lang="en-US" altLang="zh-CN" dirty="0"/>
              <a:t>	</a:t>
            </a:r>
            <a:r>
              <a:rPr lang="zh-CN" altLang="zh-CN" dirty="0"/>
              <a:t>个人信息</a:t>
            </a:r>
            <a:r>
              <a:rPr lang="en-US" altLang="zh-CN" dirty="0"/>
              <a:t>end</a:t>
            </a:r>
            <a:endParaRPr lang="zh-CN" altLang="zh-CN" dirty="0"/>
          </a:p>
          <a:p>
            <a:r>
              <a:rPr lang="en-US" altLang="zh-CN" dirty="0"/>
              <a:t>	</a:t>
            </a:r>
            <a:r>
              <a:rPr lang="zh-CN" altLang="zh-CN" dirty="0"/>
              <a:t>停止</a:t>
            </a:r>
          </a:p>
          <a:p>
            <a:r>
              <a:rPr lang="zh-CN" altLang="zh-CN" dirty="0"/>
              <a:t>“我”页面</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2890759237"/>
              </p:ext>
            </p:extLst>
          </p:nvPr>
        </p:nvGraphicFramePr>
        <p:xfrm>
          <a:off x="3024188" y="858838"/>
          <a:ext cx="5118100" cy="2395537"/>
        </p:xfrm>
        <a:graphic>
          <a:graphicData uri="http://schemas.openxmlformats.org/presentationml/2006/ole">
            <mc:AlternateContent xmlns:mc="http://schemas.openxmlformats.org/markup-compatibility/2006">
              <mc:Choice xmlns:v="urn:schemas-microsoft-com:vml" Requires="v">
                <p:oleObj spid="_x0000_s22575" name="Visio" r:id="rId4" imgW="5962663" imgH="2790961" progId="Visio.Drawing.15">
                  <p:link updateAutomatic="1"/>
                </p:oleObj>
              </mc:Choice>
              <mc:Fallback>
                <p:oleObj name="Visio" r:id="rId4" imgW="5962663" imgH="2790961" progId="Visio.Drawing.15">
                  <p:link updateAutomatic="1"/>
                  <p:pic>
                    <p:nvPicPr>
                      <p:cNvPr id="0" name=""/>
                      <p:cNvPicPr/>
                      <p:nvPr/>
                    </p:nvPicPr>
                    <p:blipFill>
                      <a:blip r:embed="rId5"/>
                      <a:stretch>
                        <a:fillRect/>
                      </a:stretch>
                    </p:blipFill>
                    <p:spPr>
                      <a:xfrm>
                        <a:off x="3024188" y="858838"/>
                        <a:ext cx="5118100" cy="23955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58275276"/>
              </p:ext>
            </p:extLst>
          </p:nvPr>
        </p:nvGraphicFramePr>
        <p:xfrm>
          <a:off x="7578469" y="1334018"/>
          <a:ext cx="4092038" cy="5184015"/>
        </p:xfrm>
        <a:graphic>
          <a:graphicData uri="http://schemas.openxmlformats.org/presentationml/2006/ole">
            <mc:AlternateContent xmlns:mc="http://schemas.openxmlformats.org/markup-compatibility/2006">
              <mc:Choice xmlns:v="urn:schemas-microsoft-com:vml" Requires="v">
                <p:oleObj spid="_x0000_s22576" name="Visio" r:id="rId6" imgW="3390925" imgH="4295639" progId="Visio.Drawing.15">
                  <p:link updateAutomatic="1"/>
                </p:oleObj>
              </mc:Choice>
              <mc:Fallback>
                <p:oleObj name="Visio" r:id="rId6" imgW="3390925" imgH="4295639" progId="Visio.Drawing.15">
                  <p:link updateAutomatic="1"/>
                  <p:pic>
                    <p:nvPicPr>
                      <p:cNvPr id="0" name=""/>
                      <p:cNvPicPr/>
                      <p:nvPr/>
                    </p:nvPicPr>
                    <p:blipFill>
                      <a:blip r:embed="rId7"/>
                      <a:stretch>
                        <a:fillRect/>
                      </a:stretch>
                    </p:blipFill>
                    <p:spPr>
                      <a:xfrm>
                        <a:off x="7578469" y="1334018"/>
                        <a:ext cx="4092038" cy="5184015"/>
                      </a:xfrm>
                      <a:prstGeom prst="rect">
                        <a:avLst/>
                      </a:prstGeom>
                    </p:spPr>
                  </p:pic>
                </p:oleObj>
              </mc:Fallback>
            </mc:AlternateContent>
          </a:graphicData>
        </a:graphic>
      </p:graphicFrame>
    </p:spTree>
    <p:extLst>
      <p:ext uri="{BB962C8B-B14F-4D97-AF65-F5344CB8AC3E}">
        <p14:creationId xmlns:p14="http://schemas.microsoft.com/office/powerpoint/2010/main" val="3734732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442842" y="228273"/>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评价模块</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
        <p:nvSpPr>
          <p:cNvPr id="8" name="矩形 7"/>
          <p:cNvSpPr/>
          <p:nvPr/>
        </p:nvSpPr>
        <p:spPr>
          <a:xfrm>
            <a:off x="701608" y="3779757"/>
            <a:ext cx="6096000" cy="2585323"/>
          </a:xfrm>
          <a:prstGeom prst="rect">
            <a:avLst/>
          </a:prstGeom>
        </p:spPr>
        <p:txBody>
          <a:bodyPr>
            <a:spAutoFit/>
          </a:bodyPr>
          <a:lstStyle/>
          <a:p>
            <a:r>
              <a:rPr lang="zh-CN" altLang="zh-CN" dirty="0"/>
              <a:t>评价功能</a:t>
            </a:r>
            <a:r>
              <a:rPr lang="en-US" altLang="zh-CN" dirty="0" err="1"/>
              <a:t>seq</a:t>
            </a:r>
            <a:endParaRPr lang="zh-CN" altLang="zh-CN" dirty="0"/>
          </a:p>
          <a:p>
            <a:r>
              <a:rPr lang="en-US" altLang="zh-CN" dirty="0"/>
              <a:t>	</a:t>
            </a:r>
            <a:r>
              <a:rPr lang="zh-CN" altLang="zh-CN" dirty="0"/>
              <a:t>匹配用户</a:t>
            </a:r>
          </a:p>
          <a:p>
            <a:r>
              <a:rPr lang="en-US" altLang="zh-CN" dirty="0"/>
              <a:t>	</a:t>
            </a:r>
            <a:r>
              <a:rPr lang="zh-CN" altLang="zh-CN" dirty="0"/>
              <a:t>分析订单状态</a:t>
            </a:r>
          </a:p>
          <a:p>
            <a:r>
              <a:rPr lang="en-US" altLang="zh-CN" dirty="0"/>
              <a:t>		</a:t>
            </a:r>
            <a:r>
              <a:rPr lang="zh-CN" altLang="zh-CN" dirty="0"/>
              <a:t>分析订单未评价</a:t>
            </a:r>
          </a:p>
          <a:p>
            <a:r>
              <a:rPr lang="en-US" altLang="zh-CN" dirty="0"/>
              <a:t>			</a:t>
            </a:r>
            <a:r>
              <a:rPr lang="zh-CN" altLang="zh-CN" dirty="0"/>
              <a:t>读入评价字符串</a:t>
            </a:r>
          </a:p>
          <a:p>
            <a:r>
              <a:rPr lang="en-US" altLang="zh-CN" dirty="0"/>
              <a:t>		</a:t>
            </a:r>
            <a:r>
              <a:rPr lang="zh-CN" altLang="zh-CN" dirty="0"/>
              <a:t>分析订单已评价</a:t>
            </a:r>
          </a:p>
          <a:p>
            <a:r>
              <a:rPr lang="en-US" altLang="zh-CN" dirty="0"/>
              <a:t>			</a:t>
            </a:r>
            <a:r>
              <a:rPr lang="zh-CN" altLang="zh-CN" dirty="0"/>
              <a:t>输出评价字符串</a:t>
            </a:r>
          </a:p>
          <a:p>
            <a:r>
              <a:rPr lang="en-US" altLang="zh-CN" dirty="0"/>
              <a:t>	</a:t>
            </a:r>
            <a:r>
              <a:rPr lang="zh-CN" altLang="zh-CN" dirty="0"/>
              <a:t>停止</a:t>
            </a:r>
          </a:p>
          <a:p>
            <a:r>
              <a:rPr lang="zh-CN" altLang="zh-CN" dirty="0"/>
              <a:t>评价功能</a:t>
            </a:r>
            <a:r>
              <a:rPr lang="en-US" altLang="zh-CN" dirty="0"/>
              <a:t>end</a:t>
            </a:r>
            <a:endParaRPr lang="zh-CN"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1339003336"/>
              </p:ext>
            </p:extLst>
          </p:nvPr>
        </p:nvGraphicFramePr>
        <p:xfrm>
          <a:off x="701675" y="846138"/>
          <a:ext cx="5962650" cy="2543175"/>
        </p:xfrm>
        <a:graphic>
          <a:graphicData uri="http://schemas.openxmlformats.org/presentationml/2006/ole">
            <mc:AlternateContent xmlns:mc="http://schemas.openxmlformats.org/markup-compatibility/2006">
              <mc:Choice xmlns:v="urn:schemas-microsoft-com:vml" Requires="v">
                <p:oleObj spid="_x0000_s23596" name="Visio" r:id="rId4" imgW="5962663" imgH="2543175" progId="Visio.Drawing.15">
                  <p:link updateAutomatic="1"/>
                </p:oleObj>
              </mc:Choice>
              <mc:Fallback>
                <p:oleObj name="Visio" r:id="rId4" imgW="5962663" imgH="2543175" progId="Visio.Drawing.15">
                  <p:link updateAutomatic="1"/>
                  <p:pic>
                    <p:nvPicPr>
                      <p:cNvPr id="0" name=""/>
                      <p:cNvPicPr/>
                      <p:nvPr/>
                    </p:nvPicPr>
                    <p:blipFill>
                      <a:blip r:embed="rId5"/>
                      <a:stretch>
                        <a:fillRect/>
                      </a:stretch>
                    </p:blipFill>
                    <p:spPr>
                      <a:xfrm>
                        <a:off x="701675" y="846138"/>
                        <a:ext cx="5962650" cy="254317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25588915"/>
              </p:ext>
            </p:extLst>
          </p:nvPr>
        </p:nvGraphicFramePr>
        <p:xfrm>
          <a:off x="7749157" y="1048601"/>
          <a:ext cx="3038475" cy="4305300"/>
        </p:xfrm>
        <a:graphic>
          <a:graphicData uri="http://schemas.openxmlformats.org/presentationml/2006/ole">
            <mc:AlternateContent xmlns:mc="http://schemas.openxmlformats.org/markup-compatibility/2006">
              <mc:Choice xmlns:v="urn:schemas-microsoft-com:vml" Requires="v">
                <p:oleObj spid="_x0000_s23597" name="Visio" r:id="rId6" imgW="3038622" imgH="4305436" progId="Visio.Drawing.15">
                  <p:link updateAutomatic="1"/>
                </p:oleObj>
              </mc:Choice>
              <mc:Fallback>
                <p:oleObj name="Visio" r:id="rId6" imgW="3038622" imgH="4305436" progId="Visio.Drawing.15">
                  <p:link updateAutomatic="1"/>
                  <p:pic>
                    <p:nvPicPr>
                      <p:cNvPr id="0" name=""/>
                      <p:cNvPicPr/>
                      <p:nvPr/>
                    </p:nvPicPr>
                    <p:blipFill>
                      <a:blip r:embed="rId7"/>
                      <a:stretch>
                        <a:fillRect/>
                      </a:stretch>
                    </p:blipFill>
                    <p:spPr>
                      <a:xfrm>
                        <a:off x="7749157" y="1048601"/>
                        <a:ext cx="3038475" cy="4305300"/>
                      </a:xfrm>
                      <a:prstGeom prst="rect">
                        <a:avLst/>
                      </a:prstGeom>
                    </p:spPr>
                  </p:pic>
                </p:oleObj>
              </mc:Fallback>
            </mc:AlternateContent>
          </a:graphicData>
        </a:graphic>
      </p:graphicFrame>
    </p:spTree>
    <p:extLst>
      <p:ext uri="{BB962C8B-B14F-4D97-AF65-F5344CB8AC3E}">
        <p14:creationId xmlns:p14="http://schemas.microsoft.com/office/powerpoint/2010/main" val="42286523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272154" y="226109"/>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数据库设计</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5" name="对象 4"/>
          <p:cNvGraphicFramePr>
            <a:graphicFrameLocks noChangeAspect="1"/>
          </p:cNvGraphicFramePr>
          <p:nvPr>
            <p:extLst>
              <p:ext uri="{D42A27DB-BD31-4B8C-83A1-F6EECF244321}">
                <p14:modId xmlns:p14="http://schemas.microsoft.com/office/powerpoint/2010/main" val="953683470"/>
              </p:ext>
            </p:extLst>
          </p:nvPr>
        </p:nvGraphicFramePr>
        <p:xfrm>
          <a:off x="2251327" y="976630"/>
          <a:ext cx="7347967" cy="5747013"/>
        </p:xfrm>
        <a:graphic>
          <a:graphicData uri="http://schemas.openxmlformats.org/presentationml/2006/ole">
            <mc:AlternateContent xmlns:mc="http://schemas.openxmlformats.org/markup-compatibility/2006">
              <mc:Choice xmlns:v="urn:schemas-microsoft-com:vml" Requires="v">
                <p:oleObj spid="_x0000_s32772" name="Visio" r:id="rId4" imgW="6819773" imgH="5334136" progId="Visio.Drawing.15">
                  <p:link updateAutomatic="1"/>
                </p:oleObj>
              </mc:Choice>
              <mc:Fallback>
                <p:oleObj name="Visio" r:id="rId4" imgW="6819773" imgH="5334136" progId="Visio.Drawing.15">
                  <p:link updateAutomatic="1"/>
                  <p:pic>
                    <p:nvPicPr>
                      <p:cNvPr id="0" name=""/>
                      <p:cNvPicPr/>
                      <p:nvPr/>
                    </p:nvPicPr>
                    <p:blipFill>
                      <a:blip r:embed="rId5"/>
                      <a:stretch>
                        <a:fillRect/>
                      </a:stretch>
                    </p:blipFill>
                    <p:spPr>
                      <a:xfrm>
                        <a:off x="2251327" y="976630"/>
                        <a:ext cx="7347967" cy="5747013"/>
                      </a:xfrm>
                      <a:prstGeom prst="rect">
                        <a:avLst/>
                      </a:prstGeom>
                    </p:spPr>
                  </p:pic>
                </p:oleObj>
              </mc:Fallback>
            </mc:AlternateContent>
          </a:graphicData>
        </a:graphic>
      </p:graphicFrame>
    </p:spTree>
    <p:extLst>
      <p:ext uri="{BB962C8B-B14F-4D97-AF65-F5344CB8AC3E}">
        <p14:creationId xmlns:p14="http://schemas.microsoft.com/office/powerpoint/2010/main" val="220763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272154" y="226109"/>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数据库设计</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100470024"/>
              </p:ext>
            </p:extLst>
          </p:nvPr>
        </p:nvGraphicFramePr>
        <p:xfrm>
          <a:off x="155731" y="872440"/>
          <a:ext cx="5854925" cy="2417094"/>
        </p:xfrm>
        <a:graphic>
          <a:graphicData uri="http://schemas.openxmlformats.org/drawingml/2006/table">
            <a:tbl>
              <a:tblPr>
                <a:tableStyleId>{5940675A-B579-460E-94D1-54222C63F5DA}</a:tableStyleId>
              </a:tblPr>
              <a:tblGrid>
                <a:gridCol w="1384496">
                  <a:extLst>
                    <a:ext uri="{9D8B030D-6E8A-4147-A177-3AD203B41FA5}">
                      <a16:colId xmlns:a16="http://schemas.microsoft.com/office/drawing/2014/main" val="611908885"/>
                    </a:ext>
                  </a:extLst>
                </a:gridCol>
                <a:gridCol w="1435863">
                  <a:extLst>
                    <a:ext uri="{9D8B030D-6E8A-4147-A177-3AD203B41FA5}">
                      <a16:colId xmlns:a16="http://schemas.microsoft.com/office/drawing/2014/main" val="3089402889"/>
                    </a:ext>
                  </a:extLst>
                </a:gridCol>
                <a:gridCol w="1406779">
                  <a:extLst>
                    <a:ext uri="{9D8B030D-6E8A-4147-A177-3AD203B41FA5}">
                      <a16:colId xmlns:a16="http://schemas.microsoft.com/office/drawing/2014/main" val="3027342155"/>
                    </a:ext>
                  </a:extLst>
                </a:gridCol>
                <a:gridCol w="902561">
                  <a:extLst>
                    <a:ext uri="{9D8B030D-6E8A-4147-A177-3AD203B41FA5}">
                      <a16:colId xmlns:a16="http://schemas.microsoft.com/office/drawing/2014/main" val="3818057237"/>
                    </a:ext>
                  </a:extLst>
                </a:gridCol>
                <a:gridCol w="725226">
                  <a:extLst>
                    <a:ext uri="{9D8B030D-6E8A-4147-A177-3AD203B41FA5}">
                      <a16:colId xmlns:a16="http://schemas.microsoft.com/office/drawing/2014/main" val="1428058374"/>
                    </a:ext>
                  </a:extLst>
                </a:gridCol>
              </a:tblGrid>
              <a:tr h="227926">
                <a:tc gridSpan="5">
                  <a:txBody>
                    <a:bodyPr/>
                    <a:lstStyle/>
                    <a:p>
                      <a:pPr indent="266700" algn="just">
                        <a:spcAft>
                          <a:spcPts val="0"/>
                        </a:spcAft>
                      </a:pPr>
                      <a:r>
                        <a:rPr lang="zh-CN" sz="1200" b="1" kern="100" dirty="0">
                          <a:effectLst/>
                        </a:rPr>
                        <a:t>代拿快递信息表设计（黑体字字段为主码）</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4977811"/>
                  </a:ext>
                </a:extLst>
              </a:tr>
              <a:tr h="455852">
                <a:tc>
                  <a:txBody>
                    <a:bodyPr/>
                    <a:lstStyle/>
                    <a:p>
                      <a:pPr indent="266700" algn="just">
                        <a:spcAft>
                          <a:spcPts val="0"/>
                        </a:spcAft>
                      </a:pPr>
                      <a:r>
                        <a:rPr lang="zh-CN" sz="1200" b="1" kern="100">
                          <a:effectLst/>
                        </a:rPr>
                        <a:t>字段名</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中文名称</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数据类型</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能否为空</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说明</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5110358"/>
                  </a:ext>
                </a:extLst>
              </a:tr>
              <a:tr h="227926">
                <a:tc>
                  <a:txBody>
                    <a:bodyPr/>
                    <a:lstStyle/>
                    <a:p>
                      <a:pPr indent="266700" algn="just">
                        <a:spcAft>
                          <a:spcPts val="0"/>
                        </a:spcAft>
                      </a:pPr>
                      <a:r>
                        <a:rPr lang="en-US" sz="1200" b="1" kern="100" dirty="0" err="1">
                          <a:effectLst/>
                        </a:rPr>
                        <a:t>fetchno</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代拿信息序号</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err="1">
                          <a:effectLst/>
                        </a:rPr>
                        <a:t>int</a:t>
                      </a:r>
                      <a:r>
                        <a:rPr lang="en-US" sz="1200" b="1" kern="100" dirty="0">
                          <a:effectLst/>
                        </a:rPr>
                        <a:t> (8)</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否</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主键</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211238"/>
                  </a:ext>
                </a:extLst>
              </a:tr>
              <a:tr h="227926">
                <a:tc>
                  <a:txBody>
                    <a:bodyPr/>
                    <a:lstStyle/>
                    <a:p>
                      <a:pPr indent="266700" algn="just">
                        <a:spcAft>
                          <a:spcPts val="0"/>
                        </a:spcAft>
                      </a:pPr>
                      <a:r>
                        <a:rPr lang="en-US" sz="1200" b="1" kern="100">
                          <a:effectLst/>
                        </a:rPr>
                        <a:t>fetchname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取件人姓名</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varchar(20)</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否</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9643068"/>
                  </a:ext>
                </a:extLst>
              </a:tr>
              <a:tr h="455852">
                <a:tc>
                  <a:txBody>
                    <a:bodyPr/>
                    <a:lstStyle/>
                    <a:p>
                      <a:pPr indent="266700" algn="just">
                        <a:spcAft>
                          <a:spcPts val="0"/>
                        </a:spcAft>
                      </a:pPr>
                      <a:r>
                        <a:rPr lang="en-US" sz="1200" b="1" kern="100">
                          <a:effectLst/>
                        </a:rPr>
                        <a:t>fetchphone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取件人电话号码</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Varchar(11)</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否</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70312058"/>
                  </a:ext>
                </a:extLst>
              </a:tr>
              <a:tr h="227926">
                <a:tc>
                  <a:txBody>
                    <a:bodyPr/>
                    <a:lstStyle/>
                    <a:p>
                      <a:pPr indent="266700" algn="just">
                        <a:spcAft>
                          <a:spcPts val="0"/>
                        </a:spcAft>
                      </a:pPr>
                      <a:r>
                        <a:rPr lang="en-US" sz="1200" b="1" kern="100">
                          <a:effectLst/>
                        </a:rPr>
                        <a:t>fetchkey</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取件码</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Varchar(50)</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是</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71269856"/>
                  </a:ext>
                </a:extLst>
              </a:tr>
              <a:tr h="227926">
                <a:tc>
                  <a:txBody>
                    <a:bodyPr/>
                    <a:lstStyle/>
                    <a:p>
                      <a:pPr indent="266700" algn="just">
                        <a:spcAft>
                          <a:spcPts val="0"/>
                        </a:spcAft>
                      </a:pPr>
                      <a:r>
                        <a:rPr lang="en-US" sz="1200" b="1" kern="100">
                          <a:effectLst/>
                        </a:rPr>
                        <a:t>fetchtime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代拿下单时间</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err="1">
                          <a:effectLst/>
                        </a:rPr>
                        <a:t>datetime</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否</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a:effectLst/>
                        </a:rPr>
                        <a:t> </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53446350"/>
                  </a:ext>
                </a:extLst>
              </a:tr>
              <a:tr h="227926">
                <a:tc>
                  <a:txBody>
                    <a:bodyPr/>
                    <a:lstStyle/>
                    <a:p>
                      <a:pPr indent="266700" algn="just">
                        <a:spcAft>
                          <a:spcPts val="0"/>
                        </a:spcAft>
                      </a:pPr>
                      <a:r>
                        <a:rPr lang="en-US" sz="1200" b="1" kern="100">
                          <a:effectLst/>
                        </a:rPr>
                        <a:t>fetchmessage</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a:effectLst/>
                        </a:rPr>
                        <a:t>代拿备注</a:t>
                      </a:r>
                      <a:endParaRPr lang="zh-CN" sz="12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Varchar(200)</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200" b="1" kern="100" dirty="0">
                          <a:effectLst/>
                        </a:rPr>
                        <a:t>是</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200" b="1" kern="100" dirty="0">
                          <a:effectLst/>
                        </a:rPr>
                        <a:t> </a:t>
                      </a:r>
                      <a:endParaRPr lang="zh-CN" sz="12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275809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79291264"/>
              </p:ext>
            </p:extLst>
          </p:nvPr>
        </p:nvGraphicFramePr>
        <p:xfrm>
          <a:off x="6010656" y="2125346"/>
          <a:ext cx="6123146" cy="4053840"/>
        </p:xfrm>
        <a:graphic>
          <a:graphicData uri="http://schemas.openxmlformats.org/drawingml/2006/table">
            <a:tbl>
              <a:tblPr>
                <a:tableStyleId>{5940675A-B579-460E-94D1-54222C63F5DA}</a:tableStyleId>
              </a:tblPr>
              <a:tblGrid>
                <a:gridCol w="1401814">
                  <a:extLst>
                    <a:ext uri="{9D8B030D-6E8A-4147-A177-3AD203B41FA5}">
                      <a16:colId xmlns:a16="http://schemas.microsoft.com/office/drawing/2014/main" val="4161302871"/>
                    </a:ext>
                  </a:extLst>
                </a:gridCol>
                <a:gridCol w="1426243">
                  <a:extLst>
                    <a:ext uri="{9D8B030D-6E8A-4147-A177-3AD203B41FA5}">
                      <a16:colId xmlns:a16="http://schemas.microsoft.com/office/drawing/2014/main" val="3531620316"/>
                    </a:ext>
                  </a:extLst>
                </a:gridCol>
                <a:gridCol w="1527553">
                  <a:extLst>
                    <a:ext uri="{9D8B030D-6E8A-4147-A177-3AD203B41FA5}">
                      <a16:colId xmlns:a16="http://schemas.microsoft.com/office/drawing/2014/main" val="915931257"/>
                    </a:ext>
                  </a:extLst>
                </a:gridCol>
                <a:gridCol w="980048">
                  <a:extLst>
                    <a:ext uri="{9D8B030D-6E8A-4147-A177-3AD203B41FA5}">
                      <a16:colId xmlns:a16="http://schemas.microsoft.com/office/drawing/2014/main" val="1594117101"/>
                    </a:ext>
                  </a:extLst>
                </a:gridCol>
                <a:gridCol w="787488">
                  <a:extLst>
                    <a:ext uri="{9D8B030D-6E8A-4147-A177-3AD203B41FA5}">
                      <a16:colId xmlns:a16="http://schemas.microsoft.com/office/drawing/2014/main" val="227060147"/>
                    </a:ext>
                  </a:extLst>
                </a:gridCol>
              </a:tblGrid>
              <a:tr h="185919">
                <a:tc gridSpan="5">
                  <a:txBody>
                    <a:bodyPr/>
                    <a:lstStyle/>
                    <a:p>
                      <a:pPr indent="266700" algn="just">
                        <a:spcAft>
                          <a:spcPts val="0"/>
                        </a:spcAft>
                      </a:pPr>
                      <a:r>
                        <a:rPr lang="zh-CN" sz="1400" b="1" kern="100" dirty="0">
                          <a:effectLst/>
                        </a:rPr>
                        <a:t>代寄快递信息表设计（黑体字字段为主码）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51936922"/>
                  </a:ext>
                </a:extLst>
              </a:tr>
              <a:tr h="371838">
                <a:tc>
                  <a:txBody>
                    <a:bodyPr/>
                    <a:lstStyle/>
                    <a:p>
                      <a:pPr indent="266700" algn="just">
                        <a:spcAft>
                          <a:spcPts val="0"/>
                        </a:spcAft>
                      </a:pPr>
                      <a:r>
                        <a:rPr lang="zh-CN" sz="1400" b="1" kern="100" dirty="0">
                          <a:effectLst/>
                        </a:rPr>
                        <a:t>字段名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中文名称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能否为空</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36899738"/>
                  </a:ext>
                </a:extLst>
              </a:tr>
              <a:tr h="185919">
                <a:tc>
                  <a:txBody>
                    <a:bodyPr/>
                    <a:lstStyle/>
                    <a:p>
                      <a:pPr indent="266700" algn="just">
                        <a:spcAft>
                          <a:spcPts val="0"/>
                        </a:spcAft>
                      </a:pPr>
                      <a:r>
                        <a:rPr lang="en-US" sz="1400" b="1" kern="100" dirty="0" err="1">
                          <a:effectLst/>
                        </a:rPr>
                        <a:t>sendno</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代寄信息序号</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int (8)</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4668983"/>
                  </a:ext>
                </a:extLst>
              </a:tr>
              <a:tr h="371838">
                <a:tc>
                  <a:txBody>
                    <a:bodyPr/>
                    <a:lstStyle/>
                    <a:p>
                      <a:pPr indent="266700" algn="just">
                        <a:spcAft>
                          <a:spcPts val="0"/>
                        </a:spcAft>
                      </a:pPr>
                      <a:r>
                        <a:rPr lang="en-US" sz="1400" b="1" kern="100" dirty="0" err="1">
                          <a:effectLst/>
                        </a:rPr>
                        <a:t>senderid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发件人身份证号</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Varchar(18)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49405609"/>
                  </a:ext>
                </a:extLst>
              </a:tr>
              <a:tr h="185919">
                <a:tc>
                  <a:txBody>
                    <a:bodyPr/>
                    <a:lstStyle/>
                    <a:p>
                      <a:pPr indent="266700" algn="just">
                        <a:spcAft>
                          <a:spcPts val="0"/>
                        </a:spcAft>
                      </a:pPr>
                      <a:r>
                        <a:rPr lang="en-US" sz="1400" b="1" kern="100" dirty="0" err="1">
                          <a:effectLst/>
                        </a:rPr>
                        <a:t>sendname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发件人姓名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5470903"/>
                  </a:ext>
                </a:extLst>
              </a:tr>
              <a:tr h="371838">
                <a:tc>
                  <a:txBody>
                    <a:bodyPr/>
                    <a:lstStyle/>
                    <a:p>
                      <a:pPr indent="266700" algn="just">
                        <a:spcAft>
                          <a:spcPts val="0"/>
                        </a:spcAft>
                      </a:pPr>
                      <a:r>
                        <a:rPr lang="en-US" sz="1400" b="1" kern="100">
                          <a:effectLst/>
                        </a:rPr>
                        <a:t>senderphone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发件人手机号码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3618628"/>
                  </a:ext>
                </a:extLst>
              </a:tr>
              <a:tr h="185919">
                <a:tc>
                  <a:txBody>
                    <a:bodyPr/>
                    <a:lstStyle/>
                    <a:p>
                      <a:pPr indent="266700" algn="just">
                        <a:spcAft>
                          <a:spcPts val="0"/>
                        </a:spcAft>
                      </a:pPr>
                      <a:r>
                        <a:rPr lang="en-US" sz="1400" b="1" kern="100">
                          <a:effectLst/>
                        </a:rPr>
                        <a:t>receivername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收件人姓名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7182309"/>
                  </a:ext>
                </a:extLst>
              </a:tr>
              <a:tr h="371838">
                <a:tc>
                  <a:txBody>
                    <a:bodyPr/>
                    <a:lstStyle/>
                    <a:p>
                      <a:pPr indent="266700" algn="just">
                        <a:spcAft>
                          <a:spcPts val="0"/>
                        </a:spcAft>
                      </a:pPr>
                      <a:r>
                        <a:rPr lang="en-US" sz="1400" b="1" kern="100">
                          <a:effectLst/>
                        </a:rPr>
                        <a:t>receiveraddress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收件人地址</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95282922"/>
                  </a:ext>
                </a:extLst>
              </a:tr>
              <a:tr h="371838">
                <a:tc>
                  <a:txBody>
                    <a:bodyPr/>
                    <a:lstStyle/>
                    <a:p>
                      <a:pPr indent="266700" algn="just">
                        <a:spcAft>
                          <a:spcPts val="0"/>
                        </a:spcAft>
                      </a:pPr>
                      <a:r>
                        <a:rPr lang="en-US" sz="1400" b="1" kern="100">
                          <a:effectLst/>
                        </a:rPr>
                        <a:t>receiverphone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收件人手机号码</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Varchar(11)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0909177"/>
                  </a:ext>
                </a:extLst>
              </a:tr>
              <a:tr h="185919">
                <a:tc>
                  <a:txBody>
                    <a:bodyPr/>
                    <a:lstStyle/>
                    <a:p>
                      <a:pPr indent="266700" algn="just">
                        <a:spcAft>
                          <a:spcPts val="0"/>
                        </a:spcAft>
                      </a:pPr>
                      <a:r>
                        <a:rPr lang="en-US" sz="1400" b="1" kern="100">
                          <a:effectLst/>
                        </a:rPr>
                        <a:t>sendtime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代寄下单时间</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datetime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1227514"/>
                  </a:ext>
                </a:extLst>
              </a:tr>
              <a:tr h="185919">
                <a:tc>
                  <a:txBody>
                    <a:bodyPr/>
                    <a:lstStyle/>
                    <a:p>
                      <a:pPr indent="266700" algn="just">
                        <a:spcAft>
                          <a:spcPts val="0"/>
                        </a:spcAft>
                      </a:pPr>
                      <a:r>
                        <a:rPr lang="en-US" sz="1400" b="1" kern="100" dirty="0" err="1">
                          <a:effectLst/>
                        </a:rPr>
                        <a:t>sendtype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快递类型</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36538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270463107"/>
              </p:ext>
            </p:extLst>
          </p:nvPr>
        </p:nvGraphicFramePr>
        <p:xfrm>
          <a:off x="228882" y="3712732"/>
          <a:ext cx="5708621" cy="2773680"/>
        </p:xfrm>
        <a:graphic>
          <a:graphicData uri="http://schemas.openxmlformats.org/drawingml/2006/table">
            <a:tbl>
              <a:tblPr>
                <a:tableStyleId>{5940675A-B579-460E-94D1-54222C63F5DA}</a:tableStyleId>
              </a:tblPr>
              <a:tblGrid>
                <a:gridCol w="1306914">
                  <a:extLst>
                    <a:ext uri="{9D8B030D-6E8A-4147-A177-3AD203B41FA5}">
                      <a16:colId xmlns:a16="http://schemas.microsoft.com/office/drawing/2014/main" val="3652912239"/>
                    </a:ext>
                  </a:extLst>
                </a:gridCol>
                <a:gridCol w="1329689">
                  <a:extLst>
                    <a:ext uri="{9D8B030D-6E8A-4147-A177-3AD203B41FA5}">
                      <a16:colId xmlns:a16="http://schemas.microsoft.com/office/drawing/2014/main" val="2524970263"/>
                    </a:ext>
                  </a:extLst>
                </a:gridCol>
                <a:gridCol w="1424141">
                  <a:extLst>
                    <a:ext uri="{9D8B030D-6E8A-4147-A177-3AD203B41FA5}">
                      <a16:colId xmlns:a16="http://schemas.microsoft.com/office/drawing/2014/main" val="3902216038"/>
                    </a:ext>
                  </a:extLst>
                </a:gridCol>
                <a:gridCol w="913701">
                  <a:extLst>
                    <a:ext uri="{9D8B030D-6E8A-4147-A177-3AD203B41FA5}">
                      <a16:colId xmlns:a16="http://schemas.microsoft.com/office/drawing/2014/main" val="1202153773"/>
                    </a:ext>
                  </a:extLst>
                </a:gridCol>
                <a:gridCol w="734176">
                  <a:extLst>
                    <a:ext uri="{9D8B030D-6E8A-4147-A177-3AD203B41FA5}">
                      <a16:colId xmlns:a16="http://schemas.microsoft.com/office/drawing/2014/main" val="2149796297"/>
                    </a:ext>
                  </a:extLst>
                </a:gridCol>
              </a:tblGrid>
              <a:tr h="211787">
                <a:tc gridSpan="5">
                  <a:txBody>
                    <a:bodyPr/>
                    <a:lstStyle/>
                    <a:p>
                      <a:pPr indent="266700" algn="just">
                        <a:spcAft>
                          <a:spcPts val="0"/>
                        </a:spcAft>
                      </a:pPr>
                      <a:r>
                        <a:rPr lang="zh-CN" sz="1400" b="1" kern="100" dirty="0">
                          <a:effectLst/>
                        </a:rPr>
                        <a:t>代买餐饮信息表设计（黑体字字段为主码）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31811325"/>
                  </a:ext>
                </a:extLst>
              </a:tr>
              <a:tr h="423574">
                <a:tc>
                  <a:txBody>
                    <a:bodyPr/>
                    <a:lstStyle/>
                    <a:p>
                      <a:pPr indent="266700" algn="just">
                        <a:spcAft>
                          <a:spcPts val="0"/>
                        </a:spcAft>
                      </a:pPr>
                      <a:r>
                        <a:rPr lang="zh-CN" sz="1400" b="1" kern="100">
                          <a:effectLst/>
                        </a:rPr>
                        <a:t>字段名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中文名称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能否为空</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9383184"/>
                  </a:ext>
                </a:extLst>
              </a:tr>
              <a:tr h="211787">
                <a:tc>
                  <a:txBody>
                    <a:bodyPr/>
                    <a:lstStyle/>
                    <a:p>
                      <a:pPr indent="266700" algn="just">
                        <a:spcAft>
                          <a:spcPts val="0"/>
                        </a:spcAft>
                      </a:pPr>
                      <a:r>
                        <a:rPr lang="en-US" sz="1400" b="1" kern="100">
                          <a:effectLst/>
                        </a:rPr>
                        <a:t>buyno</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代买信息序号</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 (8)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267482"/>
                  </a:ext>
                </a:extLst>
              </a:tr>
              <a:tr h="211787">
                <a:tc>
                  <a:txBody>
                    <a:bodyPr/>
                    <a:lstStyle/>
                    <a:p>
                      <a:pPr indent="266700" algn="just">
                        <a:spcAft>
                          <a:spcPts val="0"/>
                        </a:spcAft>
                      </a:pPr>
                      <a:r>
                        <a:rPr lang="en-US" sz="1400" b="1" kern="100">
                          <a:effectLst/>
                        </a:rPr>
                        <a:t>buyername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收餐人姓名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4588369"/>
                  </a:ext>
                </a:extLst>
              </a:tr>
              <a:tr h="211787">
                <a:tc>
                  <a:txBody>
                    <a:bodyPr/>
                    <a:lstStyle/>
                    <a:p>
                      <a:pPr indent="266700" algn="just">
                        <a:spcAft>
                          <a:spcPts val="0"/>
                        </a:spcAft>
                      </a:pPr>
                      <a:r>
                        <a:rPr lang="en-US" sz="1400" b="1" kern="100">
                          <a:effectLst/>
                        </a:rPr>
                        <a:t>buyerphone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收餐人手机号</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3825158"/>
                  </a:ext>
                </a:extLst>
              </a:tr>
              <a:tr h="211787">
                <a:tc>
                  <a:txBody>
                    <a:bodyPr/>
                    <a:lstStyle/>
                    <a:p>
                      <a:pPr indent="266700" algn="just">
                        <a:spcAft>
                          <a:spcPts val="0"/>
                        </a:spcAft>
                      </a:pPr>
                      <a:r>
                        <a:rPr lang="en-US" sz="1400" b="1" kern="100">
                          <a:effectLst/>
                        </a:rPr>
                        <a:t>buyeradress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收餐人地址</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52250705"/>
                  </a:ext>
                </a:extLst>
              </a:tr>
              <a:tr h="211787">
                <a:tc>
                  <a:txBody>
                    <a:bodyPr/>
                    <a:lstStyle/>
                    <a:p>
                      <a:pPr indent="266700" algn="just">
                        <a:spcAft>
                          <a:spcPts val="0"/>
                        </a:spcAft>
                      </a:pPr>
                      <a:r>
                        <a:rPr lang="en-US" sz="1400" b="1" kern="100">
                          <a:effectLst/>
                        </a:rPr>
                        <a:t>buymessage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备注</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Varchar(255)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106290"/>
                  </a:ext>
                </a:extLst>
              </a:tr>
            </a:tbl>
          </a:graphicData>
        </a:graphic>
      </p:graphicFrame>
    </p:spTree>
    <p:extLst>
      <p:ext uri="{BB962C8B-B14F-4D97-AF65-F5344CB8AC3E}">
        <p14:creationId xmlns:p14="http://schemas.microsoft.com/office/powerpoint/2010/main" val="6875355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接连接符 33"/>
          <p:cNvSpPr/>
          <p:nvPr/>
        </p:nvSpPr>
        <p:spPr>
          <a:xfrm>
            <a:off x="0" y="549275"/>
            <a:ext cx="12192001" cy="0"/>
          </a:xfrm>
          <a:prstGeom prst="line">
            <a:avLst/>
          </a:prstGeom>
          <a:ln w="25400">
            <a:solidFill>
              <a:srgbClr val="F9B359"/>
            </a:solidFill>
            <a:miter/>
          </a:ln>
        </p:spPr>
        <p:txBody>
          <a:bodyPr lIns="45719" rIns="45719"/>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等线 Light"/>
              <a:ea typeface="等线 Light"/>
              <a:sym typeface="等线 Light"/>
            </a:endParaRPr>
          </a:p>
        </p:txBody>
      </p:sp>
      <p:sp>
        <p:nvSpPr>
          <p:cNvPr id="3" name="文本框 5"/>
          <p:cNvSpPr txBox="1"/>
          <p:nvPr/>
        </p:nvSpPr>
        <p:spPr>
          <a:xfrm>
            <a:off x="4272154" y="226109"/>
            <a:ext cx="3306315" cy="646331"/>
          </a:xfrm>
          <a:prstGeom prst="rect">
            <a:avLst/>
          </a:prstGeom>
          <a:solidFill>
            <a:srgbClr val="F9FAFB"/>
          </a:solidFill>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defRPr sz="3600" b="1">
                <a:solidFill>
                  <a:srgbClr val="F9B359"/>
                </a:solidFill>
                <a:latin typeface="微软雅黑"/>
                <a:ea typeface="微软雅黑"/>
                <a:cs typeface="微软雅黑"/>
                <a:sym typeface="微软雅黑"/>
              </a:defRPr>
            </a:lvl1pPr>
          </a:lstStyle>
          <a:p>
            <a:pPr lvl="0"/>
            <a:r>
              <a:rPr lang="zh-CN" altLang="en-US" dirty="0" smtClean="0"/>
              <a:t>数据库设计</a:t>
            </a:r>
            <a:endParaRPr lang="en-US" altLang="zh-CN" dirty="0"/>
          </a:p>
        </p:txBody>
      </p:sp>
      <p:pic>
        <p:nvPicPr>
          <p:cNvPr id="4" name="图片 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3877960561"/>
              </p:ext>
            </p:extLst>
          </p:nvPr>
        </p:nvGraphicFramePr>
        <p:xfrm>
          <a:off x="6401689" y="1822914"/>
          <a:ext cx="5411470" cy="3627120"/>
        </p:xfrm>
        <a:graphic>
          <a:graphicData uri="http://schemas.openxmlformats.org/drawingml/2006/table">
            <a:tbl>
              <a:tblPr>
                <a:tableStyleId>{5940675A-B579-460E-94D1-54222C63F5DA}</a:tableStyleId>
              </a:tblPr>
              <a:tblGrid>
                <a:gridCol w="1238885">
                  <a:extLst>
                    <a:ext uri="{9D8B030D-6E8A-4147-A177-3AD203B41FA5}">
                      <a16:colId xmlns:a16="http://schemas.microsoft.com/office/drawing/2014/main" val="3700845345"/>
                    </a:ext>
                  </a:extLst>
                </a:gridCol>
                <a:gridCol w="1260475">
                  <a:extLst>
                    <a:ext uri="{9D8B030D-6E8A-4147-A177-3AD203B41FA5}">
                      <a16:colId xmlns:a16="http://schemas.microsoft.com/office/drawing/2014/main" val="376689094"/>
                    </a:ext>
                  </a:extLst>
                </a:gridCol>
                <a:gridCol w="1350010">
                  <a:extLst>
                    <a:ext uri="{9D8B030D-6E8A-4147-A177-3AD203B41FA5}">
                      <a16:colId xmlns:a16="http://schemas.microsoft.com/office/drawing/2014/main" val="728361924"/>
                    </a:ext>
                  </a:extLst>
                </a:gridCol>
                <a:gridCol w="866140">
                  <a:extLst>
                    <a:ext uri="{9D8B030D-6E8A-4147-A177-3AD203B41FA5}">
                      <a16:colId xmlns:a16="http://schemas.microsoft.com/office/drawing/2014/main" val="1246293730"/>
                    </a:ext>
                  </a:extLst>
                </a:gridCol>
                <a:gridCol w="695960">
                  <a:extLst>
                    <a:ext uri="{9D8B030D-6E8A-4147-A177-3AD203B41FA5}">
                      <a16:colId xmlns:a16="http://schemas.microsoft.com/office/drawing/2014/main" val="2933785648"/>
                    </a:ext>
                  </a:extLst>
                </a:gridCol>
              </a:tblGrid>
              <a:tr h="0">
                <a:tc gridSpan="5">
                  <a:txBody>
                    <a:bodyPr/>
                    <a:lstStyle/>
                    <a:p>
                      <a:pPr indent="266700" algn="just">
                        <a:spcAft>
                          <a:spcPts val="0"/>
                        </a:spcAft>
                      </a:pPr>
                      <a:r>
                        <a:rPr lang="zh-CN" sz="1400" b="1" kern="100" dirty="0">
                          <a:effectLst/>
                        </a:rPr>
                        <a:t>用户信息表设计（黑体字字段为主码）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7636185"/>
                  </a:ext>
                </a:extLst>
              </a:tr>
              <a:tr h="0">
                <a:tc>
                  <a:txBody>
                    <a:bodyPr/>
                    <a:lstStyle/>
                    <a:p>
                      <a:pPr indent="266700" algn="just">
                        <a:spcAft>
                          <a:spcPts val="0"/>
                        </a:spcAft>
                      </a:pPr>
                      <a:r>
                        <a:rPr lang="zh-CN" sz="1400" b="1" kern="100">
                          <a:effectLst/>
                        </a:rPr>
                        <a:t>字段名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中文名称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数据类型</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能否为空</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11916755"/>
                  </a:ext>
                </a:extLst>
              </a:tr>
              <a:tr h="0">
                <a:tc>
                  <a:txBody>
                    <a:bodyPr/>
                    <a:lstStyle/>
                    <a:p>
                      <a:pPr indent="266700" algn="just">
                        <a:spcAft>
                          <a:spcPts val="0"/>
                        </a:spcAft>
                      </a:pPr>
                      <a:r>
                        <a:rPr lang="en-US" sz="1400" b="1" kern="100">
                          <a:effectLst/>
                        </a:rPr>
                        <a:t>useropenid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用户微信</a:t>
                      </a:r>
                      <a:r>
                        <a:rPr lang="en-US" sz="1400" b="1" kern="100" dirty="0">
                          <a:effectLst/>
                        </a:rPr>
                        <a:t>id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a:t>
                      </a:r>
                      <a:r>
                        <a:rPr lang="zh-CN" sz="1400" b="1" kern="100">
                          <a:effectLst/>
                        </a:rPr>
                        <a:t>（</a:t>
                      </a:r>
                      <a:r>
                        <a:rPr lang="en-US" sz="1400" b="1" kern="100">
                          <a:effectLst/>
                        </a:rPr>
                        <a:t>50</a:t>
                      </a:r>
                      <a:r>
                        <a:rPr lang="zh-CN" sz="1400" b="1" kern="100">
                          <a:effectLst/>
                        </a:rPr>
                        <a: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1317238"/>
                  </a:ext>
                </a:extLst>
              </a:tr>
              <a:tr h="0">
                <a:tc>
                  <a:txBody>
                    <a:bodyPr/>
                    <a:lstStyle/>
                    <a:p>
                      <a:pPr indent="266700" algn="just">
                        <a:spcAft>
                          <a:spcPts val="0"/>
                        </a:spcAft>
                      </a:pPr>
                      <a:r>
                        <a:rPr lang="en-US" sz="1400" b="1" kern="100">
                          <a:effectLst/>
                        </a:rPr>
                        <a:t>username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用户姓名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40519894"/>
                  </a:ext>
                </a:extLst>
              </a:tr>
              <a:tr h="0">
                <a:tc>
                  <a:txBody>
                    <a:bodyPr/>
                    <a:lstStyle/>
                    <a:p>
                      <a:pPr indent="266700" algn="just">
                        <a:spcAft>
                          <a:spcPts val="0"/>
                        </a:spcAft>
                      </a:pPr>
                      <a:r>
                        <a:rPr lang="en-US" sz="1400" b="1" kern="100">
                          <a:effectLst/>
                        </a:rPr>
                        <a:t>userphoto</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用户头像</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Varchar(11)</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2850231"/>
                  </a:ext>
                </a:extLst>
              </a:tr>
              <a:tr h="0">
                <a:tc>
                  <a:txBody>
                    <a:bodyPr/>
                    <a:lstStyle/>
                    <a:p>
                      <a:pPr indent="266700" algn="just">
                        <a:spcAft>
                          <a:spcPts val="0"/>
                        </a:spcAft>
                      </a:pPr>
                      <a:r>
                        <a:rPr lang="en-US" sz="1400" b="1" kern="100">
                          <a:effectLst/>
                        </a:rPr>
                        <a:t>useradress</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用户常用地址</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Varchar(255)</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04541271"/>
                  </a:ext>
                </a:extLst>
              </a:tr>
              <a:tr h="0">
                <a:tc>
                  <a:txBody>
                    <a:bodyPr/>
                    <a:lstStyle/>
                    <a:p>
                      <a:pPr indent="266700" algn="just">
                        <a:spcAft>
                          <a:spcPts val="0"/>
                        </a:spcAft>
                      </a:pPr>
                      <a:r>
                        <a:rPr lang="en-US" sz="1400" b="1" kern="100">
                          <a:effectLst/>
                        </a:rPr>
                        <a:t>userlike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用户被点赞数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datetime</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否</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0616685"/>
                  </a:ext>
                </a:extLst>
              </a:tr>
              <a:tr h="0">
                <a:tc>
                  <a:txBody>
                    <a:bodyPr/>
                    <a:lstStyle/>
                    <a:p>
                      <a:pPr indent="266700" algn="just">
                        <a:spcAft>
                          <a:spcPts val="0"/>
                        </a:spcAft>
                      </a:pPr>
                      <a:r>
                        <a:rPr lang="en-US" sz="1400" b="1" kern="100">
                          <a:effectLst/>
                        </a:rPr>
                        <a:t>usercount</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用户订单完成数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 </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86559175"/>
                  </a:ext>
                </a:extLst>
              </a:tr>
              <a:tr h="0">
                <a:tc>
                  <a:txBody>
                    <a:bodyPr/>
                    <a:lstStyle/>
                    <a:p>
                      <a:pPr indent="266700" algn="just">
                        <a:spcAft>
                          <a:spcPts val="0"/>
                        </a:spcAft>
                      </a:pPr>
                      <a:r>
                        <a:rPr lang="en-US" sz="1400" b="1" kern="100">
                          <a:effectLst/>
                        </a:rPr>
                        <a:t>userschoolid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用户校内</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Varchar(20)</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89862270"/>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172030303"/>
              </p:ext>
            </p:extLst>
          </p:nvPr>
        </p:nvGraphicFramePr>
        <p:xfrm>
          <a:off x="513841" y="1044265"/>
          <a:ext cx="5411470" cy="2346960"/>
        </p:xfrm>
        <a:graphic>
          <a:graphicData uri="http://schemas.openxmlformats.org/drawingml/2006/table">
            <a:tbl>
              <a:tblPr>
                <a:tableStyleId>{5940675A-B579-460E-94D1-54222C63F5DA}</a:tableStyleId>
              </a:tblPr>
              <a:tblGrid>
                <a:gridCol w="1238885">
                  <a:extLst>
                    <a:ext uri="{9D8B030D-6E8A-4147-A177-3AD203B41FA5}">
                      <a16:colId xmlns:a16="http://schemas.microsoft.com/office/drawing/2014/main" val="1363024752"/>
                    </a:ext>
                  </a:extLst>
                </a:gridCol>
                <a:gridCol w="1260475">
                  <a:extLst>
                    <a:ext uri="{9D8B030D-6E8A-4147-A177-3AD203B41FA5}">
                      <a16:colId xmlns:a16="http://schemas.microsoft.com/office/drawing/2014/main" val="3772669429"/>
                    </a:ext>
                  </a:extLst>
                </a:gridCol>
                <a:gridCol w="1350010">
                  <a:extLst>
                    <a:ext uri="{9D8B030D-6E8A-4147-A177-3AD203B41FA5}">
                      <a16:colId xmlns:a16="http://schemas.microsoft.com/office/drawing/2014/main" val="129026015"/>
                    </a:ext>
                  </a:extLst>
                </a:gridCol>
                <a:gridCol w="866140">
                  <a:extLst>
                    <a:ext uri="{9D8B030D-6E8A-4147-A177-3AD203B41FA5}">
                      <a16:colId xmlns:a16="http://schemas.microsoft.com/office/drawing/2014/main" val="2645681259"/>
                    </a:ext>
                  </a:extLst>
                </a:gridCol>
                <a:gridCol w="695960">
                  <a:extLst>
                    <a:ext uri="{9D8B030D-6E8A-4147-A177-3AD203B41FA5}">
                      <a16:colId xmlns:a16="http://schemas.microsoft.com/office/drawing/2014/main" val="3690556451"/>
                    </a:ext>
                  </a:extLst>
                </a:gridCol>
              </a:tblGrid>
              <a:tr h="0">
                <a:tc gridSpan="5">
                  <a:txBody>
                    <a:bodyPr/>
                    <a:lstStyle/>
                    <a:p>
                      <a:pPr indent="266700" algn="just">
                        <a:spcAft>
                          <a:spcPts val="0"/>
                        </a:spcAft>
                      </a:pPr>
                      <a:r>
                        <a:rPr lang="zh-CN" sz="1400" b="1" kern="100" dirty="0">
                          <a:effectLst/>
                        </a:rPr>
                        <a:t>订单表设计（黑体字字段为主码）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96805583"/>
                  </a:ext>
                </a:extLst>
              </a:tr>
              <a:tr h="0">
                <a:tc>
                  <a:txBody>
                    <a:bodyPr/>
                    <a:lstStyle/>
                    <a:p>
                      <a:pPr indent="266700" algn="just">
                        <a:spcAft>
                          <a:spcPts val="0"/>
                        </a:spcAft>
                      </a:pPr>
                      <a:r>
                        <a:rPr lang="zh-CN" sz="1400" b="1" kern="100" dirty="0">
                          <a:effectLst/>
                        </a:rPr>
                        <a:t>字段名</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中文名称</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能否为空</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2137779"/>
                  </a:ext>
                </a:extLst>
              </a:tr>
              <a:tr h="0">
                <a:tc>
                  <a:txBody>
                    <a:bodyPr/>
                    <a:lstStyle/>
                    <a:p>
                      <a:pPr indent="266700" algn="just">
                        <a:spcAft>
                          <a:spcPts val="0"/>
                        </a:spcAft>
                      </a:pPr>
                      <a:r>
                        <a:rPr lang="en-US" sz="1400" b="1" kern="100">
                          <a:effectLst/>
                        </a:rPr>
                        <a:t>orderid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代买序号</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 (8)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9869555"/>
                  </a:ext>
                </a:extLst>
              </a:tr>
              <a:tr h="0">
                <a:tc>
                  <a:txBody>
                    <a:bodyPr/>
                    <a:lstStyle/>
                    <a:p>
                      <a:pPr indent="266700" algn="just">
                        <a:spcAft>
                          <a:spcPts val="0"/>
                        </a:spcAft>
                      </a:pPr>
                      <a:r>
                        <a:rPr lang="en-US" sz="1400" b="1" kern="100">
                          <a:effectLst/>
                        </a:rPr>
                        <a:t>useropenid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外键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87835460"/>
                  </a:ext>
                </a:extLst>
              </a:tr>
              <a:tr h="0">
                <a:tc>
                  <a:txBody>
                    <a:bodyPr/>
                    <a:lstStyle/>
                    <a:p>
                      <a:pPr indent="266700" algn="just">
                        <a:spcAft>
                          <a:spcPts val="0"/>
                        </a:spcAft>
                      </a:pPr>
                      <a:r>
                        <a:rPr lang="en-US" sz="1400" b="1" kern="100">
                          <a:effectLst/>
                        </a:rPr>
                        <a:t>orderinfoid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订单信息</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6939556"/>
                  </a:ext>
                </a:extLst>
              </a:tr>
              <a:tr h="0">
                <a:tc>
                  <a:txBody>
                    <a:bodyPr/>
                    <a:lstStyle/>
                    <a:p>
                      <a:pPr indent="266700" algn="just">
                        <a:spcAft>
                          <a:spcPts val="0"/>
                        </a:spcAft>
                      </a:pPr>
                      <a:r>
                        <a:rPr lang="en-US" sz="1400" b="1" kern="100">
                          <a:effectLst/>
                        </a:rPr>
                        <a:t>ordertime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下单时间</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Varchar(255)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1011915"/>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02458317"/>
              </p:ext>
            </p:extLst>
          </p:nvPr>
        </p:nvGraphicFramePr>
        <p:xfrm>
          <a:off x="513841" y="3785780"/>
          <a:ext cx="5411470" cy="2560320"/>
        </p:xfrm>
        <a:graphic>
          <a:graphicData uri="http://schemas.openxmlformats.org/drawingml/2006/table">
            <a:tbl>
              <a:tblPr>
                <a:tableStyleId>{5940675A-B579-460E-94D1-54222C63F5DA}</a:tableStyleId>
              </a:tblPr>
              <a:tblGrid>
                <a:gridCol w="1238885">
                  <a:extLst>
                    <a:ext uri="{9D8B030D-6E8A-4147-A177-3AD203B41FA5}">
                      <a16:colId xmlns:a16="http://schemas.microsoft.com/office/drawing/2014/main" val="2684590800"/>
                    </a:ext>
                  </a:extLst>
                </a:gridCol>
                <a:gridCol w="1260475">
                  <a:extLst>
                    <a:ext uri="{9D8B030D-6E8A-4147-A177-3AD203B41FA5}">
                      <a16:colId xmlns:a16="http://schemas.microsoft.com/office/drawing/2014/main" val="1994274507"/>
                    </a:ext>
                  </a:extLst>
                </a:gridCol>
                <a:gridCol w="1350010">
                  <a:extLst>
                    <a:ext uri="{9D8B030D-6E8A-4147-A177-3AD203B41FA5}">
                      <a16:colId xmlns:a16="http://schemas.microsoft.com/office/drawing/2014/main" val="2403271096"/>
                    </a:ext>
                  </a:extLst>
                </a:gridCol>
                <a:gridCol w="866140">
                  <a:extLst>
                    <a:ext uri="{9D8B030D-6E8A-4147-A177-3AD203B41FA5}">
                      <a16:colId xmlns:a16="http://schemas.microsoft.com/office/drawing/2014/main" val="1449305110"/>
                    </a:ext>
                  </a:extLst>
                </a:gridCol>
                <a:gridCol w="695960">
                  <a:extLst>
                    <a:ext uri="{9D8B030D-6E8A-4147-A177-3AD203B41FA5}">
                      <a16:colId xmlns:a16="http://schemas.microsoft.com/office/drawing/2014/main" val="1608005221"/>
                    </a:ext>
                  </a:extLst>
                </a:gridCol>
              </a:tblGrid>
              <a:tr h="0">
                <a:tc gridSpan="5">
                  <a:txBody>
                    <a:bodyPr/>
                    <a:lstStyle/>
                    <a:p>
                      <a:pPr indent="266700" algn="just">
                        <a:spcAft>
                          <a:spcPts val="0"/>
                        </a:spcAft>
                      </a:pPr>
                      <a:r>
                        <a:rPr lang="zh-CN" sz="1400" b="1" kern="100" dirty="0">
                          <a:effectLst/>
                        </a:rPr>
                        <a:t>评价表设计（黑体字字段为主码）</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17953456"/>
                  </a:ext>
                </a:extLst>
              </a:tr>
              <a:tr h="0">
                <a:tc>
                  <a:txBody>
                    <a:bodyPr/>
                    <a:lstStyle/>
                    <a:p>
                      <a:pPr indent="266700" algn="just">
                        <a:spcAft>
                          <a:spcPts val="0"/>
                        </a:spcAft>
                      </a:pPr>
                      <a:r>
                        <a:rPr lang="zh-CN" sz="1400" b="1" kern="100">
                          <a:effectLst/>
                        </a:rPr>
                        <a:t>字段名</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中文名称</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数据类型</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能否为空</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说明</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5112718"/>
                  </a:ext>
                </a:extLst>
              </a:tr>
              <a:tr h="0">
                <a:tc>
                  <a:txBody>
                    <a:bodyPr/>
                    <a:lstStyle/>
                    <a:p>
                      <a:pPr indent="266700" algn="just">
                        <a:spcAft>
                          <a:spcPts val="0"/>
                        </a:spcAft>
                      </a:pPr>
                      <a:r>
                        <a:rPr lang="en-US" sz="1400" b="1" kern="100">
                          <a:effectLst/>
                        </a:rPr>
                        <a:t>commentid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评价</a:t>
                      </a:r>
                      <a:r>
                        <a:rPr lang="en-US" sz="1400" b="1" kern="100" dirty="0">
                          <a:effectLst/>
                        </a:rPr>
                        <a:t>id</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err="1">
                          <a:effectLst/>
                        </a:rPr>
                        <a:t>int</a:t>
                      </a:r>
                      <a:r>
                        <a:rPr lang="en-US" sz="1400" b="1" kern="100" dirty="0">
                          <a:effectLst/>
                        </a:rPr>
                        <a:t> (8)</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主键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349484"/>
                  </a:ext>
                </a:extLst>
              </a:tr>
              <a:tr h="0">
                <a:tc>
                  <a:txBody>
                    <a:bodyPr/>
                    <a:lstStyle/>
                    <a:p>
                      <a:pPr indent="266700" algn="just">
                        <a:spcAft>
                          <a:spcPts val="0"/>
                        </a:spcAft>
                      </a:pPr>
                      <a:r>
                        <a:rPr lang="en-US" sz="1400" b="1" kern="100">
                          <a:effectLst/>
                        </a:rPr>
                        <a:t>useropenid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用户</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varchar(20)</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外键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9682515"/>
                  </a:ext>
                </a:extLst>
              </a:tr>
              <a:tr h="0">
                <a:tc>
                  <a:txBody>
                    <a:bodyPr/>
                    <a:lstStyle/>
                    <a:p>
                      <a:pPr indent="266700" algn="just">
                        <a:spcAft>
                          <a:spcPts val="0"/>
                        </a:spcAft>
                      </a:pPr>
                      <a:r>
                        <a:rPr lang="en-US" sz="1400" b="1" kern="100">
                          <a:effectLst/>
                        </a:rPr>
                        <a:t>orderid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订单</a:t>
                      </a:r>
                      <a:r>
                        <a:rPr lang="en-US" sz="1400" b="1" kern="100">
                          <a:effectLst/>
                        </a:rPr>
                        <a:t>id</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Varchar(11)</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外键</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3428755"/>
                  </a:ext>
                </a:extLst>
              </a:tr>
              <a:tr h="0">
                <a:tc>
                  <a:txBody>
                    <a:bodyPr/>
                    <a:lstStyle/>
                    <a:p>
                      <a:pPr indent="266700" algn="just">
                        <a:spcAft>
                          <a:spcPts val="0"/>
                        </a:spcAft>
                      </a:pPr>
                      <a:r>
                        <a:rPr lang="en-US" sz="1400" b="1" kern="100">
                          <a:effectLst/>
                        </a:rPr>
                        <a:t>like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点赞</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Boolean</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是</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0845592"/>
                  </a:ext>
                </a:extLst>
              </a:tr>
              <a:tr h="0">
                <a:tc>
                  <a:txBody>
                    <a:bodyPr/>
                    <a:lstStyle/>
                    <a:p>
                      <a:pPr indent="266700" algn="just">
                        <a:spcAft>
                          <a:spcPts val="0"/>
                        </a:spcAft>
                      </a:pPr>
                      <a:r>
                        <a:rPr lang="en-US" sz="1400" b="1" kern="100">
                          <a:effectLst/>
                        </a:rPr>
                        <a:t>commentmessage</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a:effectLst/>
                        </a:rPr>
                        <a:t>评价文字</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a:effectLst/>
                        </a:rPr>
                        <a:t>Varchar(255)</a:t>
                      </a:r>
                      <a:endParaRPr lang="zh-CN" sz="14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400" b="1" kern="100" dirty="0">
                          <a:effectLst/>
                        </a:rPr>
                        <a:t>否</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400" b="1" kern="100" dirty="0">
                          <a:effectLst/>
                        </a:rPr>
                        <a:t> </a:t>
                      </a:r>
                      <a:endParaRPr lang="zh-CN" sz="14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825971"/>
                  </a:ext>
                </a:extLst>
              </a:tr>
            </a:tbl>
          </a:graphicData>
        </a:graphic>
      </p:graphicFrame>
    </p:spTree>
    <p:extLst>
      <p:ext uri="{BB962C8B-B14F-4D97-AF65-F5344CB8AC3E}">
        <p14:creationId xmlns:p14="http://schemas.microsoft.com/office/powerpoint/2010/main" val="12524094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p:tmAbs val="0"/>
                                  </p:iterate>
                                  <p:childTnLst>
                                    <p:set>
                                      <p:cBhvr>
                                        <p:cTn id="11" fill="hold"/>
                                        <p:tgtEl>
                                          <p:spTgt spid="2"/>
                                        </p:tgtEl>
                                        <p:attrNameLst>
                                          <p:attrName>style.visibility</p:attrName>
                                        </p:attrNameLst>
                                      </p:cBhvr>
                                      <p:to>
                                        <p:strVal val="visible"/>
                                      </p:to>
                                    </p:set>
                                    <p:animEffect transition="in" filter="wipe(left)">
                                      <p:cBhvr>
                                        <p:cTn id="12" dur="10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509902" y="2751890"/>
            <a:ext cx="3170097"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出错处理设计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46987967"/>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5402"/>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9" name="文本框 5"/>
          <p:cNvSpPr txBox="1"/>
          <p:nvPr/>
        </p:nvSpPr>
        <p:spPr>
          <a:xfrm>
            <a:off x="4971197" y="771174"/>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出错信息</a:t>
            </a:r>
            <a:endParaRPr lang="en-US" altLang="zh-CN" sz="2400"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C8EB2047-8C73-444D-B224-B8C231CFC613}"/>
              </a:ext>
            </a:extLst>
          </p:cNvPr>
          <p:cNvGraphicFramePr>
            <a:graphicFrameLocks noGrp="1"/>
          </p:cNvGraphicFramePr>
          <p:nvPr>
            <p:extLst>
              <p:ext uri="{D42A27DB-BD31-4B8C-83A1-F6EECF244321}">
                <p14:modId xmlns:p14="http://schemas.microsoft.com/office/powerpoint/2010/main" val="3772669340"/>
              </p:ext>
            </p:extLst>
          </p:nvPr>
        </p:nvGraphicFramePr>
        <p:xfrm>
          <a:off x="3243953" y="3623320"/>
          <a:ext cx="5704091" cy="1349657"/>
        </p:xfrm>
        <a:graphic>
          <a:graphicData uri="http://schemas.openxmlformats.org/drawingml/2006/table">
            <a:tbl>
              <a:tblPr firstRow="1" bandRow="1">
                <a:tableStyleId>{C7B018BB-80A7-4F77-B60F-C8B233D01FF8}</a:tableStyleId>
              </a:tblPr>
              <a:tblGrid>
                <a:gridCol w="2205362">
                  <a:extLst>
                    <a:ext uri="{9D8B030D-6E8A-4147-A177-3AD203B41FA5}">
                      <a16:colId xmlns:a16="http://schemas.microsoft.com/office/drawing/2014/main" val="322038344"/>
                    </a:ext>
                  </a:extLst>
                </a:gridCol>
                <a:gridCol w="3498729">
                  <a:extLst>
                    <a:ext uri="{9D8B030D-6E8A-4147-A177-3AD203B41FA5}">
                      <a16:colId xmlns:a16="http://schemas.microsoft.com/office/drawing/2014/main" val="1224390099"/>
                    </a:ext>
                  </a:extLst>
                </a:gridCol>
              </a:tblGrid>
              <a:tr h="368005">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出错情况</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tc>
                  <a:txBody>
                    <a:bodyPr/>
                    <a:lstStyle/>
                    <a:p>
                      <a:pPr indent="267970" algn="ctr">
                        <a:spcAft>
                          <a:spcPts val="0"/>
                        </a:spcAft>
                      </a:pPr>
                      <a:r>
                        <a:rPr lang="zh-CN" sz="1600" b="1" kern="100" dirty="0">
                          <a:effectLst/>
                          <a:latin typeface="Calibri" panose="020F0502020204030204" pitchFamily="34" charset="0"/>
                          <a:ea typeface="宋体" panose="02010600030101010101" pitchFamily="2" charset="-122"/>
                          <a:cs typeface="Times New Roman" panose="02020603050405020304" pitchFamily="18" charset="0"/>
                        </a:rPr>
                        <a:t>出错提示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solidFill>
                      <a:srgbClr val="F9B359"/>
                    </a:solidFill>
                  </a:tcPr>
                </a:tc>
                <a:extLst>
                  <a:ext uri="{0D108BD9-81ED-4DB2-BD59-A6C34878D82A}">
                    <a16:rowId xmlns:a16="http://schemas.microsoft.com/office/drawing/2014/main" val="2016261932"/>
                  </a:ext>
                </a:extLst>
              </a:tr>
              <a:tr h="493972">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输入信息无法满足要求</a:t>
                      </a:r>
                    </a:p>
                  </a:txBody>
                  <a:tcPr marL="68580" marR="68580" marT="0" marB="0" anchor="ctr"/>
                </a:tc>
                <a:tc>
                  <a:txBody>
                    <a:bodyPr/>
                    <a:lstStyle/>
                    <a:p>
                      <a:pPr indent="266700" algn="ctr">
                        <a:spcAft>
                          <a:spcPts val="0"/>
                        </a:spcAft>
                      </a:pPr>
                      <a:r>
                        <a:rPr lang="en-US" sz="1600" kern="10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a:effectLst/>
                          <a:latin typeface="Calibri" panose="020F0502020204030204" pitchFamily="34" charset="0"/>
                          <a:ea typeface="宋体" panose="02010600030101010101" pitchFamily="2" charset="-122"/>
                          <a:cs typeface="Times New Roman" panose="02020603050405020304" pitchFamily="18" charset="0"/>
                        </a:rPr>
                        <a:t>“发布失败！请返回重新发布！”</a:t>
                      </a:r>
                    </a:p>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“格式不符合要求，请重新输入</a:t>
                      </a:r>
                      <a:r>
                        <a:rPr lang="en-US" sz="1600" kern="10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tc>
                <a:extLst>
                  <a:ext uri="{0D108BD9-81ED-4DB2-BD59-A6C34878D82A}">
                    <a16:rowId xmlns:a16="http://schemas.microsoft.com/office/drawing/2014/main" val="4019556840"/>
                  </a:ext>
                </a:extLst>
              </a:tr>
              <a:tr h="370840">
                <a:tc>
                  <a:txBody>
                    <a:bodyPr/>
                    <a:lstStyle/>
                    <a:p>
                      <a:pPr indent="266700" algn="ctr">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网络传输超时</a:t>
                      </a:r>
                    </a:p>
                  </a:txBody>
                  <a:tcPr marL="68580" marR="68580" marT="0" marB="0" anchor="ctr"/>
                </a:tc>
                <a:tc>
                  <a:txBody>
                    <a:bodyPr/>
                    <a:lstStyle/>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“网络错误”</a:t>
                      </a:r>
                    </a:p>
                    <a:p>
                      <a:pPr indent="266700" algn="ctr">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“请求失败”</a:t>
                      </a:r>
                    </a:p>
                  </a:txBody>
                  <a:tcPr marL="68580" marR="68580" marT="0" marB="0" anchor="ctr"/>
                </a:tc>
                <a:extLst>
                  <a:ext uri="{0D108BD9-81ED-4DB2-BD59-A6C34878D82A}">
                    <a16:rowId xmlns:a16="http://schemas.microsoft.com/office/drawing/2014/main" val="64010667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par>
                                <p:cTn id="22" presetID="10"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9" grpId="4"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022863" y="275189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zh-CN" dirty="0"/>
              <a:t>维护设计</a:t>
            </a:r>
            <a:endParaRPr lang="zh-CN" altLang="en-US" dirty="0"/>
          </a:p>
        </p:txBody>
      </p:sp>
      <p:sp>
        <p:nvSpPr>
          <p:cNvPr id="244"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5</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952513332"/>
      </p:ext>
    </p:extLst>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animBg="1" advAuto="0"/>
      <p:bldP spid="240" grpId="0" animBg="1" advAuto="0"/>
      <p:bldP spid="241" grpId="0" animBg="1" advAuto="0"/>
      <p:bldP spid="242" grpId="0" animBg="1" advAuto="0"/>
      <p:bldP spid="24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206037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r>
              <a:rPr lang="zh-CN" altLang="zh-CN" dirty="0"/>
              <a:t>描述了系统或子系统的系统级或子系统级设计与体系结构设计。</a:t>
            </a:r>
            <a:r>
              <a:rPr lang="en-US" altLang="zh-CN" dirty="0"/>
              <a:t>SSDD</a:t>
            </a:r>
            <a:r>
              <a:rPr lang="zh-CN" altLang="zh-CN" dirty="0"/>
              <a:t>可能还要用《接口设计说明》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2.SSDD</a:t>
            </a:r>
            <a:r>
              <a:rPr lang="zh-CN" altLang="zh-CN" dirty="0"/>
              <a:t>连同相关的</a:t>
            </a:r>
            <a:r>
              <a:rPr lang="en-US" altLang="zh-CN" dirty="0"/>
              <a:t>IDD</a:t>
            </a:r>
            <a:r>
              <a:rPr lang="zh-CN" altLang="zh-CN" dirty="0"/>
              <a:t>和</a:t>
            </a:r>
            <a:r>
              <a:rPr lang="en-US" altLang="zh-CN" dirty="0"/>
              <a:t>DBDD</a:t>
            </a:r>
            <a:r>
              <a:rPr lang="zh-CN" altLang="zh-CN" dirty="0"/>
              <a:t>是构成进一步系统实现的基础。贯穿本文的术语“系统，如果适用的话，也可解释为“子系统”。所形成的文档应冠名为“系统设计说明”或“子系统设计说明”</a:t>
            </a:r>
            <a:r>
              <a:rPr lang="zh-CN" altLang="en-US" dirty="0"/>
              <a:t>。</a:t>
            </a:r>
            <a:endParaRPr lang="zh-CN" altLang="zh-CN" dirty="0"/>
          </a:p>
        </p:txBody>
      </p:sp>
      <p:sp>
        <p:nvSpPr>
          <p:cNvPr id="299" name="文本框 5"/>
          <p:cNvSpPr txBox="1"/>
          <p:nvPr/>
        </p:nvSpPr>
        <p:spPr>
          <a:xfrm>
            <a:off x="1938139" y="2288543"/>
            <a:ext cx="83157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系统</a:t>
            </a:r>
            <a:r>
              <a:rPr lang="en-US" altLang="zh-CN" dirty="0"/>
              <a:t>/</a:t>
            </a:r>
            <a:r>
              <a:rPr lang="zh-CN" altLang="zh-CN" dirty="0"/>
              <a:t>子系统设计</a:t>
            </a:r>
            <a:r>
              <a:rPr lang="en-US" altLang="zh-CN" dirty="0"/>
              <a:t>(</a:t>
            </a:r>
            <a:r>
              <a:rPr lang="zh-CN" altLang="zh-CN" dirty="0"/>
              <a:t>结构设计</a:t>
            </a:r>
            <a:r>
              <a:rPr lang="en-US" altLang="zh-CN" dirty="0"/>
              <a:t>)</a:t>
            </a:r>
            <a:r>
              <a:rPr lang="zh-CN" altLang="zh-CN" dirty="0"/>
              <a:t>说明</a:t>
            </a:r>
            <a:r>
              <a:rPr lang="en-US" altLang="zh-CN" dirty="0"/>
              <a:t>(SSDD)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39837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检测输入、输出数据类型、长度的正确性。</a:t>
            </a:r>
          </a:p>
        </p:txBody>
      </p:sp>
      <p:sp>
        <p:nvSpPr>
          <p:cNvPr id="299" name="文本框 5"/>
          <p:cNvSpPr txBox="1"/>
          <p:nvPr/>
        </p:nvSpPr>
        <p:spPr>
          <a:xfrm>
            <a:off x="4664848" y="2288543"/>
            <a:ext cx="2862321"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检测点的设计</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3"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6</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2833994" y="1914555"/>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2721262" y="4250870"/>
            <a:ext cx="2140326" cy="646331"/>
          </a:xfrm>
          <a:prstGeom prst="rect">
            <a:avLst/>
          </a:prstGeom>
          <a:noFill/>
        </p:spPr>
        <p:txBody>
          <a:bodyPr wrap="square" rtlCol="0">
            <a:spAutoFit/>
          </a:bodyPr>
          <a:lstStyle/>
          <a:p>
            <a:pPr algn="ctr"/>
            <a:r>
              <a:rPr lang="en-US" altLang="zh-CN" dirty="0"/>
              <a:t>20190420</a:t>
            </a:r>
          </a:p>
          <a:p>
            <a:pPr algn="ctr"/>
            <a:r>
              <a:rPr lang="zh-CN" altLang="en-US" dirty="0" smtClean="0"/>
              <a:t>会议记录</a:t>
            </a:r>
            <a:endParaRPr lang="en-US" altLang="zh-CN" dirty="0"/>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pSp>
        <p:nvGrpSpPr>
          <p:cNvPr id="7" name="组 5">
            <a:extLst>
              <a:ext uri="{FF2B5EF4-FFF2-40B4-BE49-F238E27FC236}">
                <a16:creationId xmlns:a16="http://schemas.microsoft.com/office/drawing/2014/main" id="{D6609833-48B4-4D9E-9635-7FD0E19CC485}"/>
              </a:ext>
            </a:extLst>
          </p:cNvPr>
          <p:cNvGrpSpPr/>
          <p:nvPr/>
        </p:nvGrpSpPr>
        <p:grpSpPr>
          <a:xfrm>
            <a:off x="5146906" y="1914554"/>
            <a:ext cx="1914863" cy="2086875"/>
            <a:chOff x="2938584" y="2242373"/>
            <a:chExt cx="2319215" cy="2319215"/>
          </a:xfrm>
        </p:grpSpPr>
        <p:pic>
          <p:nvPicPr>
            <p:cNvPr id="9" name="图片 8">
              <a:hlinkClick r:id="rId5"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0" name="文本框 9">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1" name="文本框 10">
            <a:extLst>
              <a:ext uri="{FF2B5EF4-FFF2-40B4-BE49-F238E27FC236}">
                <a16:creationId xmlns:a16="http://schemas.microsoft.com/office/drawing/2014/main" id="{C1BC540B-86E2-4153-B235-8EC807389912}"/>
              </a:ext>
            </a:extLst>
          </p:cNvPr>
          <p:cNvSpPr txBox="1"/>
          <p:nvPr/>
        </p:nvSpPr>
        <p:spPr>
          <a:xfrm>
            <a:off x="5034174" y="4250869"/>
            <a:ext cx="2140326" cy="646331"/>
          </a:xfrm>
          <a:prstGeom prst="rect">
            <a:avLst/>
          </a:prstGeom>
          <a:noFill/>
        </p:spPr>
        <p:txBody>
          <a:bodyPr wrap="square" rtlCol="0">
            <a:spAutoFit/>
          </a:bodyPr>
          <a:lstStyle/>
          <a:p>
            <a:pPr algn="ctr"/>
            <a:r>
              <a:rPr lang="en-US" altLang="zh-CN" dirty="0" smtClean="0"/>
              <a:t>20190427</a:t>
            </a:r>
            <a:endParaRPr lang="en-US" altLang="zh-CN" dirty="0"/>
          </a:p>
          <a:p>
            <a:pPr algn="ctr"/>
            <a:r>
              <a:rPr lang="zh-CN" altLang="en-US" dirty="0" smtClean="0"/>
              <a:t>会议记录</a:t>
            </a:r>
            <a:endParaRPr lang="en-US" altLang="zh-CN" dirty="0"/>
          </a:p>
        </p:txBody>
      </p:sp>
      <p:grpSp>
        <p:nvGrpSpPr>
          <p:cNvPr id="12" name="组 5">
            <a:extLst>
              <a:ext uri="{FF2B5EF4-FFF2-40B4-BE49-F238E27FC236}">
                <a16:creationId xmlns:a16="http://schemas.microsoft.com/office/drawing/2014/main" id="{D6609833-48B4-4D9E-9635-7FD0E19CC485}"/>
              </a:ext>
            </a:extLst>
          </p:cNvPr>
          <p:cNvGrpSpPr/>
          <p:nvPr/>
        </p:nvGrpSpPr>
        <p:grpSpPr>
          <a:xfrm>
            <a:off x="7174501" y="1914553"/>
            <a:ext cx="1914863" cy="2086875"/>
            <a:chOff x="2938584" y="2242373"/>
            <a:chExt cx="2319215" cy="2319215"/>
          </a:xfrm>
        </p:grpSpPr>
        <p:pic>
          <p:nvPicPr>
            <p:cNvPr id="13" name="图片 12">
              <a:hlinkClick r:id="rId6"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14" name="文本框 1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15" name="文本框 14">
            <a:extLst>
              <a:ext uri="{FF2B5EF4-FFF2-40B4-BE49-F238E27FC236}">
                <a16:creationId xmlns:a16="http://schemas.microsoft.com/office/drawing/2014/main" id="{C1BC540B-86E2-4153-B235-8EC807389912}"/>
              </a:ext>
            </a:extLst>
          </p:cNvPr>
          <p:cNvSpPr txBox="1"/>
          <p:nvPr/>
        </p:nvSpPr>
        <p:spPr>
          <a:xfrm>
            <a:off x="7061769" y="4250868"/>
            <a:ext cx="2140326" cy="646331"/>
          </a:xfrm>
          <a:prstGeom prst="rect">
            <a:avLst/>
          </a:prstGeom>
          <a:noFill/>
        </p:spPr>
        <p:txBody>
          <a:bodyPr wrap="square" rtlCol="0">
            <a:spAutoFit/>
          </a:bodyPr>
          <a:lstStyle/>
          <a:p>
            <a:pPr algn="ctr"/>
            <a:r>
              <a:rPr lang="en-US" altLang="zh-CN" dirty="0" smtClean="0"/>
              <a:t>20190512</a:t>
            </a:r>
            <a:endParaRPr lang="en-US" altLang="zh-CN" dirty="0"/>
          </a:p>
          <a:p>
            <a:pPr algn="ctr"/>
            <a:r>
              <a:rPr lang="zh-CN" altLang="en-US" dirty="0" smtClean="0"/>
              <a:t>会议记录</a:t>
            </a:r>
            <a:endParaRPr lang="en-US" altLang="zh-CN" dirty="0"/>
          </a:p>
        </p:txBody>
      </p:sp>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82" y="3098260"/>
            <a:ext cx="2657136"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7</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994" y="1576129"/>
            <a:ext cx="8688012" cy="3705742"/>
          </a:xfrm>
          <a:prstGeom prst="rect">
            <a:avLst/>
          </a:prstGeom>
        </p:spPr>
      </p:pic>
    </p:spTree>
    <p:extLst>
      <p:ext uri="{BB962C8B-B14F-4D97-AF65-F5344CB8AC3E}">
        <p14:creationId xmlns:p14="http://schemas.microsoft.com/office/powerpoint/2010/main" val="1573676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42D9C5-9879-4F0B-A1DF-1C627CF82C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975" y="2605087"/>
            <a:ext cx="7258050" cy="1647825"/>
          </a:xfrm>
          <a:prstGeom prst="rect">
            <a:avLst/>
          </a:prstGeom>
        </p:spPr>
      </p:pic>
    </p:spTree>
    <p:extLst>
      <p:ext uri="{BB962C8B-B14F-4D97-AF65-F5344CB8AC3E}">
        <p14:creationId xmlns:p14="http://schemas.microsoft.com/office/powerpoint/2010/main" val="37171454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8</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199198673"/>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599977955"/>
              </p:ext>
            </p:extLst>
          </p:nvPr>
        </p:nvGraphicFramePr>
        <p:xfrm>
          <a:off x="1641475" y="1355725"/>
          <a:ext cx="8861425" cy="3975100"/>
        </p:xfrm>
        <a:graphic>
          <a:graphicData uri="http://schemas.openxmlformats.org/presentationml/2006/ole">
            <mc:AlternateContent xmlns:mc="http://schemas.openxmlformats.org/markup-compatibility/2006">
              <mc:Choice xmlns:v="urn:schemas-microsoft-com:vml" Requires="v">
                <p:oleObj spid="_x0000_s19497" name="工作表" r:id="rId4" imgW="7286657" imgH="3266939" progId="Excel.Sheet.12">
                  <p:link updateAutomatic="1"/>
                </p:oleObj>
              </mc:Choice>
              <mc:Fallback>
                <p:oleObj name="工作表" r:id="rId4" imgW="7286657" imgH="3266939" progId="Excel.Sheet.12">
                  <p:link updateAutomatic="1"/>
                  <p:pic>
                    <p:nvPicPr>
                      <p:cNvPr id="0" name=""/>
                      <p:cNvPicPr/>
                      <p:nvPr/>
                    </p:nvPicPr>
                    <p:blipFill>
                      <a:blip r:embed="rId5"/>
                      <a:stretch>
                        <a:fillRect/>
                      </a:stretch>
                    </p:blipFill>
                    <p:spPr>
                      <a:xfrm>
                        <a:off x="1641475" y="1355725"/>
                        <a:ext cx="8861425" cy="3975100"/>
                      </a:xfrm>
                      <a:prstGeom prst="rect">
                        <a:avLst/>
                      </a:prstGeom>
                    </p:spPr>
                  </p:pic>
                </p:oleObj>
              </mc:Fallback>
            </mc:AlternateContent>
          </a:graphicData>
        </a:graphic>
      </p:graphicFrame>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对象 1"/>
          <p:cNvGraphicFramePr>
            <a:graphicFrameLocks noChangeAspect="1"/>
          </p:cNvGraphicFramePr>
          <p:nvPr>
            <p:extLst>
              <p:ext uri="{D42A27DB-BD31-4B8C-83A1-F6EECF244321}">
                <p14:modId xmlns:p14="http://schemas.microsoft.com/office/powerpoint/2010/main" val="1411695928"/>
              </p:ext>
            </p:extLst>
          </p:nvPr>
        </p:nvGraphicFramePr>
        <p:xfrm>
          <a:off x="940880" y="1147699"/>
          <a:ext cx="10057384" cy="4509389"/>
        </p:xfrm>
        <a:graphic>
          <a:graphicData uri="http://schemas.openxmlformats.org/presentationml/2006/ole">
            <mc:AlternateContent xmlns:mc="http://schemas.openxmlformats.org/markup-compatibility/2006">
              <mc:Choice xmlns:v="urn:schemas-microsoft-com:vml" Requires="v">
                <p:oleObj spid="_x0000_s20508" name="工作表" r:id="rId4" imgW="7286657" imgH="3266939" progId="Excel.Sheet.12">
                  <p:link updateAutomatic="1"/>
                </p:oleObj>
              </mc:Choice>
              <mc:Fallback>
                <p:oleObj name="工作表" r:id="rId4" imgW="7286657" imgH="3266939" progId="Excel.Sheet.12">
                  <p:link updateAutomatic="1"/>
                  <p:pic>
                    <p:nvPicPr>
                      <p:cNvPr id="0" name=""/>
                      <p:cNvPicPr/>
                      <p:nvPr/>
                    </p:nvPicPr>
                    <p:blipFill>
                      <a:blip r:embed="rId5"/>
                      <a:stretch>
                        <a:fillRect/>
                      </a:stretch>
                    </p:blipFill>
                    <p:spPr>
                      <a:xfrm>
                        <a:off x="940880" y="1147699"/>
                        <a:ext cx="10057384" cy="4509389"/>
                      </a:xfrm>
                      <a:prstGeom prst="rect">
                        <a:avLst/>
                      </a:prstGeom>
                    </p:spPr>
                  </p:pic>
                </p:oleObj>
              </mc:Fallback>
            </mc:AlternateContent>
          </a:graphicData>
        </a:graphic>
      </p:graphicFrame>
    </p:spTree>
    <p:extLst>
      <p:ext uri="{BB962C8B-B14F-4D97-AF65-F5344CB8AC3E}">
        <p14:creationId xmlns:p14="http://schemas.microsoft.com/office/powerpoint/2010/main" val="2086361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4" name="对象 3"/>
          <p:cNvGraphicFramePr>
            <a:graphicFrameLocks noChangeAspect="1"/>
          </p:cNvGraphicFramePr>
          <p:nvPr>
            <p:extLst>
              <p:ext uri="{D42A27DB-BD31-4B8C-83A1-F6EECF244321}">
                <p14:modId xmlns:p14="http://schemas.microsoft.com/office/powerpoint/2010/main" val="2833404097"/>
              </p:ext>
            </p:extLst>
          </p:nvPr>
        </p:nvGraphicFramePr>
        <p:xfrm>
          <a:off x="926592" y="1783017"/>
          <a:ext cx="10084521" cy="3269230"/>
        </p:xfrm>
        <a:graphic>
          <a:graphicData uri="http://schemas.openxmlformats.org/presentationml/2006/ole">
            <mc:AlternateContent xmlns:mc="http://schemas.openxmlformats.org/markup-compatibility/2006">
              <mc:Choice xmlns:v="urn:schemas-microsoft-com:vml" Requires="v">
                <p:oleObj spid="_x0000_s24598" name="工作表" r:id="rId4" imgW="7286657" imgH="2362336" progId="Excel.Sheet.12">
                  <p:link updateAutomatic="1"/>
                </p:oleObj>
              </mc:Choice>
              <mc:Fallback>
                <p:oleObj name="工作表" r:id="rId4" imgW="7286657" imgH="2362336" progId="Excel.Sheet.12">
                  <p:link updateAutomatic="1"/>
                  <p:pic>
                    <p:nvPicPr>
                      <p:cNvPr id="0" name=""/>
                      <p:cNvPicPr/>
                      <p:nvPr/>
                    </p:nvPicPr>
                    <p:blipFill>
                      <a:blip r:embed="rId5"/>
                      <a:stretch>
                        <a:fillRect/>
                      </a:stretch>
                    </p:blipFill>
                    <p:spPr>
                      <a:xfrm>
                        <a:off x="926592" y="1783017"/>
                        <a:ext cx="10084521" cy="3269230"/>
                      </a:xfrm>
                      <a:prstGeom prst="rect">
                        <a:avLst/>
                      </a:prstGeom>
                    </p:spPr>
                  </p:pic>
                </p:oleObj>
              </mc:Fallback>
            </mc:AlternateContent>
          </a:graphicData>
        </a:graphic>
      </p:graphicFrame>
    </p:spTree>
    <p:extLst>
      <p:ext uri="{BB962C8B-B14F-4D97-AF65-F5344CB8AC3E}">
        <p14:creationId xmlns:p14="http://schemas.microsoft.com/office/powerpoint/2010/main" val="58848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41542" y="3220586"/>
            <a:ext cx="7447175" cy="206037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1.</a:t>
            </a:r>
            <a:r>
              <a:rPr lang="zh-CN" altLang="zh-CN" dirty="0"/>
              <a:t>描述了计算机软件配置项</a:t>
            </a:r>
            <a:r>
              <a:rPr lang="en-US" altLang="zh-CN" dirty="0"/>
              <a:t>(CSCI</a:t>
            </a:r>
            <a:r>
              <a:rPr lang="zh-CN" altLang="zh-CN" dirty="0"/>
              <a:t>的设计。它描述了</a:t>
            </a:r>
            <a:r>
              <a:rPr lang="en-US" altLang="zh-CN" dirty="0"/>
              <a:t>CSCI</a:t>
            </a:r>
            <a:r>
              <a:rPr lang="zh-CN" altLang="zh-CN" dirty="0"/>
              <a:t>级设计决策、</a:t>
            </a:r>
            <a:r>
              <a:rPr lang="en-US" altLang="zh-CN" dirty="0"/>
              <a:t>CSCI</a:t>
            </a:r>
            <a:r>
              <a:rPr lang="zh-CN" altLang="zh-CN" dirty="0"/>
              <a:t>体系结构设计</a:t>
            </a:r>
            <a:r>
              <a:rPr lang="en-US" altLang="zh-CN" dirty="0"/>
              <a:t>(</a:t>
            </a:r>
            <a:r>
              <a:rPr lang="zh-CN" altLang="zh-CN" dirty="0"/>
              <a:t>概要设计</a:t>
            </a:r>
            <a:r>
              <a:rPr lang="en-US" altLang="zh-CN" dirty="0"/>
              <a:t>)</a:t>
            </a:r>
            <a:r>
              <a:rPr lang="zh-CN" altLang="zh-CN" dirty="0"/>
              <a:t>和实现该软件所需的详细设计。</a:t>
            </a:r>
            <a:r>
              <a:rPr lang="en-US" altLang="zh-CN" dirty="0"/>
              <a:t>SDD</a:t>
            </a:r>
            <a:r>
              <a:rPr lang="zh-CN" altLang="zh-CN" dirty="0"/>
              <a:t>可用接口设计说明</a:t>
            </a:r>
            <a:r>
              <a:rPr lang="en-US" altLang="zh-CN" dirty="0"/>
              <a:t>IDD</a:t>
            </a:r>
            <a:r>
              <a:rPr lang="zh-CN" altLang="zh-CN" dirty="0"/>
              <a:t>和数据库</a:t>
            </a:r>
            <a:r>
              <a:rPr lang="en-US" altLang="zh-CN" dirty="0"/>
              <a:t>(</a:t>
            </a:r>
            <a:r>
              <a:rPr lang="zh-CN" altLang="zh-CN" dirty="0"/>
              <a:t>顶层</a:t>
            </a:r>
            <a:r>
              <a:rPr lang="en-US" altLang="zh-CN" dirty="0"/>
              <a:t>)</a:t>
            </a:r>
            <a:r>
              <a:rPr lang="zh-CN" altLang="zh-CN" dirty="0"/>
              <a:t>设计说明</a:t>
            </a:r>
            <a:r>
              <a:rPr lang="en-US" altLang="zh-CN" dirty="0"/>
              <a:t>DBDD</a:t>
            </a:r>
            <a:r>
              <a:rPr lang="zh-CN" altLang="zh-CN" dirty="0"/>
              <a:t>加以补充。</a:t>
            </a:r>
          </a:p>
          <a:p>
            <a:r>
              <a:rPr lang="en-US" altLang="zh-CN" dirty="0"/>
              <a:t>2.SDD</a:t>
            </a:r>
            <a:r>
              <a:rPr lang="zh-CN" altLang="zh-CN" dirty="0"/>
              <a:t>连同相关的</a:t>
            </a:r>
            <a:r>
              <a:rPr lang="en-US" altLang="zh-CN" dirty="0"/>
              <a:t>IDD</a:t>
            </a:r>
            <a:r>
              <a:rPr lang="zh-CN" altLang="zh-CN" dirty="0"/>
              <a:t>和</a:t>
            </a:r>
            <a:r>
              <a:rPr lang="en-US" altLang="zh-CN" dirty="0"/>
              <a:t>DBDD</a:t>
            </a:r>
            <a:r>
              <a:rPr lang="zh-CN" altLang="zh-CN" dirty="0"/>
              <a:t>是实现该软件的基础。向需方提供了设计的可视性，为软件支持提供了所需要的信息。</a:t>
            </a:r>
          </a:p>
          <a:p>
            <a:r>
              <a:rPr lang="en-US" altLang="zh-CN" dirty="0"/>
              <a:t>3.IDD</a:t>
            </a:r>
            <a:r>
              <a:rPr lang="zh-CN" altLang="zh-CN" dirty="0"/>
              <a:t>和</a:t>
            </a:r>
            <a:r>
              <a:rPr lang="en-US" altLang="zh-CN" dirty="0"/>
              <a:t>DBDD</a:t>
            </a:r>
            <a:r>
              <a:rPr lang="zh-CN" altLang="zh-CN" dirty="0"/>
              <a:t>是否单独成册抑或与</a:t>
            </a:r>
            <a:r>
              <a:rPr lang="en-US" altLang="zh-CN" dirty="0"/>
              <a:t>SDD</a:t>
            </a:r>
            <a:r>
              <a:rPr lang="zh-CN" altLang="zh-CN" dirty="0"/>
              <a:t>合为一份资料视情况繁简而定。</a:t>
            </a:r>
          </a:p>
        </p:txBody>
      </p:sp>
      <p:sp>
        <p:nvSpPr>
          <p:cNvPr id="299" name="文本框 5"/>
          <p:cNvSpPr txBox="1"/>
          <p:nvPr/>
        </p:nvSpPr>
        <p:spPr>
          <a:xfrm>
            <a:off x="3339966" y="2288543"/>
            <a:ext cx="5512084"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zh-CN" dirty="0"/>
              <a:t>软件</a:t>
            </a:r>
            <a:r>
              <a:rPr lang="en-US" altLang="zh-CN" dirty="0"/>
              <a:t>(</a:t>
            </a:r>
            <a:r>
              <a:rPr lang="zh-CN" altLang="zh-CN" dirty="0"/>
              <a:t>结构</a:t>
            </a:r>
            <a:r>
              <a:rPr lang="en-US" altLang="zh-CN" dirty="0"/>
              <a:t>)</a:t>
            </a:r>
            <a:r>
              <a:rPr lang="zh-CN" altLang="zh-CN" dirty="0"/>
              <a:t>设计说明</a:t>
            </a:r>
            <a:r>
              <a:rPr lang="en-US" altLang="zh-CN" dirty="0"/>
              <a:t>(SDD)</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625737853"/>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p14="http://schemas.microsoft.com/office/powerpoint/2010/main" xmlns=""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4028943"/>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2934874"/>
            <a:ext cx="8276734" cy="275152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en-US" altLang="zh-CN" dirty="0"/>
              <a:t>GB/T-8567-2006</a:t>
            </a:r>
            <a:r>
              <a:rPr lang="zh-CN" altLang="zh-CN" dirty="0"/>
              <a:t>系统</a:t>
            </a:r>
            <a:r>
              <a:rPr lang="en-US" altLang="zh-CN" dirty="0"/>
              <a:t>(</a:t>
            </a:r>
            <a:r>
              <a:rPr lang="zh-CN" altLang="zh-CN" dirty="0"/>
              <a:t>子系统</a:t>
            </a:r>
            <a:r>
              <a:rPr lang="en-US" altLang="zh-CN" dirty="0"/>
              <a:t>)</a:t>
            </a:r>
            <a:r>
              <a:rPr lang="zh-CN" altLang="zh-CN" dirty="0"/>
              <a:t>设计</a:t>
            </a:r>
            <a:r>
              <a:rPr lang="en-US" altLang="zh-CN" dirty="0"/>
              <a:t>(</a:t>
            </a:r>
            <a:r>
              <a:rPr lang="zh-CN" altLang="zh-CN" dirty="0"/>
              <a:t>结构设计</a:t>
            </a:r>
            <a:r>
              <a:rPr lang="en-US" altLang="zh-CN" dirty="0"/>
              <a:t>)</a:t>
            </a:r>
            <a:r>
              <a:rPr lang="zh-CN" altLang="zh-CN" dirty="0"/>
              <a:t>说明</a:t>
            </a:r>
            <a:r>
              <a:rPr lang="en-US" altLang="zh-CN" dirty="0"/>
              <a:t>(SSDD)</a:t>
            </a:r>
            <a:endParaRPr lang="zh-CN" altLang="zh-CN" dirty="0"/>
          </a:p>
          <a:p>
            <a:r>
              <a:rPr lang="en-US" altLang="zh-CN" u="sng" dirty="0">
                <a:hlinkClick r:id="rId2" action="ppaction://hlinkfile"/>
              </a:rPr>
              <a:t>SE2019春-G11_ZUCCLazyBone_项目计划书v1.0</a:t>
            </a:r>
            <a:endParaRPr lang="zh-CN" altLang="zh-CN" dirty="0"/>
          </a:p>
          <a:p>
            <a:r>
              <a:rPr lang="en-US" altLang="zh-CN" u="sng" dirty="0">
                <a:hlinkClick r:id="rId3" action="ppaction://hlinkfile"/>
              </a:rPr>
              <a:t>SE2019春-G11-可行性分析(</a:t>
            </a:r>
            <a:r>
              <a:rPr lang="en-US" altLang="zh-CN" u="sng" dirty="0" err="1">
                <a:hlinkClick r:id="rId3" action="ppaction://hlinkfile"/>
              </a:rPr>
              <a:t>研究</a:t>
            </a:r>
            <a:r>
              <a:rPr lang="en-US" altLang="zh-CN" u="sng" dirty="0">
                <a:hlinkClick r:id="rId3" action="ppaction://hlinkfile"/>
              </a:rPr>
              <a:t>)</a:t>
            </a:r>
            <a:r>
              <a:rPr lang="en-US" altLang="zh-CN" u="sng" dirty="0" err="1">
                <a:hlinkClick r:id="rId3" action="ppaction://hlinkfile"/>
              </a:rPr>
              <a:t>报告</a:t>
            </a:r>
            <a:r>
              <a:rPr lang="en-US" altLang="zh-CN" u="sng" dirty="0">
                <a:hlinkClick r:id="rId3" action="ppaction://hlinkfile"/>
              </a:rPr>
              <a:t>(FAR)v1.1</a:t>
            </a:r>
            <a:endParaRPr lang="zh-CN" altLang="zh-CN" dirty="0"/>
          </a:p>
          <a:p>
            <a:r>
              <a:rPr lang="en-US" altLang="zh-CN" u="sng" dirty="0">
                <a:hlinkClick r:id="rId4" action="ppaction://hlinkfile"/>
              </a:rPr>
              <a:t>SE2019春-G11-软件需求规格说明(</a:t>
            </a:r>
            <a:r>
              <a:rPr lang="en-US" altLang="zh-CN" u="sng" dirty="0" smtClean="0">
                <a:hlinkClick r:id="rId4" action="ppaction://hlinkfile"/>
              </a:rPr>
              <a:t>SRS)v0.5</a:t>
            </a:r>
            <a:endParaRPr lang="en-US" altLang="zh-CN" u="sng" dirty="0" smtClean="0"/>
          </a:p>
          <a:p>
            <a:r>
              <a:rPr lang="en-GB" altLang="zh-CN" dirty="0">
                <a:hlinkClick r:id="rId5" action="ppaction://hlinkfile"/>
              </a:rPr>
              <a:t>SE2019</a:t>
            </a:r>
            <a:r>
              <a:rPr lang="zh-CN" altLang="en-US" dirty="0">
                <a:hlinkClick r:id="rId5" action="ppaction://hlinkfile"/>
              </a:rPr>
              <a:t>春</a:t>
            </a:r>
            <a:r>
              <a:rPr lang="en-US" altLang="zh-CN" dirty="0">
                <a:hlinkClick r:id="rId5" action="ppaction://hlinkfile"/>
              </a:rPr>
              <a:t>-</a:t>
            </a:r>
            <a:r>
              <a:rPr lang="en-GB" altLang="zh-CN" dirty="0">
                <a:hlinkClick r:id="rId5" action="ppaction://hlinkfile"/>
              </a:rPr>
              <a:t>G11_ZUCCLazyBone_</a:t>
            </a:r>
            <a:r>
              <a:rPr lang="zh-CN" altLang="en-US" dirty="0">
                <a:hlinkClick r:id="rId5" action="ppaction://hlinkfile"/>
              </a:rPr>
              <a:t>详细设计</a:t>
            </a:r>
            <a:r>
              <a:rPr lang="en-GB" altLang="zh-CN" dirty="0" smtClean="0">
                <a:hlinkClick r:id="rId5" action="ppaction://hlinkfile"/>
              </a:rPr>
              <a:t>v0.6</a:t>
            </a:r>
            <a:endParaRPr lang="en-GB" altLang="zh-CN" dirty="0" smtClean="0"/>
          </a:p>
          <a:p>
            <a:r>
              <a:rPr lang="en-GB" altLang="zh-CN" dirty="0">
                <a:hlinkClick r:id="rId6" action="ppaction://hlinkfile"/>
              </a:rPr>
              <a:t>SE2019</a:t>
            </a:r>
            <a:r>
              <a:rPr lang="zh-CN" altLang="en-US" dirty="0">
                <a:hlinkClick r:id="rId6" action="ppaction://hlinkfile"/>
              </a:rPr>
              <a:t>春</a:t>
            </a:r>
            <a:r>
              <a:rPr lang="en-US" altLang="zh-CN" dirty="0">
                <a:hlinkClick r:id="rId6" action="ppaction://hlinkfile"/>
              </a:rPr>
              <a:t>-</a:t>
            </a:r>
            <a:r>
              <a:rPr lang="en-GB" altLang="zh-CN" dirty="0">
                <a:hlinkClick r:id="rId6" action="ppaction://hlinkfile"/>
              </a:rPr>
              <a:t>G11_ZUCCLazyBone_</a:t>
            </a:r>
            <a:r>
              <a:rPr lang="zh-CN" altLang="en-US" dirty="0">
                <a:hlinkClick r:id="rId6" action="ppaction://hlinkfile"/>
              </a:rPr>
              <a:t>总体设计</a:t>
            </a:r>
            <a:r>
              <a:rPr lang="en-GB" altLang="zh-CN" dirty="0">
                <a:hlinkClick r:id="rId6" action="ppaction://hlinkfile"/>
              </a:rPr>
              <a:t>v0.5</a:t>
            </a:r>
            <a:endParaRPr lang="zh-CN" altLang="zh-CN" dirty="0"/>
          </a:p>
          <a:p>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zh-CN" altLang="zh-CN" dirty="0"/>
              <a:t>“做到”</a:t>
            </a:r>
            <a:r>
              <a:rPr lang="en-US" altLang="zh-CN" dirty="0"/>
              <a:t>APP. </a:t>
            </a:r>
            <a:r>
              <a:rPr lang="zh-CN" altLang="zh-CN" dirty="0"/>
              <a:t>深圳有我行科技有限公司</a:t>
            </a:r>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4253421" y="2751890"/>
            <a:ext cx="3683058" cy="707886"/>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系统级设计决策</a:t>
            </a:r>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ma14="http://schemas.microsoft.com/office/mac/drawingml/2011/main" xmlns=""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548643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1</a:t>
            </a:r>
            <a:r>
              <a:rPr lang="zh-CN" altLang="en-US" dirty="0"/>
              <a:t>：</a:t>
            </a:r>
            <a:r>
              <a:rPr lang="en-US" altLang="zh-CN" dirty="0"/>
              <a:t>APP</a:t>
            </a:r>
            <a:r>
              <a:rPr lang="zh-CN" altLang="zh-CN" dirty="0"/>
              <a:t>开发</a:t>
            </a:r>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graphicFrame>
        <p:nvGraphicFramePr>
          <p:cNvPr id="2" name="表格 1">
            <a:extLst>
              <a:ext uri="{FF2B5EF4-FFF2-40B4-BE49-F238E27FC236}">
                <a16:creationId xmlns:a16="http://schemas.microsoft.com/office/drawing/2014/main" id="{124C1241-825B-40DB-979B-BFDF89DA593B}"/>
              </a:ext>
            </a:extLst>
          </p:cNvPr>
          <p:cNvGraphicFramePr>
            <a:graphicFrameLocks noGrp="1"/>
          </p:cNvGraphicFramePr>
          <p:nvPr>
            <p:extLst>
              <p:ext uri="{D42A27DB-BD31-4B8C-83A1-F6EECF244321}">
                <p14:modId xmlns:p14="http://schemas.microsoft.com/office/powerpoint/2010/main" val="501705843"/>
              </p:ext>
            </p:extLst>
          </p:nvPr>
        </p:nvGraphicFramePr>
        <p:xfrm>
          <a:off x="1836989" y="2256859"/>
          <a:ext cx="5596365" cy="3239903"/>
        </p:xfrm>
        <a:graphic>
          <a:graphicData uri="http://schemas.openxmlformats.org/drawingml/2006/table">
            <a:tbl>
              <a:tblPr firstRow="1" firstCol="1" bandRow="1">
                <a:tableStyleId>{5940675A-B579-460E-94D1-54222C63F5DA}</a:tableStyleId>
              </a:tblPr>
              <a:tblGrid>
                <a:gridCol w="2032095">
                  <a:extLst>
                    <a:ext uri="{9D8B030D-6E8A-4147-A177-3AD203B41FA5}">
                      <a16:colId xmlns:a16="http://schemas.microsoft.com/office/drawing/2014/main" val="1560651733"/>
                    </a:ext>
                  </a:extLst>
                </a:gridCol>
                <a:gridCol w="2032095">
                  <a:extLst>
                    <a:ext uri="{9D8B030D-6E8A-4147-A177-3AD203B41FA5}">
                      <a16:colId xmlns:a16="http://schemas.microsoft.com/office/drawing/2014/main" val="859665061"/>
                    </a:ext>
                  </a:extLst>
                </a:gridCol>
                <a:gridCol w="1532175">
                  <a:extLst>
                    <a:ext uri="{9D8B030D-6E8A-4147-A177-3AD203B41FA5}">
                      <a16:colId xmlns:a16="http://schemas.microsoft.com/office/drawing/2014/main" val="1092818331"/>
                    </a:ext>
                  </a:extLst>
                </a:gridCol>
              </a:tblGrid>
              <a:tr h="56483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77283862"/>
                  </a:ext>
                </a:extLst>
              </a:tr>
              <a:tr h="418750">
                <a:tc vMerge="1">
                  <a:txBody>
                    <a:bodyPr/>
                    <a:lstStyle/>
                    <a:p>
                      <a:endParaRPr lang="zh-CN" altLang="en-US"/>
                    </a:p>
                  </a:txBody>
                  <a:tcPr/>
                </a:tc>
                <a:tc>
                  <a:txBody>
                    <a:bodyPr/>
                    <a:lstStyle/>
                    <a:p>
                      <a:pPr algn="l">
                        <a:spcAft>
                          <a:spcPts val="0"/>
                        </a:spcAft>
                      </a:pPr>
                      <a:r>
                        <a:rPr lang="x-none" sz="1400" kern="100" dirty="0">
                          <a:effectLst/>
                        </a:rPr>
                        <a:t>实现最丰富的功能和最华丽的交互</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涉及到的技术难度较高</a:t>
                      </a:r>
                    </a:p>
                    <a:p>
                      <a:pPr algn="just">
                        <a:spcAft>
                          <a:spcPts val="0"/>
                        </a:spcAft>
                      </a:pPr>
                      <a:r>
                        <a:rPr lang="zh-CN" sz="1400" kern="100">
                          <a:effectLst/>
                        </a:rPr>
                        <a:t>需要自行推广、建立用户圈</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56091976"/>
                  </a:ext>
                </a:extLst>
              </a:tr>
              <a:tr h="270733">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16051592"/>
                  </a:ext>
                </a:extLst>
              </a:tr>
              <a:tr h="490825">
                <a:tc>
                  <a:txBody>
                    <a:bodyPr/>
                    <a:lstStyle/>
                    <a:p>
                      <a:pPr algn="just">
                        <a:spcAft>
                          <a:spcPts val="0"/>
                        </a:spcAft>
                      </a:pPr>
                      <a:r>
                        <a:rPr lang="en-US" sz="1400" kern="100">
                          <a:effectLst/>
                        </a:rPr>
                        <a:t>APP</a:t>
                      </a:r>
                      <a:r>
                        <a:rPr lang="zh-CN" sz="1400" kern="100">
                          <a:effectLst/>
                        </a:rPr>
                        <a:t>应用在现代智能手机时代越来越多的被使用</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能够给用户带来很好的交互体验</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一旦建立用户圈，利润可观</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16526279"/>
                  </a:ext>
                </a:extLst>
              </a:tr>
              <a:tr h="270733">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96421493"/>
                  </a:ext>
                </a:extLst>
              </a:tr>
              <a:tr h="490825">
                <a:tc>
                  <a:txBody>
                    <a:bodyPr/>
                    <a:lstStyle/>
                    <a:p>
                      <a:pPr algn="just">
                        <a:spcAft>
                          <a:spcPts val="0"/>
                        </a:spcAft>
                      </a:pPr>
                      <a:r>
                        <a:rPr lang="zh-CN" sz="1400" kern="100">
                          <a:effectLst/>
                        </a:rPr>
                        <a:t>时间有限</a:t>
                      </a:r>
                    </a:p>
                    <a:p>
                      <a:pPr algn="just">
                        <a:spcAft>
                          <a:spcPts val="0"/>
                        </a:spcAft>
                      </a:pPr>
                      <a:r>
                        <a:rPr lang="zh-CN" sz="1400" kern="100">
                          <a:effectLst/>
                        </a:rPr>
                        <a:t>技术无法实现想要的效果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需要学习并熟知技术所能实现的效果</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小组学习成本高</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8641788"/>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p14="http://schemas.microsoft.com/office/powerpoint/2010/main" xmlns=""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6"/>
                                        </p:tgtEl>
                                        <p:attrNameLst>
                                          <p:attrName>style.visibility</p:attrName>
                                        </p:attrNameLst>
                                      </p:cBhvr>
                                      <p:to>
                                        <p:strVal val="visible"/>
                                      </p:to>
                                    </p:set>
                                    <p:animEffect transition="in" filter="fade">
                                      <p:cBhvr>
                                        <p:cTn id="37" dur="500"/>
                                        <p:tgtEl>
                                          <p:spTgt spid="3076"/>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61" grpId="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57301" y="676137"/>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02821" y="1401252"/>
            <a:ext cx="2383439" cy="305756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优点：</a:t>
            </a:r>
            <a:r>
              <a:rPr lang="x-none" altLang="zh-CN" dirty="0"/>
              <a:t>跨平台，即点即用，用户使用成本低。</a:t>
            </a:r>
            <a:endParaRPr lang="en-US" altLang="zh-CN" dirty="0"/>
          </a:p>
          <a:p>
            <a:endParaRPr lang="zh-CN" altLang="zh-CN" dirty="0"/>
          </a:p>
          <a:p>
            <a:r>
              <a:rPr lang="zh-CN" altLang="zh-CN" dirty="0"/>
              <a:t>缺点：</a:t>
            </a:r>
            <a:r>
              <a:rPr lang="x-none" altLang="zh-CN" dirty="0"/>
              <a:t>用户体验差，运行速度慢</a:t>
            </a:r>
            <a:endParaRPr lang="en-US" altLang="zh-CN" dirty="0"/>
          </a:p>
          <a:p>
            <a:endParaRPr lang="zh-CN" altLang="zh-CN" dirty="0"/>
          </a:p>
          <a:p>
            <a:r>
              <a:rPr lang="zh-CN" altLang="zh-CN" dirty="0"/>
              <a:t>局限性及存在的问题：功能单一，应用场景简单。</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
        <p:nvSpPr>
          <p:cNvPr id="10" name="文本框 10">
            <a:extLst>
              <a:ext uri="{FF2B5EF4-FFF2-40B4-BE49-F238E27FC236}">
                <a16:creationId xmlns:a16="http://schemas.microsoft.com/office/drawing/2014/main" id="{842DBE69-6068-444D-B088-B1D623DD423B}"/>
              </a:ext>
            </a:extLst>
          </p:cNvPr>
          <p:cNvSpPr txBox="1"/>
          <p:nvPr/>
        </p:nvSpPr>
        <p:spPr>
          <a:xfrm>
            <a:off x="7222109" y="226108"/>
            <a:ext cx="427456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zh-CN" dirty="0"/>
              <a:t>供选择的方案</a:t>
            </a:r>
            <a:r>
              <a:rPr lang="en-US" altLang="zh-CN" dirty="0"/>
              <a:t>2</a:t>
            </a:r>
            <a:r>
              <a:rPr lang="zh-CN" altLang="en-US" dirty="0"/>
              <a:t>：</a:t>
            </a:r>
            <a:r>
              <a:rPr lang="en-US" altLang="zh-CN" dirty="0"/>
              <a:t>H5</a:t>
            </a:r>
            <a:endParaRPr lang="zh-CN" altLang="zh-CN" dirty="0"/>
          </a:p>
        </p:txBody>
      </p:sp>
      <p:graphicFrame>
        <p:nvGraphicFramePr>
          <p:cNvPr id="5" name="表格 4">
            <a:extLst>
              <a:ext uri="{FF2B5EF4-FFF2-40B4-BE49-F238E27FC236}">
                <a16:creationId xmlns:a16="http://schemas.microsoft.com/office/drawing/2014/main" id="{2437C53C-5F4A-4839-9450-8F9ACA496ED7}"/>
              </a:ext>
            </a:extLst>
          </p:cNvPr>
          <p:cNvGraphicFramePr>
            <a:graphicFrameLocks noGrp="1"/>
          </p:cNvGraphicFramePr>
          <p:nvPr>
            <p:extLst>
              <p:ext uri="{D42A27DB-BD31-4B8C-83A1-F6EECF244321}">
                <p14:modId xmlns:p14="http://schemas.microsoft.com/office/powerpoint/2010/main" val="400100997"/>
              </p:ext>
            </p:extLst>
          </p:nvPr>
        </p:nvGraphicFramePr>
        <p:xfrm>
          <a:off x="3881585" y="1538883"/>
          <a:ext cx="6068197" cy="2770028"/>
        </p:xfrm>
        <a:graphic>
          <a:graphicData uri="http://schemas.openxmlformats.org/drawingml/2006/table">
            <a:tbl>
              <a:tblPr firstRow="1" firstCol="1" bandRow="1">
                <a:tableStyleId>{5940675A-B579-460E-94D1-54222C63F5DA}</a:tableStyleId>
              </a:tblPr>
              <a:tblGrid>
                <a:gridCol w="2203422">
                  <a:extLst>
                    <a:ext uri="{9D8B030D-6E8A-4147-A177-3AD203B41FA5}">
                      <a16:colId xmlns:a16="http://schemas.microsoft.com/office/drawing/2014/main" val="1293033292"/>
                    </a:ext>
                  </a:extLst>
                </a:gridCol>
                <a:gridCol w="2203422">
                  <a:extLst>
                    <a:ext uri="{9D8B030D-6E8A-4147-A177-3AD203B41FA5}">
                      <a16:colId xmlns:a16="http://schemas.microsoft.com/office/drawing/2014/main" val="1830185212"/>
                    </a:ext>
                  </a:extLst>
                </a:gridCol>
                <a:gridCol w="1661353">
                  <a:extLst>
                    <a:ext uri="{9D8B030D-6E8A-4147-A177-3AD203B41FA5}">
                      <a16:colId xmlns:a16="http://schemas.microsoft.com/office/drawing/2014/main" val="2050900961"/>
                    </a:ext>
                  </a:extLst>
                </a:gridCol>
              </a:tblGrid>
              <a:tr h="445787">
                <a:tc rowSpan="2">
                  <a:txBody>
                    <a:bodyPr/>
                    <a:lstStyle/>
                    <a:p>
                      <a:pPr algn="r">
                        <a:spcAft>
                          <a:spcPts val="0"/>
                        </a:spcAft>
                      </a:pPr>
                      <a:r>
                        <a:rPr lang="zh-CN" sz="1400" kern="100" dirty="0">
                          <a:effectLst/>
                        </a:rPr>
                        <a:t>内部能力</a:t>
                      </a:r>
                    </a:p>
                    <a:p>
                      <a:pPr algn="just">
                        <a:spcAft>
                          <a:spcPts val="0"/>
                        </a:spcAft>
                      </a:pPr>
                      <a:r>
                        <a:rPr lang="en-US" sz="1400" kern="100" dirty="0">
                          <a:effectLst/>
                        </a:rPr>
                        <a:t> </a:t>
                      </a:r>
                      <a:endParaRPr lang="zh-CN" sz="1400" kern="100" dirty="0">
                        <a:effectLst/>
                      </a:endParaRPr>
                    </a:p>
                    <a:p>
                      <a:pPr algn="just">
                        <a:spcAft>
                          <a:spcPts val="0"/>
                        </a:spcAft>
                      </a:pPr>
                      <a:r>
                        <a:rPr lang="en-US" sz="1400" kern="100" dirty="0">
                          <a:effectLst/>
                        </a:rPr>
                        <a:t> </a:t>
                      </a:r>
                      <a:endParaRPr lang="zh-CN" sz="1400" kern="100" dirty="0">
                        <a:effectLst/>
                      </a:endParaRPr>
                    </a:p>
                    <a:p>
                      <a:pPr algn="just">
                        <a:spcAft>
                          <a:spcPts val="0"/>
                        </a:spcAft>
                      </a:pPr>
                      <a:r>
                        <a:rPr lang="zh-CN" sz="1400" kern="100" dirty="0">
                          <a:effectLst/>
                        </a:rPr>
                        <a:t>外部因素</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优势（</a:t>
                      </a:r>
                      <a:r>
                        <a:rPr lang="en-US" sz="1400" kern="100">
                          <a:effectLst/>
                        </a:rPr>
                        <a:t>Strength</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劣势（</a:t>
                      </a:r>
                      <a:r>
                        <a:rPr lang="en-US" sz="1400" kern="100">
                          <a:effectLst/>
                        </a:rPr>
                        <a:t>Weakness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2648520"/>
                  </a:ext>
                </a:extLst>
              </a:tr>
              <a:tr h="774747">
                <a:tc vMerge="1">
                  <a:txBody>
                    <a:bodyPr/>
                    <a:lstStyle/>
                    <a:p>
                      <a:endParaRPr lang="zh-CN" altLang="en-US"/>
                    </a:p>
                  </a:txBody>
                  <a:tcPr/>
                </a:tc>
                <a:tc>
                  <a:txBody>
                    <a:bodyPr/>
                    <a:lstStyle/>
                    <a:p>
                      <a:pPr marL="342900" lvl="0" indent="-342900" algn="l">
                        <a:spcAft>
                          <a:spcPts val="0"/>
                        </a:spcAft>
                        <a:buFont typeface="+mj-lt"/>
                        <a:buAutoNum type="arabicPeriod"/>
                      </a:pPr>
                      <a:r>
                        <a:rPr lang="zh-CN" sz="1400" kern="100">
                          <a:effectLst/>
                        </a:rPr>
                        <a:t>用户可以</a:t>
                      </a:r>
                      <a:r>
                        <a:rPr lang="x-none" sz="1400" kern="100">
                          <a:effectLst/>
                        </a:rPr>
                        <a:t>即点即用</a:t>
                      </a:r>
                      <a:endParaRPr lang="zh-CN" sz="1400" kern="100">
                        <a:effectLst/>
                      </a:endParaRPr>
                    </a:p>
                    <a:p>
                      <a:pPr marL="342900" lvl="0" indent="-342900" algn="l">
                        <a:spcAft>
                          <a:spcPts val="0"/>
                        </a:spcAft>
                        <a:buFont typeface="+mj-lt"/>
                        <a:buAutoNum type="arabicPeriod"/>
                      </a:pPr>
                      <a:r>
                        <a:rPr lang="zh-CN" sz="1400" kern="100">
                          <a:effectLst/>
                        </a:rPr>
                        <a:t>开发可以即做即发布</a:t>
                      </a:r>
                      <a:r>
                        <a:rPr lang="en-US" sz="1400" kern="100">
                          <a:effectLst/>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342900" lvl="0" indent="-342900" algn="just">
                        <a:spcAft>
                          <a:spcPts val="0"/>
                        </a:spcAft>
                        <a:buFont typeface="+mj-lt"/>
                        <a:buAutoNum type="arabicPeriod"/>
                      </a:pPr>
                      <a:r>
                        <a:rPr lang="x-none" sz="1400" kern="100">
                          <a:effectLst/>
                        </a:rPr>
                        <a:t>运行速度慢</a:t>
                      </a:r>
                      <a:endParaRPr lang="zh-CN" sz="1400" kern="100">
                        <a:effectLst/>
                      </a:endParaRPr>
                    </a:p>
                    <a:p>
                      <a:pPr marL="342900" lvl="0" indent="-342900" algn="just">
                        <a:spcAft>
                          <a:spcPts val="0"/>
                        </a:spcAft>
                        <a:buFont typeface="+mj-lt"/>
                        <a:buAutoNum type="arabicPeriod"/>
                      </a:pPr>
                      <a:r>
                        <a:rPr lang="zh-CN" sz="1400" kern="100">
                          <a:effectLst/>
                        </a:rPr>
                        <a:t>可调用的手机系统功能少</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165745"/>
                  </a:ext>
                </a:extLst>
              </a:tr>
              <a:tr h="258249">
                <a:tc>
                  <a:txBody>
                    <a:bodyPr/>
                    <a:lstStyle/>
                    <a:p>
                      <a:pPr algn="just">
                        <a:spcAft>
                          <a:spcPts val="0"/>
                        </a:spcAft>
                      </a:pPr>
                      <a:r>
                        <a:rPr lang="zh-CN" sz="1400" kern="100">
                          <a:effectLst/>
                        </a:rPr>
                        <a:t>机会（</a:t>
                      </a:r>
                      <a:r>
                        <a:rPr lang="en-US" sz="1400" kern="100">
                          <a:effectLst/>
                        </a:rPr>
                        <a:t>Opportunities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WO</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417982"/>
                  </a:ext>
                </a:extLst>
              </a:tr>
              <a:tr h="516498">
                <a:tc>
                  <a:txBody>
                    <a:bodyPr/>
                    <a:lstStyle/>
                    <a:p>
                      <a:pPr algn="just">
                        <a:spcAft>
                          <a:spcPts val="0"/>
                        </a:spcAft>
                      </a:pPr>
                      <a:r>
                        <a:rPr lang="zh-CN" sz="1400" kern="100">
                          <a:effectLst/>
                        </a:rPr>
                        <a:t>技术较为成熟</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开发难度不高</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功能单一，应用场景简单</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5952634"/>
                  </a:ext>
                </a:extLst>
              </a:tr>
              <a:tr h="258249">
                <a:tc>
                  <a:txBody>
                    <a:bodyPr/>
                    <a:lstStyle/>
                    <a:p>
                      <a:pPr algn="just">
                        <a:spcAft>
                          <a:spcPts val="0"/>
                        </a:spcAft>
                      </a:pPr>
                      <a:r>
                        <a:rPr lang="zh-CN" sz="1400" kern="100">
                          <a:effectLst/>
                        </a:rPr>
                        <a:t>风险（</a:t>
                      </a:r>
                      <a:r>
                        <a:rPr lang="en-US" sz="1400" kern="100">
                          <a:effectLst/>
                        </a:rPr>
                        <a:t>Threats</a:t>
                      </a:r>
                      <a:r>
                        <a:rPr lang="zh-CN" sz="1400" kern="100">
                          <a:effectLst/>
                        </a:rPr>
                        <a: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ST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400" kern="100">
                          <a:effectLst/>
                        </a:rPr>
                        <a:t>WT</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1638750"/>
                  </a:ext>
                </a:extLst>
              </a:tr>
              <a:tr h="516498">
                <a:tc>
                  <a:txBody>
                    <a:bodyPr/>
                    <a:lstStyle/>
                    <a:p>
                      <a:pPr algn="just">
                        <a:spcAft>
                          <a:spcPts val="0"/>
                        </a:spcAft>
                      </a:pPr>
                      <a:r>
                        <a:rPr lang="en-US" sz="1400" kern="100">
                          <a:effectLst/>
                        </a:rPr>
                        <a:t>APP</a:t>
                      </a:r>
                      <a:r>
                        <a:rPr lang="zh-CN" sz="1400" kern="100">
                          <a:effectLst/>
                        </a:rPr>
                        <a:t>与小程序的竞争</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a:effectLst/>
                        </a:rPr>
                        <a:t>可以做到即做即发布，不需要审核</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400" kern="100" dirty="0">
                          <a:effectLst/>
                        </a:rPr>
                        <a:t>用户体验差</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817751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par>
                                <p:cTn id="25" presetID="9" presetClass="entr" fill="hold" grpId="0" nodeType="withEffect">
                                  <p:stCondLst>
                                    <p:cond delay="0"/>
                                  </p:stCondLst>
                                  <p:iterate>
                                    <p:tmAbs val="0"/>
                                  </p:iterate>
                                  <p:childTnLst>
                                    <p:set>
                                      <p:cBhvr>
                                        <p:cTn id="26" fill="hold"/>
                                        <p:tgtEl>
                                          <p:spTgt spid="10"/>
                                        </p:tgtEl>
                                        <p:attrNameLst>
                                          <p:attrName>style.visibility</p:attrName>
                                        </p:attrNameLst>
                                      </p:cBhvr>
                                      <p:to>
                                        <p:strVal val="visible"/>
                                      </p:to>
                                    </p:set>
                                    <p:animEffect transition="in" filter="dissolv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P spid="1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378</TotalTime>
  <Words>1856</Words>
  <Application>Microsoft Office PowerPoint</Application>
  <PresentationFormat>宽屏</PresentationFormat>
  <Paragraphs>547</Paragraphs>
  <Slides>50</Slides>
  <Notes>0</Notes>
  <HiddenSlides>0</HiddenSlides>
  <MMClips>0</MMClips>
  <ScaleCrop>false</ScaleCrop>
  <HeadingPairs>
    <vt:vector size="10" baseType="variant">
      <vt:variant>
        <vt:lpstr>已用的字体</vt:lpstr>
      </vt:variant>
      <vt:variant>
        <vt:i4>10</vt:i4>
      </vt:variant>
      <vt:variant>
        <vt:lpstr>主题</vt:lpstr>
      </vt:variant>
      <vt:variant>
        <vt:i4>1</vt:i4>
      </vt:variant>
      <vt:variant>
        <vt:lpstr>链接</vt:lpstr>
      </vt:variant>
      <vt:variant>
        <vt:i4>20</vt:i4>
      </vt:variant>
      <vt:variant>
        <vt:lpstr>嵌入 OLE 服务器</vt:lpstr>
      </vt:variant>
      <vt:variant>
        <vt:i4>1</vt:i4>
      </vt:variant>
      <vt:variant>
        <vt:lpstr>幻灯片标题</vt:lpstr>
      </vt:variant>
      <vt:variant>
        <vt:i4>50</vt:i4>
      </vt:variant>
    </vt:vector>
  </HeadingPairs>
  <TitlesOfParts>
    <vt:vector size="82" baseType="lpstr">
      <vt:lpstr>Microsoft YaHei Light</vt:lpstr>
      <vt:lpstr>等线 Light</vt:lpstr>
      <vt:lpstr>宋体</vt:lpstr>
      <vt:lpstr>微软雅黑</vt:lpstr>
      <vt:lpstr>微软雅黑 Light</vt:lpstr>
      <vt:lpstr>Arial</vt:lpstr>
      <vt:lpstr>Calibri</vt:lpstr>
      <vt:lpstr>Calibri Light</vt:lpstr>
      <vt:lpstr>Helvetica</vt:lpstr>
      <vt:lpstr>Times New Roman</vt:lpstr>
      <vt:lpstr>Office 主题​​</vt:lpstr>
      <vt:lpstr>file:///D:\学习\软件工程\ZUCC-Lazy-Bone\各种图\业务流程图.vsdx</vt:lpstr>
      <vt:lpstr>file:///D:\学习\软件工程\ZUCC-Lazy-Bone\各种图\HIPO.vsdx</vt:lpstr>
      <vt:lpstr>file:///D:\学习\软件工程\ZUCC-Lazy-Bone\各种图\快递代拿Jackson图.vsdx</vt:lpstr>
      <vt:lpstr>file:///D:\学习\软件工程\ZUCC-Lazy-Bone\各种图\快递代拿程序结构Jackson图.vsdx</vt:lpstr>
      <vt:lpstr>file:///D:\学习\软件工程\ZUCC-Lazy-Bone\各种图\快递代拿流程.vsdx</vt:lpstr>
      <vt:lpstr>file:///D:\学习\软件工程\ZUCC-Lazy-Bone\各种图\快递代拿分配操作和条件后的程序结构Jackson图.vsdx</vt:lpstr>
      <vt:lpstr>file:///D:\学习\软件工程\ZUCC-Lazy-Bone\各种图\快递代寄盒图.vsdx</vt:lpstr>
      <vt:lpstr>file:///D:\学习\软件工程\ZUCC-Lazy-Bone\各种图\搜索盒图.vsdx</vt:lpstr>
      <vt:lpstr>file:///D:\学习\软件工程\ZUCC-Lazy-Bone\各种图\餐饮代买N-S图.vsdx</vt:lpstr>
      <vt:lpstr>file:///D:\学习\软件工程\ZUCC-Lazy-Bone\各种图\餐饮代买jackson.vsdx</vt:lpstr>
      <vt:lpstr>file:///D:\学习\软件工程\ZUCC-Lazy-Bone\各种图\聊天模块盒图.vsdx</vt:lpstr>
      <vt:lpstr>file:///D:\学习\软件工程\ZUCC-Lazy-Bone\各种图\聊天模块程序结构Jackson图.vsdx</vt:lpstr>
      <vt:lpstr>file:///D:\学习\软件工程\ZUCC-Lazy-Bone\各种图\个人主页模块盒图.vsdx</vt:lpstr>
      <vt:lpstr>file:///D:\学习\软件工程\ZUCC-Lazy-Bone\各种图\个人模块程序结构Jackson图.vsdx</vt:lpstr>
      <vt:lpstr>file:///D:\学习\软件工程\ZUCC-Lazy-Bone\各种图\评价模块盒图.vsdx</vt:lpstr>
      <vt:lpstr>file:///D:\学习\软件工程\ZUCC-Lazy-Bone\各种图\评价模块程序结构Jackson图.vsdx</vt:lpstr>
      <vt:lpstr>file:///D:\学习\软件工程\ZUCC-Lazy-Bone\任务及绩效评价\SE2019春-G11-第八周任务以及绩效评价.xlsx</vt:lpstr>
      <vt:lpstr>file:///D:\学习\软件工程\ZUCC-Lazy-Bone\任务及绩效评价\SE2019春-G11-第九周任务以及绩效评价.xlsx</vt:lpstr>
      <vt:lpstr>file:///D:\学习\软件工程\ZUCC-Lazy-Bone\任务及绩效评价\SE2019春-G11-第十一周任务以及绩效评价.xlsx</vt:lpstr>
      <vt:lpstr>D:\学习\软件工程\ZUCC-Lazy-Bone\各种图\ER图3.0.vsdx</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79</cp:revision>
  <dcterms:modified xsi:type="dcterms:W3CDTF">2019-05-15T03:29:35Z</dcterms:modified>
</cp:coreProperties>
</file>