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9" r:id="rId4"/>
    <p:sldId id="260" r:id="rId5"/>
    <p:sldId id="261" r:id="rId6"/>
    <p:sldId id="257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2666-91E2-FD41-8A2B-CBA99DC986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3CC3-05DC-FE4C-BAA4-C358E8A418C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2666-91E2-FD41-8A2B-CBA99DC986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3CC3-05DC-FE4C-BAA4-C358E8A418C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2666-91E2-FD41-8A2B-CBA99DC986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3CC3-05DC-FE4C-BAA4-C358E8A418C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2666-91E2-FD41-8A2B-CBA99DC986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3CC3-05DC-FE4C-BAA4-C358E8A418C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2666-91E2-FD41-8A2B-CBA99DC986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3CC3-05DC-FE4C-BAA4-C358E8A418C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2666-91E2-FD41-8A2B-CBA99DC986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3CC3-05DC-FE4C-BAA4-C358E8A418C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2666-91E2-FD41-8A2B-CBA99DC986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3CC3-05DC-FE4C-BAA4-C358E8A418C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2666-91E2-FD41-8A2B-CBA99DC986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3CC3-05DC-FE4C-BAA4-C358E8A418C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2666-91E2-FD41-8A2B-CBA99DC986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3CC3-05DC-FE4C-BAA4-C358E8A418C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2666-91E2-FD41-8A2B-CBA99DC986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3CC3-05DC-FE4C-BAA4-C358E8A418C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2666-91E2-FD41-8A2B-CBA99DC986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63CC3-05DC-FE4C-BAA4-C358E8A418C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62666-91E2-FD41-8A2B-CBA99DC986B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63CC3-05DC-FE4C-BAA4-C358E8A418C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9147" y="1880352"/>
            <a:ext cx="9144000" cy="2387600"/>
          </a:xfrm>
        </p:spPr>
        <p:txBody>
          <a:bodyPr>
            <a:normAutofit/>
          </a:bodyPr>
          <a:lstStyle/>
          <a:p>
            <a:r>
              <a:rPr kumimoji="1" lang="zh-CN" altLang="en-US" sz="8000" b="1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设计模式</a:t>
            </a:r>
            <a:r>
              <a:rPr kumimoji="1" lang="en-US" altLang="zh-CN" sz="8000" b="1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—</a:t>
            </a:r>
            <a:r>
              <a:rPr kumimoji="1" lang="zh-CN" altLang="en-US" sz="8000" b="1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观察者模式</a:t>
            </a:r>
            <a:endParaRPr kumimoji="1" lang="zh-CN" altLang="en-US" sz="80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235" y="646430"/>
            <a:ext cx="11465560" cy="5923915"/>
          </a:xfrm>
        </p:spPr>
        <p:txBody>
          <a:bodyPr/>
          <a:p>
            <a:r>
              <a:rPr lang="zh-CN" altLang="en-US"/>
              <a:t>意图：定义对象键的一种</a:t>
            </a:r>
            <a:r>
              <a:rPr lang="zh-CN" altLang="en-US">
                <a:solidFill>
                  <a:srgbClr val="FF0000"/>
                </a:solidFill>
              </a:rPr>
              <a:t>一对多</a:t>
            </a:r>
            <a:r>
              <a:rPr lang="zh-CN" altLang="en-US"/>
              <a:t>的依赖关系，当一个对象的</a:t>
            </a:r>
            <a:r>
              <a:rPr lang="zh-CN" altLang="en-US">
                <a:solidFill>
                  <a:srgbClr val="FF0000"/>
                </a:solidFill>
              </a:rPr>
              <a:t>状态发生改变</a:t>
            </a:r>
            <a:r>
              <a:rPr lang="zh-CN" altLang="en-US"/>
              <a:t>时，所有依赖于它的对象都得到</a:t>
            </a:r>
            <a:r>
              <a:rPr lang="zh-CN" altLang="en-US">
                <a:solidFill>
                  <a:srgbClr val="FF0000"/>
                </a:solidFill>
              </a:rPr>
              <a:t>通知并被自动更新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别名：发布</a:t>
            </a:r>
            <a:r>
              <a:rPr lang="en-US" altLang="zh-CN">
                <a:solidFill>
                  <a:schemeClr val="tx1"/>
                </a:solidFill>
              </a:rPr>
              <a:t>-</a:t>
            </a:r>
            <a:r>
              <a:rPr lang="zh-CN" altLang="en-US">
                <a:solidFill>
                  <a:schemeClr val="tx1"/>
                </a:solidFill>
              </a:rPr>
              <a:t>订阅（</a:t>
            </a:r>
            <a:r>
              <a:rPr lang="en-US" altLang="zh-CN">
                <a:solidFill>
                  <a:schemeClr val="tx1"/>
                </a:solidFill>
              </a:rPr>
              <a:t>publish-Subscribe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动机：将一个系统分割成一系列相互协作的类有一个常见的副作用：需要维护相关对象间的一致性。但不希望为了维持一致性而使各类紧密耦合，因为这样降低了他们的可重用性。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	Observer</a:t>
            </a:r>
            <a:r>
              <a:rPr lang="zh-CN" altLang="en-US">
                <a:solidFill>
                  <a:schemeClr val="tx1"/>
                </a:solidFill>
              </a:rPr>
              <a:t>模式的关键对象是目标</a:t>
            </a:r>
            <a:r>
              <a:rPr lang="en-US" altLang="zh-CN">
                <a:solidFill>
                  <a:schemeClr val="tx1"/>
                </a:solidFill>
              </a:rPr>
              <a:t>(Subject)</a:t>
            </a:r>
            <a:r>
              <a:rPr lang="zh-CN" altLang="en-US">
                <a:solidFill>
                  <a:schemeClr val="tx1"/>
                </a:solidFill>
              </a:rPr>
              <a:t>和观察者</a:t>
            </a:r>
            <a:r>
              <a:rPr lang="en-US" altLang="zh-CN">
                <a:solidFill>
                  <a:schemeClr val="tx1"/>
                </a:solidFill>
              </a:rPr>
              <a:t>(Observer)</a:t>
            </a:r>
            <a:r>
              <a:rPr lang="zh-CN" altLang="en-US">
                <a:solidFill>
                  <a:schemeClr val="tx1"/>
                </a:solidFill>
              </a:rPr>
              <a:t>。一个目标可以有任意数目的依赖它的观察者，一旦目标的状态发生改变，所有的观察者都得到通知。作为对这个通知的响应，每个观察者都将查询目标以使其状态与目标的状态同步。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zh-CN" altLang="en-US">
                <a:solidFill>
                  <a:schemeClr val="tx1"/>
                </a:solidFill>
              </a:rPr>
              <a:t>这种交互也称为</a:t>
            </a:r>
            <a:r>
              <a:rPr lang="zh-CN" altLang="en-US">
                <a:solidFill>
                  <a:srgbClr val="FF0000"/>
                </a:solidFill>
              </a:rPr>
              <a:t>发布</a:t>
            </a:r>
            <a:r>
              <a:rPr lang="en-US" altLang="zh-CN">
                <a:solidFill>
                  <a:srgbClr val="FF0000"/>
                </a:solidFill>
              </a:rPr>
              <a:t>-</a:t>
            </a:r>
            <a:r>
              <a:rPr lang="zh-CN" altLang="en-US">
                <a:solidFill>
                  <a:srgbClr val="FF0000"/>
                </a:solidFill>
              </a:rPr>
              <a:t>订阅</a:t>
            </a:r>
            <a:r>
              <a:rPr lang="zh-CN" altLang="en-US">
                <a:solidFill>
                  <a:schemeClr val="tx1"/>
                </a:solidFill>
              </a:rPr>
              <a:t>。目标是通知的发布者。它发出通知时并不需知道谁是它的观察者，可以有任意数目的观察者订阅并接受通知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710" y="295275"/>
            <a:ext cx="11007090" cy="5882005"/>
          </a:xfrm>
        </p:spPr>
        <p:txBody>
          <a:bodyPr/>
          <a:p>
            <a:r>
              <a:rPr lang="zh-CN" altLang="en-US"/>
              <a:t>适用性：</a:t>
            </a:r>
            <a:endParaRPr lang="zh-CN" altLang="en-US"/>
          </a:p>
          <a:p>
            <a:pPr lvl="1"/>
            <a:r>
              <a:rPr lang="zh-CN" altLang="en-US"/>
              <a:t>当一个抽象模型有两个方面，其中一个方面依赖于另一个方面。将这二者封装在独立的对象中以使他们可以各自独立地改变和复用</a:t>
            </a:r>
            <a:endParaRPr lang="zh-CN" altLang="en-US"/>
          </a:p>
          <a:p>
            <a:pPr lvl="1"/>
            <a:r>
              <a:rPr lang="zh-CN" altLang="en-US"/>
              <a:t>当对一个对象的改变需要同时改变其他对象，而不知道具体有多少对象有待改变</a:t>
            </a:r>
            <a:endParaRPr lang="zh-CN" altLang="en-US"/>
          </a:p>
          <a:p>
            <a:pPr lvl="1"/>
            <a:r>
              <a:rPr lang="zh-CN" altLang="en-US"/>
              <a:t>当以个对象必须通知其他对象，而它有不能假定其他对象是谁。即你不希望这些对象是紧密耦合的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970" y="205740"/>
            <a:ext cx="11085830" cy="5971540"/>
          </a:xfrm>
        </p:spPr>
        <p:txBody>
          <a:bodyPr/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Observer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模式允许独立的改变目标和观察者。可以单独复用目标对象而无需同时复用观察者，反之亦然。它可以在不改动目标和其他的观察者的前提下增加观察者。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优缺点：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pPr lvl="1"/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目标和观察者间的抽象耦合  一个目标所知道的仅仅是它有一些列观察者，每个都符合抽象的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Observer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类的简单接口。目标不知道任何一个观察者属于哪一个具体的类。这样目标和观察者之间的耦合是抽象的和最小的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pPr lvl="1"/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支持广播通信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	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不像通常的请求，目标发送的通知不需要指定它的接受者。通知被自动广播给所有已指向目标对象登记的有关对象。目标对象不关心有多少对象对自己感兴趣；它唯一的责任就是通知它的各观察者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pPr lvl="1"/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pPr lvl="1"/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意外的更新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	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以为一个观察者不知道其他观察者的存在，它可能对改变目标的最终代价以为所知。如果依赖准则的定义或维护不当，常常会引起错误的更新，这种错误通常很难捕捉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2663"/>
            <a:ext cx="10515600" cy="5924300"/>
          </a:xfrm>
        </p:spPr>
        <p:txBody>
          <a:bodyPr/>
          <a:lstStyle/>
          <a:p>
            <a:r>
              <a:rPr kumimoji="1" lang="zh-CN" altLang="en-US" dirty="0" smtClean="0"/>
              <a:t>观察者模式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定义了对象之间的一对多依赖，这样一来，当一个对象改变状态时，它的所有依赖者都会收到通知并自动更新。（类似于报纸订阅服务）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观察者模式类图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1999" y="1375369"/>
            <a:ext cx="3925303" cy="48015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918</Words>
  <Application>WPS 演示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6" baseType="lpstr">
      <vt:lpstr>Arial</vt:lpstr>
      <vt:lpstr>方正书宋_GBK</vt:lpstr>
      <vt:lpstr>Wingdings</vt:lpstr>
      <vt:lpstr>Arial</vt:lpstr>
      <vt:lpstr>华文楷体</vt:lpstr>
      <vt:lpstr>微软雅黑</vt:lpstr>
      <vt:lpstr>汉仪旗黑KW</vt:lpstr>
      <vt:lpstr>宋体</vt:lpstr>
      <vt:lpstr>Arial Unicode MS</vt:lpstr>
      <vt:lpstr>DengXian Light</vt:lpstr>
      <vt:lpstr>汉仪中等线KW</vt:lpstr>
      <vt:lpstr>DengXian</vt:lpstr>
      <vt:lpstr>Calibri</vt:lpstr>
      <vt:lpstr>Helvetica Neue</vt:lpstr>
      <vt:lpstr>汉仪书宋二KW</vt:lpstr>
      <vt:lpstr>兰亭黑-简</vt:lpstr>
      <vt:lpstr>凌慧体-繁</vt:lpstr>
      <vt:lpstr>报隶-简</vt:lpstr>
      <vt:lpstr>楷体-简</vt:lpstr>
      <vt:lpstr>Office 主题</vt:lpstr>
      <vt:lpstr>设计模式—观察者模式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设计模式—观察者模式</dc:title>
  <dc:creator>Microsoft Office 用户</dc:creator>
  <cp:lastModifiedBy>dengguoqing</cp:lastModifiedBy>
  <cp:revision>6</cp:revision>
  <dcterms:created xsi:type="dcterms:W3CDTF">2019-05-26T12:20:04Z</dcterms:created>
  <dcterms:modified xsi:type="dcterms:W3CDTF">2019-05-26T12:20:04Z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