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4674"/>
  </p:normalViewPr>
  <p:slideViewPr>
    <p:cSldViewPr snapToGrid="0" snapToObjects="1">
      <p:cViewPr varScale="1">
        <p:scale>
          <a:sx n="121" d="100"/>
          <a:sy n="121"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495C-688F-1444-B598-98915E58550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395D5BB-6054-4344-9A69-F3ABD730F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779F4B3-0F4A-9349-BD1F-2EAFC4535C07}"/>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5" name="页脚占位符 4">
            <a:extLst>
              <a:ext uri="{FF2B5EF4-FFF2-40B4-BE49-F238E27FC236}">
                <a16:creationId xmlns:a16="http://schemas.microsoft.com/office/drawing/2014/main" id="{BEF56605-5C01-A643-9DD6-D356D5D600A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FE61B3B-40B6-4642-A1BD-2A87D528D170}"/>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213607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3D2E4-3B6D-7E46-9BA6-F7AFA88436E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389EE12-1634-BF4E-B532-DBC301ECAD3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2E528F6-98FC-BA4B-AC14-A7296EA3447F}"/>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5" name="页脚占位符 4">
            <a:extLst>
              <a:ext uri="{FF2B5EF4-FFF2-40B4-BE49-F238E27FC236}">
                <a16:creationId xmlns:a16="http://schemas.microsoft.com/office/drawing/2014/main" id="{DF0FACF1-72EC-4842-8763-DFDA0E1605E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E77AA4-7CA1-BC40-94E0-3370A06C684B}"/>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241529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73C8A6-E57B-D640-9E1E-7DD0788DDA1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BDD333D-6A82-5240-ADD9-8082B69C9AB7}"/>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225B043-4D0E-1646-9D62-3EBACC902240}"/>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5" name="页脚占位符 4">
            <a:extLst>
              <a:ext uri="{FF2B5EF4-FFF2-40B4-BE49-F238E27FC236}">
                <a16:creationId xmlns:a16="http://schemas.microsoft.com/office/drawing/2014/main" id="{463A1CBA-7F07-D943-85DB-4E26EB8D59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8598E9-2648-E743-9AF7-3E9DFE0FFEC9}"/>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5235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F4B90-C376-D64E-9419-D3CEF635065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AF9EDE0-FFED-C642-B144-1EA138BB40C5}"/>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57B3369-770B-6848-8BC8-CED0E0C2BAEE}"/>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5" name="页脚占位符 4">
            <a:extLst>
              <a:ext uri="{FF2B5EF4-FFF2-40B4-BE49-F238E27FC236}">
                <a16:creationId xmlns:a16="http://schemas.microsoft.com/office/drawing/2014/main" id="{F87A2CA2-9510-3B4D-9894-638EE7FA9C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4B584D-01AF-AE45-AFB3-9DDF4F047520}"/>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101369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7BA6A-B6A9-A84B-9B00-3046A00137B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5720DE1-FFBD-B049-B1A9-9AE41403D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AA07877-2131-A445-9881-F3BEA2853213}"/>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5" name="页脚占位符 4">
            <a:extLst>
              <a:ext uri="{FF2B5EF4-FFF2-40B4-BE49-F238E27FC236}">
                <a16:creationId xmlns:a16="http://schemas.microsoft.com/office/drawing/2014/main" id="{F4F9DDC5-55BC-CB42-ABAF-D1AB6C89856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217BF1-8D69-0342-8364-E30BEB743BB3}"/>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147914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36748-576F-6147-BBC5-9A9F41336F7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00ECCFF-91B0-5B43-8502-73A96CB2E802}"/>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9EB9BC47-9AA5-F14E-B88C-A952553453E7}"/>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DC4A7A2-618B-EF40-A4B2-31BBDE89EDFD}"/>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6" name="页脚占位符 5">
            <a:extLst>
              <a:ext uri="{FF2B5EF4-FFF2-40B4-BE49-F238E27FC236}">
                <a16:creationId xmlns:a16="http://schemas.microsoft.com/office/drawing/2014/main" id="{6B2206A4-17E1-2A40-8D6D-99C51F5208B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C6173E8-4C5F-AF46-99F3-B5EEE691C9FD}"/>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41686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D7017-185B-054E-A481-D36D9D9D437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B8251A4-202E-5C44-9A9B-00BA8742F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0D1654E-B2F2-8449-8A6C-918BC7E37791}"/>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7E3D9B1B-A7BF-7244-AA61-2E0A4696D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A9333834-375B-AC45-92EE-8EBE18E236FC}"/>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E098B088-7D05-1E4D-90B6-4F85E3E4F0DD}"/>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8" name="页脚占位符 7">
            <a:extLst>
              <a:ext uri="{FF2B5EF4-FFF2-40B4-BE49-F238E27FC236}">
                <a16:creationId xmlns:a16="http://schemas.microsoft.com/office/drawing/2014/main" id="{72F20817-AAFF-764B-8167-AE99A2C8067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F09BF8D-8B4F-9145-9DE7-D62169D83594}"/>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210117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2E6B9-EE18-A24F-84E8-B51EAEB96B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346AD79-AAE0-BA45-8520-50F8C99183DA}"/>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4" name="页脚占位符 3">
            <a:extLst>
              <a:ext uri="{FF2B5EF4-FFF2-40B4-BE49-F238E27FC236}">
                <a16:creationId xmlns:a16="http://schemas.microsoft.com/office/drawing/2014/main" id="{A918A74C-9725-604F-8A37-E1096F8168C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ED1F107-BB27-8F47-AF69-D3BA62274F89}"/>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372198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F64F3D-6E1C-5D4D-8D94-ECF0BE387306}"/>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3" name="页脚占位符 2">
            <a:extLst>
              <a:ext uri="{FF2B5EF4-FFF2-40B4-BE49-F238E27FC236}">
                <a16:creationId xmlns:a16="http://schemas.microsoft.com/office/drawing/2014/main" id="{36094B77-3883-934C-BBD4-B75E99F5335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3FBF5C5-D994-DC4F-9DEF-AA1B4E290CF4}"/>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244331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52D8A-B57A-EE4E-AE97-4DAE645DFD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5B29B03-E8CA-D247-9F1E-1E1F6CCD6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4564DD4F-37A2-3B4A-BA78-A512B3A49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D24BFFD-9C75-E846-A637-3D1E4CF7F162}"/>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6" name="页脚占位符 5">
            <a:extLst>
              <a:ext uri="{FF2B5EF4-FFF2-40B4-BE49-F238E27FC236}">
                <a16:creationId xmlns:a16="http://schemas.microsoft.com/office/drawing/2014/main" id="{7F0EEB0F-AB6D-D443-B523-E6A8E16334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682CD7B-C585-C248-BD95-29438489BF44}"/>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311735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C715C-B45B-BA46-B00E-0815985AD62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D184596-6BC1-AD41-AA1D-67D3B4E3B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C41AC7C-663B-9D41-A22B-DE85D2C21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F88EB13-F2F1-FE45-85FE-9A329D67D242}"/>
              </a:ext>
            </a:extLst>
          </p:cNvPr>
          <p:cNvSpPr>
            <a:spLocks noGrp="1"/>
          </p:cNvSpPr>
          <p:nvPr>
            <p:ph type="dt" sz="half" idx="10"/>
          </p:nvPr>
        </p:nvSpPr>
        <p:spPr/>
        <p:txBody>
          <a:bodyPr/>
          <a:lstStyle/>
          <a:p>
            <a:fld id="{B96E27D2-2DDA-3749-A804-23FE97477532}" type="datetimeFigureOut">
              <a:rPr kumimoji="1" lang="zh-CN" altLang="en-US" smtClean="0"/>
              <a:t>2019/6/3</a:t>
            </a:fld>
            <a:endParaRPr kumimoji="1" lang="zh-CN" altLang="en-US"/>
          </a:p>
        </p:txBody>
      </p:sp>
      <p:sp>
        <p:nvSpPr>
          <p:cNvPr id="6" name="页脚占位符 5">
            <a:extLst>
              <a:ext uri="{FF2B5EF4-FFF2-40B4-BE49-F238E27FC236}">
                <a16:creationId xmlns:a16="http://schemas.microsoft.com/office/drawing/2014/main" id="{7CB258C3-AB02-BC49-BD72-052E560E69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F69B3E-DEA9-FA40-86CE-0AB31E3666C1}"/>
              </a:ext>
            </a:extLst>
          </p:cNvPr>
          <p:cNvSpPr>
            <a:spLocks noGrp="1"/>
          </p:cNvSpPr>
          <p:nvPr>
            <p:ph type="sldNum" sz="quarter" idx="12"/>
          </p:nvPr>
        </p:nvSpPr>
        <p:spPr/>
        <p:txBody>
          <a:body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402775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2710FE-B132-A443-A156-94FEEF405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2B21F0-51DC-E74C-BDBF-E6C849E05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1CBBA8E-9FCB-E149-8043-5E604F24D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E27D2-2DDA-3749-A804-23FE97477532}" type="datetimeFigureOut">
              <a:rPr kumimoji="1" lang="zh-CN" altLang="en-US" smtClean="0"/>
              <a:t>2019/6/3</a:t>
            </a:fld>
            <a:endParaRPr kumimoji="1" lang="zh-CN" altLang="en-US"/>
          </a:p>
        </p:txBody>
      </p:sp>
      <p:sp>
        <p:nvSpPr>
          <p:cNvPr id="5" name="页脚占位符 4">
            <a:extLst>
              <a:ext uri="{FF2B5EF4-FFF2-40B4-BE49-F238E27FC236}">
                <a16:creationId xmlns:a16="http://schemas.microsoft.com/office/drawing/2014/main" id="{82410939-FFD1-164A-9A08-D59B10024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D751F29-0FF0-3A4F-99F1-61744DC03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7EBDE-6706-854E-8B39-5BEBACE1BD07}" type="slidenum">
              <a:rPr kumimoji="1" lang="zh-CN" altLang="en-US" smtClean="0"/>
              <a:t>‹#›</a:t>
            </a:fld>
            <a:endParaRPr kumimoji="1" lang="zh-CN" altLang="en-US"/>
          </a:p>
        </p:txBody>
      </p:sp>
    </p:spTree>
    <p:extLst>
      <p:ext uri="{BB962C8B-B14F-4D97-AF65-F5344CB8AC3E}">
        <p14:creationId xmlns:p14="http://schemas.microsoft.com/office/powerpoint/2010/main" val="209798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506B7-C96D-4149-95E1-91EABF855426}"/>
              </a:ext>
            </a:extLst>
          </p:cNvPr>
          <p:cNvSpPr>
            <a:spLocks noGrp="1"/>
          </p:cNvSpPr>
          <p:nvPr>
            <p:ph type="ctrTitle"/>
          </p:nvPr>
        </p:nvSpPr>
        <p:spPr/>
        <p:txBody>
          <a:bodyPr/>
          <a:lstStyle/>
          <a:p>
            <a:r>
              <a:rPr kumimoji="1" lang="zh-CN" altLang="en-US" b="1" dirty="0">
                <a:solidFill>
                  <a:srgbClr val="FF0000"/>
                </a:solidFill>
                <a:latin typeface="Kaiti SC" panose="02010600040101010101" pitchFamily="2" charset="-122"/>
                <a:ea typeface="Kaiti SC" panose="02010600040101010101" pitchFamily="2" charset="-122"/>
              </a:rPr>
              <a:t>设计模式</a:t>
            </a:r>
            <a:r>
              <a:rPr kumimoji="1" lang="en-US" altLang="zh-CN" b="1" dirty="0">
                <a:solidFill>
                  <a:srgbClr val="FF0000"/>
                </a:solidFill>
                <a:latin typeface="Kaiti SC" panose="02010600040101010101" pitchFamily="2" charset="-122"/>
                <a:ea typeface="Kaiti SC" panose="02010600040101010101" pitchFamily="2" charset="-122"/>
              </a:rPr>
              <a:t>——</a:t>
            </a:r>
            <a:r>
              <a:rPr kumimoji="1" lang="zh-CN" altLang="en-US" b="1" dirty="0">
                <a:solidFill>
                  <a:srgbClr val="FF0000"/>
                </a:solidFill>
                <a:latin typeface="Kaiti SC" panose="02010600040101010101" pitchFamily="2" charset="-122"/>
                <a:ea typeface="Kaiti SC" panose="02010600040101010101" pitchFamily="2" charset="-122"/>
              </a:rPr>
              <a:t>命令模式</a:t>
            </a:r>
          </a:p>
        </p:txBody>
      </p:sp>
    </p:spTree>
    <p:extLst>
      <p:ext uri="{BB962C8B-B14F-4D97-AF65-F5344CB8AC3E}">
        <p14:creationId xmlns:p14="http://schemas.microsoft.com/office/powerpoint/2010/main" val="39626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1811FB-8A9B-744F-83EE-B7EE6CA606C4}"/>
              </a:ext>
            </a:extLst>
          </p:cNvPr>
          <p:cNvSpPr>
            <a:spLocks noGrp="1"/>
          </p:cNvSpPr>
          <p:nvPr>
            <p:ph idx="1"/>
          </p:nvPr>
        </p:nvSpPr>
        <p:spPr>
          <a:xfrm>
            <a:off x="144516" y="91418"/>
            <a:ext cx="11679622" cy="6477548"/>
          </a:xfrm>
        </p:spPr>
        <p:txBody>
          <a:bodyPr>
            <a:normAutofit/>
          </a:bodyPr>
          <a:lstStyle/>
          <a:p>
            <a:r>
              <a:rPr kumimoji="1" lang="zh-CN" altLang="en-US" sz="2400" dirty="0">
                <a:latin typeface="Kaiti SC" panose="02010600040101010101" pitchFamily="2" charset="-122"/>
                <a:ea typeface="Kaiti SC" panose="02010600040101010101" pitchFamily="2" charset="-122"/>
              </a:rPr>
              <a:t>意图：将一个请求封装为一个对象，从而使可用不同的请求对客户进行参数化；对请求排队或记录请求日志，以及支持可撤销的操作</a:t>
            </a:r>
            <a:endParaRPr kumimoji="1" lang="en-US" altLang="zh-CN" sz="2400" dirty="0">
              <a:latin typeface="Kaiti SC" panose="02010600040101010101" pitchFamily="2" charset="-122"/>
              <a:ea typeface="Kaiti SC" panose="02010600040101010101" pitchFamily="2" charset="-122"/>
            </a:endParaRPr>
          </a:p>
          <a:p>
            <a:endParaRPr kumimoji="1" lang="en-US" altLang="zh-CN" sz="2400" dirty="0">
              <a:latin typeface="Kaiti SC" panose="02010600040101010101" pitchFamily="2" charset="-122"/>
              <a:ea typeface="Kaiti SC" panose="02010600040101010101" pitchFamily="2" charset="-122"/>
            </a:endParaRPr>
          </a:p>
          <a:p>
            <a:r>
              <a:rPr kumimoji="1" lang="zh-CN" altLang="en-US" sz="2400" dirty="0">
                <a:latin typeface="Kaiti SC" panose="02010600040101010101" pitchFamily="2" charset="-122"/>
                <a:ea typeface="Kaiti SC" panose="02010600040101010101" pitchFamily="2" charset="-122"/>
              </a:rPr>
              <a:t>动机：有时必须向对象提交请求，但不知道关于被请求的操作或请求的接受者的任何信息。该模式的关键是一个抽象的</a:t>
            </a:r>
            <a:r>
              <a:rPr kumimoji="1" lang="en-US" altLang="zh-CN" sz="2400" dirty="0">
                <a:latin typeface="Kaiti SC" panose="02010600040101010101" pitchFamily="2" charset="-122"/>
                <a:ea typeface="Kaiti SC" panose="02010600040101010101" pitchFamily="2" charset="-122"/>
              </a:rPr>
              <a:t>Command</a:t>
            </a:r>
            <a:r>
              <a:rPr kumimoji="1" lang="zh-CN" altLang="en-US" sz="2400" dirty="0">
                <a:latin typeface="Kaiti SC" panose="02010600040101010101" pitchFamily="2" charset="-122"/>
                <a:ea typeface="Kaiti SC" panose="02010600040101010101" pitchFamily="2" charset="-122"/>
              </a:rPr>
              <a:t>类，它定义了一个执行操作的接口。其最简单的形式是一个抽象的</a:t>
            </a:r>
            <a:r>
              <a:rPr kumimoji="1" lang="en-US" altLang="zh-CN" sz="2400" dirty="0">
                <a:latin typeface="Kaiti SC" panose="02010600040101010101" pitchFamily="2" charset="-122"/>
                <a:ea typeface="Kaiti SC" panose="02010600040101010101" pitchFamily="2" charset="-122"/>
              </a:rPr>
              <a:t>Execute</a:t>
            </a:r>
            <a:r>
              <a:rPr kumimoji="1" lang="zh-CN" altLang="en-US" sz="2400" dirty="0">
                <a:latin typeface="Kaiti SC" panose="02010600040101010101" pitchFamily="2" charset="-122"/>
                <a:ea typeface="Kaiti SC" panose="02010600040101010101" pitchFamily="2" charset="-122"/>
              </a:rPr>
              <a:t>操作。具体的</a:t>
            </a:r>
            <a:r>
              <a:rPr kumimoji="1" lang="en-US" altLang="zh-CN" sz="2400" dirty="0">
                <a:latin typeface="Kaiti SC" panose="02010600040101010101" pitchFamily="2" charset="-122"/>
                <a:ea typeface="Kaiti SC" panose="02010600040101010101" pitchFamily="2" charset="-122"/>
              </a:rPr>
              <a:t>Command</a:t>
            </a:r>
            <a:r>
              <a:rPr kumimoji="1" lang="zh-CN" altLang="en-US" sz="2400" dirty="0">
                <a:latin typeface="Kaiti SC" panose="02010600040101010101" pitchFamily="2" charset="-122"/>
                <a:ea typeface="Kaiti SC" panose="02010600040101010101" pitchFamily="2" charset="-122"/>
              </a:rPr>
              <a:t>子类将接受者作为其一个实例变量，并实现</a:t>
            </a:r>
            <a:r>
              <a:rPr kumimoji="1" lang="en-US" altLang="zh-CN" sz="2400" dirty="0">
                <a:latin typeface="Kaiti SC" panose="02010600040101010101" pitchFamily="2" charset="-122"/>
                <a:ea typeface="Kaiti SC" panose="02010600040101010101" pitchFamily="2" charset="-122"/>
              </a:rPr>
              <a:t>Execute</a:t>
            </a:r>
            <a:r>
              <a:rPr kumimoji="1" lang="zh-CN" altLang="en-US" sz="2400" dirty="0">
                <a:latin typeface="Kaiti SC" panose="02010600040101010101" pitchFamily="2" charset="-122"/>
                <a:ea typeface="Kaiti SC" panose="02010600040101010101" pitchFamily="2" charset="-122"/>
              </a:rPr>
              <a:t>操作，指定接受者采取的操作。而接受者有执行该请求所需的具体信息</a:t>
            </a:r>
            <a:endParaRPr kumimoji="1" lang="en-US" altLang="zh-CN" sz="2400" dirty="0">
              <a:latin typeface="Kaiti SC" panose="02010600040101010101" pitchFamily="2" charset="-122"/>
              <a:ea typeface="Kaiti SC" panose="02010600040101010101" pitchFamily="2" charset="-122"/>
            </a:endParaRPr>
          </a:p>
          <a:p>
            <a:endParaRPr kumimoji="1" lang="en-US" altLang="zh-CN" sz="2400"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201235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33E692-CD74-0142-A6A7-AC5802494496}"/>
              </a:ext>
            </a:extLst>
          </p:cNvPr>
          <p:cNvSpPr>
            <a:spLocks noGrp="1"/>
          </p:cNvSpPr>
          <p:nvPr>
            <p:ph idx="1"/>
          </p:nvPr>
        </p:nvSpPr>
        <p:spPr>
          <a:xfrm>
            <a:off x="39414" y="101928"/>
            <a:ext cx="12152586" cy="6756072"/>
          </a:xfrm>
        </p:spPr>
        <p:txBody>
          <a:bodyPr>
            <a:normAutofit/>
          </a:bodyPr>
          <a:lstStyle/>
          <a:p>
            <a:r>
              <a:rPr kumimoji="1" lang="zh-CN" altLang="en-US" sz="2400" dirty="0">
                <a:latin typeface="Kaiti SC" panose="02010600040101010101" pitchFamily="2" charset="-122"/>
                <a:ea typeface="Kaiti SC" panose="02010600040101010101" pitchFamily="2" charset="-122"/>
              </a:rPr>
              <a:t>适用性：</a:t>
            </a:r>
            <a:endParaRPr kumimoji="1" lang="en-US" altLang="zh-CN" sz="24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模式是回调机制的一个面向对象的替代品</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在不同的时刻指定、排列和执行请求。一个</a:t>
            </a:r>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对象可以有一个与初始请求无关的生存期。如果一个请求的接受者可用一种与地址空间无关的方式表达，那么就可将负责该请求的命令对象传送给另一个不同的进程并在那儿实现该请求</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支持取消操作。</a:t>
            </a:r>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的</a:t>
            </a:r>
            <a:r>
              <a:rPr kumimoji="1" lang="en-US" altLang="zh-CN" sz="2000" dirty="0">
                <a:latin typeface="Kaiti SC" panose="02010600040101010101" pitchFamily="2" charset="-122"/>
                <a:ea typeface="Kaiti SC" panose="02010600040101010101" pitchFamily="2" charset="-122"/>
              </a:rPr>
              <a:t>Execute</a:t>
            </a:r>
            <a:r>
              <a:rPr kumimoji="1" lang="zh-CN" altLang="en-US" sz="2000" dirty="0">
                <a:latin typeface="Kaiti SC" panose="02010600040101010101" pitchFamily="2" charset="-122"/>
                <a:ea typeface="Kaiti SC" panose="02010600040101010101" pitchFamily="2" charset="-122"/>
              </a:rPr>
              <a:t>操作可在实施操作前将状态存储起来，在取消操作时这个状态用来消除该操作的影响。</a:t>
            </a:r>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接口必须添加一个</a:t>
            </a:r>
            <a:r>
              <a:rPr kumimoji="1" lang="en-US" altLang="zh-CN" sz="2000" dirty="0">
                <a:latin typeface="Kaiti SC" panose="02010600040101010101" pitchFamily="2" charset="-122"/>
                <a:ea typeface="Kaiti SC" panose="02010600040101010101" pitchFamily="2" charset="-122"/>
              </a:rPr>
              <a:t>Unexecute</a:t>
            </a:r>
            <a:r>
              <a:rPr kumimoji="1" lang="zh-CN" altLang="en-US" sz="2000" dirty="0">
                <a:latin typeface="Kaiti SC" panose="02010600040101010101" pitchFamily="2" charset="-122"/>
                <a:ea typeface="Kaiti SC" panose="02010600040101010101" pitchFamily="2" charset="-122"/>
              </a:rPr>
              <a:t>操作，该操取消上一次</a:t>
            </a:r>
            <a:r>
              <a:rPr kumimoji="1" lang="en-US" altLang="zh-CN" sz="2000" dirty="0">
                <a:latin typeface="Kaiti SC" panose="02010600040101010101" pitchFamily="2" charset="-122"/>
                <a:ea typeface="Kaiti SC" panose="02010600040101010101" pitchFamily="2" charset="-122"/>
              </a:rPr>
              <a:t>Execute</a:t>
            </a:r>
            <a:r>
              <a:rPr kumimoji="1" lang="zh-CN" altLang="en-US" sz="2000" dirty="0">
                <a:latin typeface="Kaiti SC" panose="02010600040101010101" pitchFamily="2" charset="-122"/>
                <a:ea typeface="Kaiti SC" panose="02010600040101010101" pitchFamily="2" charset="-122"/>
              </a:rPr>
              <a:t>调用的效果。执行的命令被存储在一个历史列表中。可通过向后或向前遍历这一列表并分别调用</a:t>
            </a:r>
            <a:r>
              <a:rPr kumimoji="1" lang="en-US" altLang="zh-CN" sz="2000" dirty="0">
                <a:latin typeface="Kaiti SC" panose="02010600040101010101" pitchFamily="2" charset="-122"/>
                <a:ea typeface="Kaiti SC" panose="02010600040101010101" pitchFamily="2" charset="-122"/>
              </a:rPr>
              <a:t>Unexecute</a:t>
            </a:r>
            <a:r>
              <a:rPr kumimoji="1" lang="zh-CN" altLang="en-US" sz="2000" dirty="0">
                <a:latin typeface="Kaiti SC" panose="02010600040101010101" pitchFamily="2" charset="-122"/>
                <a:ea typeface="Kaiti SC" panose="02010600040101010101" pitchFamily="2" charset="-122"/>
              </a:rPr>
              <a:t>和</a:t>
            </a:r>
            <a:r>
              <a:rPr kumimoji="1" lang="en-US" altLang="zh-CN" sz="2000" dirty="0">
                <a:latin typeface="Kaiti SC" panose="02010600040101010101" pitchFamily="2" charset="-122"/>
                <a:ea typeface="Kaiti SC" panose="02010600040101010101" pitchFamily="2" charset="-122"/>
              </a:rPr>
              <a:t>Execute</a:t>
            </a:r>
            <a:r>
              <a:rPr kumimoji="1" lang="zh-CN" altLang="en-US" sz="2000" dirty="0">
                <a:latin typeface="Kaiti SC" panose="02010600040101010101" pitchFamily="2" charset="-122"/>
                <a:ea typeface="Kaiti SC" panose="02010600040101010101" pitchFamily="2" charset="-122"/>
              </a:rPr>
              <a:t>来实现重数不限的“取消”和“重做”</a:t>
            </a:r>
            <a:endParaRPr kumimoji="1" lang="en-US" altLang="zh-CN" sz="2000" dirty="0">
              <a:latin typeface="Kaiti SC" panose="02010600040101010101" pitchFamily="2" charset="-122"/>
              <a:ea typeface="Kaiti SC" panose="02010600040101010101" pitchFamily="2" charset="-122"/>
            </a:endParaRPr>
          </a:p>
          <a:p>
            <a:pPr lvl="1"/>
            <a:endParaRPr kumimoji="1" lang="en-US" altLang="zh-CN" sz="2000"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423845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7DE7DB-8C1D-DD4A-85D4-5EF4DB4EF15F}"/>
              </a:ext>
            </a:extLst>
          </p:cNvPr>
          <p:cNvSpPr>
            <a:spLocks noGrp="1"/>
          </p:cNvSpPr>
          <p:nvPr>
            <p:ph idx="1"/>
          </p:nvPr>
        </p:nvSpPr>
        <p:spPr>
          <a:xfrm>
            <a:off x="0" y="105103"/>
            <a:ext cx="11280228" cy="6082370"/>
          </a:xfrm>
        </p:spPr>
        <p:txBody>
          <a:bodyPr>
            <a:normAutofit/>
          </a:bodyPr>
          <a:lstStyle/>
          <a:p>
            <a:r>
              <a:rPr kumimoji="1" lang="zh-CN" altLang="en-US" sz="2400" dirty="0">
                <a:latin typeface="Kaiti SC" panose="02010600040101010101" pitchFamily="2" charset="-122"/>
                <a:ea typeface="Kaiti SC" panose="02010600040101010101" pitchFamily="2" charset="-122"/>
              </a:rPr>
              <a:t>结构：</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zh-CN" altLang="en-US" sz="2400" dirty="0">
              <a:latin typeface="Kaiti SC" panose="02010600040101010101" pitchFamily="2" charset="-122"/>
              <a:ea typeface="Kaiti SC" panose="02010600040101010101" pitchFamily="2" charset="-122"/>
            </a:endParaRPr>
          </a:p>
        </p:txBody>
      </p:sp>
      <p:pic>
        <p:nvPicPr>
          <p:cNvPr id="4" name="图片 3">
            <a:extLst>
              <a:ext uri="{FF2B5EF4-FFF2-40B4-BE49-F238E27FC236}">
                <a16:creationId xmlns:a16="http://schemas.microsoft.com/office/drawing/2014/main" id="{B4B417D4-F7A3-6D48-8E2B-9BB68565AB43}"/>
              </a:ext>
            </a:extLst>
          </p:cNvPr>
          <p:cNvPicPr>
            <a:picLocks noChangeAspect="1"/>
          </p:cNvPicPr>
          <p:nvPr/>
        </p:nvPicPr>
        <p:blipFill>
          <a:blip r:embed="rId2"/>
          <a:stretch>
            <a:fillRect/>
          </a:stretch>
        </p:blipFill>
        <p:spPr>
          <a:xfrm>
            <a:off x="1387366" y="1107842"/>
            <a:ext cx="6512034" cy="3210158"/>
          </a:xfrm>
          <a:prstGeom prst="rect">
            <a:avLst/>
          </a:prstGeom>
        </p:spPr>
      </p:pic>
    </p:spTree>
    <p:extLst>
      <p:ext uri="{BB962C8B-B14F-4D97-AF65-F5344CB8AC3E}">
        <p14:creationId xmlns:p14="http://schemas.microsoft.com/office/powerpoint/2010/main" val="235844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57F41F-FE1F-3845-A02E-02F6F1C9E28E}"/>
              </a:ext>
            </a:extLst>
          </p:cNvPr>
          <p:cNvSpPr>
            <a:spLocks noGrp="1"/>
          </p:cNvSpPr>
          <p:nvPr>
            <p:ph idx="1"/>
          </p:nvPr>
        </p:nvSpPr>
        <p:spPr>
          <a:xfrm>
            <a:off x="0" y="0"/>
            <a:ext cx="11353800" cy="6176963"/>
          </a:xfrm>
        </p:spPr>
        <p:txBody>
          <a:bodyPr>
            <a:normAutofit/>
          </a:bodyPr>
          <a:lstStyle/>
          <a:p>
            <a:r>
              <a:rPr kumimoji="1" lang="zh-CN" altLang="en-US" sz="2400" dirty="0">
                <a:latin typeface="Kaiti SC" panose="02010600040101010101" pitchFamily="2" charset="-122"/>
                <a:ea typeface="Kaiti SC" panose="02010600040101010101" pitchFamily="2" charset="-122"/>
              </a:rPr>
              <a:t>参与者：</a:t>
            </a:r>
            <a:endParaRPr kumimoji="1" lang="en-US" altLang="zh-CN" sz="24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：声明执行操作的接口</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err="1">
                <a:latin typeface="Kaiti SC" panose="02010600040101010101" pitchFamily="2" charset="-122"/>
                <a:ea typeface="Kaiti SC" panose="02010600040101010101" pitchFamily="2" charset="-122"/>
              </a:rPr>
              <a:t>ConcreteCommand</a:t>
            </a:r>
            <a:r>
              <a:rPr kumimoji="1" lang="zh-CN" altLang="en-US" sz="2000" dirty="0">
                <a:latin typeface="Kaiti SC" panose="02010600040101010101" pitchFamily="2" charset="-122"/>
                <a:ea typeface="Kaiti SC" panose="02010600040101010101" pitchFamily="2" charset="-122"/>
              </a:rPr>
              <a:t>：将一个接受者对象绑定于一个动作；调用接收者相应的操作，以实现</a:t>
            </a:r>
            <a:r>
              <a:rPr kumimoji="1" lang="en-US" altLang="zh-CN" sz="2000" dirty="0">
                <a:latin typeface="Kaiti SC" panose="02010600040101010101" pitchFamily="2" charset="-122"/>
                <a:ea typeface="Kaiti SC" panose="02010600040101010101" pitchFamily="2" charset="-122"/>
              </a:rPr>
              <a:t>Execute</a:t>
            </a:r>
          </a:p>
          <a:p>
            <a:pPr lvl="1"/>
            <a:r>
              <a:rPr kumimoji="1" lang="en-US" altLang="zh-CN" sz="2000" dirty="0">
                <a:latin typeface="Kaiti SC" panose="02010600040101010101" pitchFamily="2" charset="-122"/>
                <a:ea typeface="Kaiti SC" panose="02010600040101010101" pitchFamily="2" charset="-122"/>
              </a:rPr>
              <a:t>Client</a:t>
            </a:r>
            <a:r>
              <a:rPr kumimoji="1" lang="zh-CN" altLang="en-US" sz="2000" dirty="0">
                <a:latin typeface="Kaiti SC" panose="02010600040101010101" pitchFamily="2" charset="-122"/>
                <a:ea typeface="Kaiti SC" panose="02010600040101010101" pitchFamily="2" charset="-122"/>
              </a:rPr>
              <a:t>：创建一个具体命令对象并设定它的接受者</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Invoker</a:t>
            </a:r>
            <a:r>
              <a:rPr kumimoji="1" lang="zh-CN" altLang="en-US" sz="2000" dirty="0">
                <a:latin typeface="Kaiti SC" panose="02010600040101010101" pitchFamily="2" charset="-122"/>
                <a:ea typeface="Kaiti SC" panose="02010600040101010101" pitchFamily="2" charset="-122"/>
              </a:rPr>
              <a:t>：要求该命令执行这个请求</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Receiver</a:t>
            </a:r>
            <a:r>
              <a:rPr kumimoji="1" lang="zh-CN" altLang="en-US" sz="2000" dirty="0">
                <a:latin typeface="Kaiti SC" panose="02010600040101010101" pitchFamily="2" charset="-122"/>
                <a:ea typeface="Kaiti SC" panose="02010600040101010101" pitchFamily="2" charset="-122"/>
              </a:rPr>
              <a:t>：知道如何实施与执行一个请求相关的操作，任何类都可能作为一个接收者</a:t>
            </a:r>
            <a:endParaRPr kumimoji="1" lang="en-US" altLang="zh-CN" sz="2000" dirty="0">
              <a:latin typeface="Kaiti SC" panose="02010600040101010101" pitchFamily="2" charset="-122"/>
              <a:ea typeface="Kaiti SC" panose="02010600040101010101" pitchFamily="2" charset="-122"/>
            </a:endParaRPr>
          </a:p>
          <a:p>
            <a:pPr marL="457200" lvl="1" indent="0">
              <a:buNone/>
            </a:pPr>
            <a:endParaRPr kumimoji="1" lang="en-US" altLang="zh-CN" sz="2000" dirty="0">
              <a:latin typeface="Kaiti SC" panose="02010600040101010101" pitchFamily="2" charset="-122"/>
              <a:ea typeface="Kaiti SC" panose="02010600040101010101" pitchFamily="2" charset="-122"/>
            </a:endParaRPr>
          </a:p>
          <a:p>
            <a:r>
              <a:rPr kumimoji="1" lang="zh-CN" altLang="en-US" sz="2400" dirty="0">
                <a:latin typeface="Kaiti SC" panose="02010600040101010101" pitchFamily="2" charset="-122"/>
                <a:ea typeface="Kaiti SC" panose="02010600040101010101" pitchFamily="2" charset="-122"/>
              </a:rPr>
              <a:t>效果：</a:t>
            </a:r>
            <a:endParaRPr kumimoji="1" lang="en-US" altLang="zh-CN" sz="24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模式将调用操作的对象与知道如何实现该操作的对象解耦</a:t>
            </a:r>
            <a:endParaRPr kumimoji="1" lang="en-US" altLang="zh-CN" sz="2000" dirty="0">
              <a:latin typeface="Kaiti SC" panose="02010600040101010101" pitchFamily="2" charset="-122"/>
              <a:ea typeface="Kaiti SC" panose="02010600040101010101" pitchFamily="2" charset="-122"/>
            </a:endParaRPr>
          </a:p>
          <a:p>
            <a:pPr lvl="1"/>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是头等的对象，它们可以像其他的对象一样被操纵和拓展</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你可以将多个命令装配成一个符合命令。</a:t>
            </a:r>
            <a:endParaRPr kumimoji="1" lang="en-US" altLang="zh-CN" sz="2000" dirty="0">
              <a:latin typeface="Kaiti SC" panose="02010600040101010101" pitchFamily="2" charset="-122"/>
              <a:ea typeface="Kaiti SC" panose="02010600040101010101" pitchFamily="2" charset="-122"/>
            </a:endParaRPr>
          </a:p>
          <a:p>
            <a:pPr lvl="1"/>
            <a:r>
              <a:rPr kumimoji="1" lang="zh-CN" altLang="en-US" sz="2000" dirty="0">
                <a:latin typeface="Kaiti SC" panose="02010600040101010101" pitchFamily="2" charset="-122"/>
                <a:ea typeface="Kaiti SC" panose="02010600040101010101" pitchFamily="2" charset="-122"/>
              </a:rPr>
              <a:t>增加新的</a:t>
            </a:r>
            <a:r>
              <a:rPr kumimoji="1" lang="en-US" altLang="zh-CN" sz="2000" dirty="0">
                <a:latin typeface="Kaiti SC" panose="02010600040101010101" pitchFamily="2" charset="-122"/>
                <a:ea typeface="Kaiti SC" panose="02010600040101010101" pitchFamily="2" charset="-122"/>
              </a:rPr>
              <a:t>Command</a:t>
            </a:r>
            <a:r>
              <a:rPr kumimoji="1" lang="zh-CN" altLang="en-US" sz="2000" dirty="0">
                <a:latin typeface="Kaiti SC" panose="02010600040101010101" pitchFamily="2" charset="-122"/>
                <a:ea typeface="Kaiti SC" panose="02010600040101010101" pitchFamily="2" charset="-122"/>
              </a:rPr>
              <a:t>命令很容易</a:t>
            </a:r>
            <a:endParaRPr kumimoji="1" lang="en-US" altLang="zh-CN" sz="2000"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7237262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448</Words>
  <Application>Microsoft Macintosh PowerPoint</Application>
  <PresentationFormat>宽屏</PresentationFormat>
  <Paragraphs>21</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Kaiti SC</vt:lpstr>
      <vt:lpstr>Arial</vt:lpstr>
      <vt:lpstr>Office 主题​​</vt:lpstr>
      <vt:lpstr>设计模式——命令模式</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设计模式——命令模式</dc:title>
  <dc:creator>Microsoft Office User</dc:creator>
  <cp:lastModifiedBy>Microsoft Office User</cp:lastModifiedBy>
  <cp:revision>4</cp:revision>
  <dcterms:created xsi:type="dcterms:W3CDTF">2019-06-03T12:52:57Z</dcterms:created>
  <dcterms:modified xsi:type="dcterms:W3CDTF">2019-06-03T13:49:09Z</dcterms:modified>
</cp:coreProperties>
</file>