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1" r:id="rId4"/>
    <p:sldId id="257" r:id="rId5"/>
    <p:sldId id="261" r:id="rId6"/>
    <p:sldId id="260" r:id="rId7"/>
    <p:sldId id="277" r:id="rId8"/>
    <p:sldId id="273" r:id="rId9"/>
    <p:sldId id="285" r:id="rId10"/>
    <p:sldId id="272" r:id="rId11"/>
    <p:sldId id="286" r:id="rId12"/>
    <p:sldId id="278" r:id="rId13"/>
    <p:sldId id="279" r:id="rId14"/>
    <p:sldId id="288" r:id="rId15"/>
    <p:sldId id="290" r:id="rId16"/>
    <p:sldId id="264" r:id="rId17"/>
    <p:sldId id="282" r:id="rId18"/>
    <p:sldId id="283" r:id="rId19"/>
    <p:sldId id="287" r:id="rId20"/>
    <p:sldId id="276" r:id="rId21"/>
    <p:sldId id="284" r:id="rId22"/>
    <p:sldId id="280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B7"/>
    <a:srgbClr val="004282"/>
    <a:srgbClr val="5782AD"/>
    <a:srgbClr val="33689B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34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1D9-49E8-4DE7-8A6F-47535EE04449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D704-6C68-4BE3-A84D-B2C4B346A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4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D704-6C68-4BE3-A84D-B2C4B346A7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3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867" y="1920293"/>
            <a:ext cx="4603284" cy="1584268"/>
          </a:xfrm>
        </p:spPr>
        <p:txBody>
          <a:bodyPr anchor="t">
            <a:normAutofit fontScale="90000"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Project presentation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US" altLang="zh-CN" sz="4400" dirty="0">
                <a:solidFill>
                  <a:schemeClr val="bg1"/>
                </a:solidFill>
              </a:rPr>
              <a:t>——Group 1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54116"/>
            <a:ext cx="45720" cy="1116623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320541" cy="1127664"/>
          </a:xfrm>
        </p:spPr>
        <p:txBody>
          <a:bodyPr/>
          <a:lstStyle/>
          <a:p>
            <a:pPr lvl="0"/>
            <a:r>
              <a:rPr lang="en-US" altLang="en-US" sz="2800" dirty="0">
                <a:solidFill>
                  <a:prstClr val="white"/>
                </a:solidFill>
              </a:rPr>
              <a:t>Credit Card Default Prediction &amp;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Model Training </a:t>
            </a:r>
            <a:r>
              <a:rPr lang="en-GB" altLang="zh-CN" b="1" dirty="0"/>
              <a:t>–</a:t>
            </a:r>
            <a:r>
              <a:rPr lang="en-GB" altLang="zh-CN" dirty="0"/>
              <a:t> Baseline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3837024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Lightgbm</a:t>
            </a:r>
            <a:r>
              <a:rPr lang="en-GB" dirty="0">
                <a:solidFill>
                  <a:srgbClr val="ED7F0D"/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The model is trained without parameters.</a:t>
            </a:r>
          </a:p>
          <a:p>
            <a:pPr marL="463550" lvl="1"/>
            <a:endParaRPr lang="en-US" altLang="zh-CN" dirty="0"/>
          </a:p>
          <a:p>
            <a:pPr marL="463550" lvl="1"/>
            <a:endParaRPr lang="en-US" altLang="zh-CN" dirty="0"/>
          </a:p>
          <a:p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r="13917" b="494"/>
          <a:stretch/>
        </p:blipFill>
        <p:spPr>
          <a:xfrm>
            <a:off x="4465674" y="2223830"/>
            <a:ext cx="4221126" cy="32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Model Training </a:t>
            </a:r>
            <a:r>
              <a:rPr lang="en-GB" altLang="zh-CN" b="1" dirty="0"/>
              <a:t>–</a:t>
            </a:r>
            <a:r>
              <a:rPr lang="en-GB" altLang="zh-CN" dirty="0"/>
              <a:t> Baseline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07384" y="1825624"/>
            <a:ext cx="3464885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Lightgbm</a:t>
            </a:r>
            <a:r>
              <a:rPr lang="en-GB" dirty="0">
                <a:solidFill>
                  <a:srgbClr val="ED7F0D"/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Top importance of its feature.</a:t>
            </a:r>
          </a:p>
          <a:p>
            <a:pPr marL="463550" lvl="1"/>
            <a:endParaRPr lang="en-US" altLang="zh-CN" dirty="0"/>
          </a:p>
          <a:p>
            <a:pPr marL="463550" lvl="1"/>
            <a:r>
              <a:rPr lang="en-US" altLang="zh-CN" dirty="0"/>
              <a:t>Several features are the same, indicating the importance of service development.</a:t>
            </a:r>
          </a:p>
          <a:p>
            <a:pPr marL="463550" lvl="1"/>
            <a:endParaRPr lang="en-US" altLang="zh-CN" dirty="0"/>
          </a:p>
          <a:p>
            <a:pPr marL="463550" lvl="1"/>
            <a:endParaRPr lang="en-US" altLang="zh-CN" dirty="0"/>
          </a:p>
          <a:p>
            <a:pPr marL="463550" lvl="1"/>
            <a:endParaRPr lang="en-US" altLang="zh-CN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25" y="1690689"/>
            <a:ext cx="5002619" cy="50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</a:t>
            </a:r>
            <a:r>
              <a:rPr lang="en-GB" b="1" dirty="0"/>
              <a:t>raining – Opt. Params.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3628462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Xgboost</a:t>
            </a:r>
            <a:r>
              <a:rPr lang="en-GB" dirty="0">
                <a:solidFill>
                  <a:srgbClr val="ED7F0D"/>
                </a:solidFill>
              </a:rPr>
              <a:t>. </a:t>
            </a:r>
          </a:p>
          <a:p>
            <a:pPr marL="463550" lvl="1"/>
            <a:r>
              <a:rPr lang="en-US" altLang="zh-CN" dirty="0"/>
              <a:t>Optimal parameters are obtained by adjusting the parameters</a:t>
            </a:r>
          </a:p>
          <a:p>
            <a:pPr marL="463550" lvl="1"/>
            <a:endParaRPr lang="en-US" altLang="zh-CN" dirty="0"/>
          </a:p>
          <a:p>
            <a:pPr marL="463550" lvl="1"/>
            <a:r>
              <a:rPr lang="en-US" altLang="zh-CN" dirty="0"/>
              <a:t>The model is trained by cross validation, and the results are referential</a:t>
            </a:r>
          </a:p>
          <a:p>
            <a:pPr marL="463550" lvl="1"/>
            <a:endParaRPr lang="en-US" altLang="zh-CN" dirty="0"/>
          </a:p>
          <a:p>
            <a:pPr marL="463550" lvl="1"/>
            <a:endParaRPr lang="en-US" dirty="0"/>
          </a:p>
          <a:p>
            <a:pPr marL="463550"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1"/>
          <a:stretch/>
        </p:blipFill>
        <p:spPr>
          <a:xfrm>
            <a:off x="4257112" y="2111338"/>
            <a:ext cx="4393701" cy="3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Model T</a:t>
            </a:r>
            <a:r>
              <a:rPr lang="en-GB" altLang="zh-CN" b="1" dirty="0"/>
              <a:t>raining – Opt. Params.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3464885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Lightgbm</a:t>
            </a:r>
            <a:r>
              <a:rPr lang="en-GB" dirty="0">
                <a:solidFill>
                  <a:srgbClr val="ED7F0D"/>
                </a:solidFill>
              </a:rPr>
              <a:t>. </a:t>
            </a:r>
            <a:endParaRPr lang="en-GB" altLang="zh-CN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Optimal parameters are obtained by adjusting the parameters</a:t>
            </a:r>
          </a:p>
          <a:p>
            <a:pPr marL="463550" lvl="1"/>
            <a:endParaRPr lang="en-US" altLang="zh-CN" dirty="0"/>
          </a:p>
          <a:p>
            <a:pPr marL="463550" lvl="1"/>
            <a:r>
              <a:rPr lang="en-US" altLang="zh-CN" dirty="0"/>
              <a:t>The model is trained by cross validation, and the results are referential</a:t>
            </a:r>
          </a:p>
          <a:p>
            <a:pPr marL="463550" lvl="1"/>
            <a:endParaRPr lang="en-US" altLang="zh-CN" dirty="0"/>
          </a:p>
          <a:p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/>
          <a:stretch/>
        </p:blipFill>
        <p:spPr>
          <a:xfrm>
            <a:off x="4357113" y="2095928"/>
            <a:ext cx="4406349" cy="40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DDD550E-BBF8-4796-8918-578809E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71859" cy="1325563"/>
          </a:xfrm>
        </p:spPr>
        <p:txBody>
          <a:bodyPr/>
          <a:lstStyle/>
          <a:p>
            <a:r>
              <a:rPr lang="en-GB" altLang="zh-CN"/>
              <a:t>Model T</a:t>
            </a:r>
            <a:r>
              <a:rPr lang="en-GB" altLang="zh-CN" b="1"/>
              <a:t>raining – Change Encoder</a:t>
            </a:r>
            <a:endParaRPr lang="en-GB" b="1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25291C7-6F61-47F9-991D-60D76007A3A1}"/>
              </a:ext>
            </a:extLst>
          </p:cNvPr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E5B5E81-7C37-4406-9FC7-DF10B3BA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27674" cy="4277463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solidFill>
                  <a:srgbClr val="ED7F0D"/>
                </a:solidFill>
              </a:rPr>
              <a:t>Label Encoder (default)</a:t>
            </a:r>
          </a:p>
          <a:p>
            <a:pPr marL="463550" lvl="1"/>
            <a:r>
              <a:rPr lang="en-US" altLang="zh-CN" sz="2000" dirty="0"/>
              <a:t>Replace each categorical value with a unique value</a:t>
            </a:r>
            <a:endParaRPr lang="en-GB" sz="2000" dirty="0">
              <a:solidFill>
                <a:srgbClr val="ED7F0D"/>
              </a:solidFill>
            </a:endParaRPr>
          </a:p>
          <a:p>
            <a:endParaRPr lang="en-GB" dirty="0">
              <a:solidFill>
                <a:srgbClr val="ED7F0D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r>
              <a:rPr lang="en-GB" sz="2400" dirty="0">
                <a:solidFill>
                  <a:srgbClr val="ED7F0D"/>
                </a:solidFill>
              </a:rPr>
              <a:t>Count Encoder</a:t>
            </a:r>
            <a:endParaRPr lang="en-GB" altLang="zh-CN" sz="2400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sz="2000" dirty="0"/>
              <a:t>Replace each categorical value with its number of appearance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C8602D8-A0F9-491C-A79F-D4C505264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64" r="26773" b="263"/>
          <a:stretch/>
        </p:blipFill>
        <p:spPr>
          <a:xfrm>
            <a:off x="1875998" y="4892716"/>
            <a:ext cx="5392008" cy="1490260"/>
          </a:xfrm>
          <a:prstGeom prst="rect">
            <a:avLst/>
          </a:prstGeom>
        </p:spPr>
      </p:pic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2B1E7C44-3F5C-4027-A4E5-70F5FD36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55"/>
          <a:stretch/>
        </p:blipFill>
        <p:spPr>
          <a:xfrm>
            <a:off x="1875998" y="2646343"/>
            <a:ext cx="5392004" cy="14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DDD550E-BBF8-4796-8918-578809E4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71859" cy="1325563"/>
          </a:xfrm>
        </p:spPr>
        <p:txBody>
          <a:bodyPr/>
          <a:lstStyle/>
          <a:p>
            <a:r>
              <a:rPr lang="en-GB" altLang="zh-CN"/>
              <a:t>Model T</a:t>
            </a:r>
            <a:r>
              <a:rPr lang="en-GB" altLang="zh-CN" b="1"/>
              <a:t>raining – Change Encoder</a:t>
            </a:r>
            <a:endParaRPr lang="en-GB" b="1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25291C7-6F61-47F9-991D-60D76007A3A1}"/>
              </a:ext>
            </a:extLst>
          </p:cNvPr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E5B5E81-7C37-4406-9FC7-DF10B3BA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7473"/>
            <a:ext cx="8227674" cy="1205252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solidFill>
                  <a:srgbClr val="ED7F0D"/>
                </a:solidFill>
              </a:rPr>
              <a:t>Target Encoder</a:t>
            </a:r>
          </a:p>
          <a:p>
            <a:pPr marL="463550" lvl="1"/>
            <a:r>
              <a:rPr lang="en-US" altLang="zh-CN" sz="2000" dirty="0"/>
              <a:t>Replace each categorical value with the average value of the target for that value of the feature</a:t>
            </a:r>
            <a:endParaRPr lang="en-GB" dirty="0">
              <a:solidFill>
                <a:srgbClr val="ED7F0D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0C4F4B-560F-4FBD-8772-6569BB29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2748" r="26731" b="-1966"/>
          <a:stretch/>
        </p:blipFill>
        <p:spPr>
          <a:xfrm>
            <a:off x="2076693" y="2701246"/>
            <a:ext cx="5217957" cy="1303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C71F90-E658-4B00-A933-9AD8554B9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12616" r="24210" b="6848"/>
          <a:stretch/>
        </p:blipFill>
        <p:spPr>
          <a:xfrm>
            <a:off x="2076693" y="5059111"/>
            <a:ext cx="5217957" cy="1316809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437277A4-8DD1-4AA7-9923-B07644CCA3C7}"/>
              </a:ext>
            </a:extLst>
          </p:cNvPr>
          <p:cNvSpPr txBox="1">
            <a:spLocks/>
          </p:cNvSpPr>
          <p:nvPr/>
        </p:nvSpPr>
        <p:spPr>
          <a:xfrm>
            <a:off x="628650" y="4018055"/>
            <a:ext cx="8227674" cy="120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2400" dirty="0" err="1">
                <a:solidFill>
                  <a:srgbClr val="ED7F0D"/>
                </a:solidFill>
              </a:rPr>
              <a:t>Catboost</a:t>
            </a:r>
            <a:r>
              <a:rPr lang="en-GB" altLang="zh-CN" sz="2400" dirty="0">
                <a:solidFill>
                  <a:srgbClr val="ED7F0D"/>
                </a:solidFill>
              </a:rPr>
              <a:t> Encoder</a:t>
            </a:r>
          </a:p>
          <a:p>
            <a:pPr marL="463550" lvl="1"/>
            <a:r>
              <a:rPr lang="en-US" altLang="zh-CN" sz="2000" dirty="0"/>
              <a:t>Similar to target encoder, target probability is calculated only from the rows before each categorical value</a:t>
            </a:r>
          </a:p>
        </p:txBody>
      </p:sp>
    </p:spTree>
    <p:extLst>
      <p:ext uri="{BB962C8B-B14F-4D97-AF65-F5344CB8AC3E}">
        <p14:creationId xmlns:p14="http://schemas.microsoft.com/office/powerpoint/2010/main" val="59193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990" y="508834"/>
            <a:ext cx="3729509" cy="839972"/>
          </a:xfrm>
        </p:spPr>
        <p:txBody>
          <a:bodyPr anchor="t">
            <a:normAutofit/>
          </a:bodyPr>
          <a:lstStyle/>
          <a:p>
            <a:r>
              <a:rPr lang="en-GB" dirty="0"/>
              <a:t>Make a 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199" y="1507272"/>
            <a:ext cx="4629150" cy="54172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>
                <a:solidFill>
                  <a:schemeClr val="bg1"/>
                </a:solidFill>
              </a:rPr>
              <a:t>Comparison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2" name="右箭头 1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Encoder change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>
          <a:xfrm>
            <a:off x="345316" y="2686692"/>
            <a:ext cx="3287046" cy="2984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/>
          <a:stretch/>
        </p:blipFill>
        <p:spPr>
          <a:xfrm>
            <a:off x="4582633" y="2686692"/>
            <a:ext cx="3308054" cy="3007478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4051931" y="1532120"/>
            <a:ext cx="4629150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dirty="0"/>
              <a:t>AUC is also high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04199" y="1076410"/>
            <a:ext cx="4629150" cy="5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sz="2400" u="sng" dirty="0">
                <a:solidFill>
                  <a:schemeClr val="bg2"/>
                </a:solidFill>
              </a:rPr>
              <a:t>Count Encoder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12" name="文本框 11"/>
          <p:cNvSpPr txBox="1"/>
          <p:nvPr/>
        </p:nvSpPr>
        <p:spPr>
          <a:xfrm>
            <a:off x="1339700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LGB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2125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6DB7"/>
                </a:solidFill>
              </a:rPr>
              <a:t>XGB</a:t>
            </a:r>
            <a:endParaRPr lang="zh-CN" altLang="en-US" sz="2000" dirty="0">
              <a:solidFill>
                <a:srgbClr val="006D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4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990" y="508834"/>
            <a:ext cx="3729509" cy="839972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90421" y="1532120"/>
            <a:ext cx="5570534" cy="5403851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/>
              <a:t>AUC is declined to some extent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Encoder change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5"/>
          <a:stretch/>
        </p:blipFill>
        <p:spPr>
          <a:xfrm>
            <a:off x="344330" y="2530548"/>
            <a:ext cx="3307253" cy="2923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3"/>
          <a:stretch/>
        </p:blipFill>
        <p:spPr>
          <a:xfrm>
            <a:off x="4639883" y="2413590"/>
            <a:ext cx="3355800" cy="3040913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504199" y="1076410"/>
            <a:ext cx="4629150" cy="5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sz="2400" u="sng" dirty="0">
                <a:solidFill>
                  <a:schemeClr val="bg2"/>
                </a:solidFill>
              </a:rPr>
              <a:t>Target Encoder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9700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LGB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72125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6DB7"/>
                </a:solidFill>
              </a:rPr>
              <a:t>XGB</a:t>
            </a:r>
            <a:endParaRPr lang="zh-CN" altLang="en-US" sz="2000" dirty="0">
              <a:solidFill>
                <a:srgbClr val="006D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5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7637" y="512024"/>
            <a:ext cx="3345144" cy="839972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Encoder change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"/>
          <a:stretch/>
        </p:blipFill>
        <p:spPr>
          <a:xfrm>
            <a:off x="331110" y="2466752"/>
            <a:ext cx="3260441" cy="29558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/>
          <a:stretch/>
        </p:blipFill>
        <p:spPr>
          <a:xfrm>
            <a:off x="4622927" y="2429538"/>
            <a:ext cx="3336453" cy="3030280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690421" y="1532120"/>
            <a:ext cx="5570534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/>
              <a:t>AUC is declined to some extent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04199" y="1076410"/>
            <a:ext cx="4629150" cy="5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sz="2400" u="sng" dirty="0" err="1">
                <a:solidFill>
                  <a:schemeClr val="bg2"/>
                </a:solidFill>
              </a:rPr>
              <a:t>Catboost</a:t>
            </a:r>
            <a:r>
              <a:rPr lang="en-GB" sz="2400" u="sng" dirty="0">
                <a:solidFill>
                  <a:schemeClr val="bg2"/>
                </a:solidFill>
              </a:rPr>
              <a:t> Encoder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13" name="文本框 12"/>
          <p:cNvSpPr txBox="1"/>
          <p:nvPr/>
        </p:nvSpPr>
        <p:spPr>
          <a:xfrm>
            <a:off x="1339700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LGB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72125" y="5794744"/>
            <a:ext cx="13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6DB7"/>
                </a:solidFill>
              </a:rPr>
              <a:t>XGB</a:t>
            </a:r>
            <a:endParaRPr lang="zh-CN" altLang="en-US" sz="2000" dirty="0">
              <a:solidFill>
                <a:srgbClr val="006D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6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7637" y="512024"/>
            <a:ext cx="3345144" cy="839972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After comparing all the feature importance: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Encoder change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690421" y="1532120"/>
            <a:ext cx="5230295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dirty="0"/>
              <a:t>For </a:t>
            </a:r>
            <a:r>
              <a:rPr lang="en-GB" dirty="0" err="1"/>
              <a:t>xgb</a:t>
            </a:r>
            <a:r>
              <a:rPr lang="en-GB" dirty="0"/>
              <a:t> model, </a:t>
            </a:r>
            <a:r>
              <a:rPr lang="en-US" dirty="0"/>
              <a:t>no feature importance is particularly stable</a:t>
            </a:r>
            <a:endParaRPr lang="en-GB" dirty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For </a:t>
            </a:r>
            <a:r>
              <a:rPr lang="en-GB" dirty="0" err="1"/>
              <a:t>lgb</a:t>
            </a:r>
            <a:r>
              <a:rPr lang="en-GB" dirty="0"/>
              <a:t> model, Product 7 fail feature is quite important in all the practice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11961"/>
            <a:ext cx="7886700" cy="1325563"/>
          </a:xfrm>
        </p:spPr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82930" y="711055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-505" r="2682" b="20218"/>
          <a:stretch/>
        </p:blipFill>
        <p:spPr>
          <a:xfrm>
            <a:off x="170121" y="1435396"/>
            <a:ext cx="8750596" cy="50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7637" y="512024"/>
            <a:ext cx="3345144" cy="839972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6579" y="1542257"/>
            <a:ext cx="4629150" cy="5403851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Adjust the training set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Eg.</a:t>
            </a:r>
            <a:r>
              <a:rPr lang="en-US" dirty="0"/>
              <a:t> let the model learn the parameters in a balanced sample environment, and then do the prediction on the unbalanced data set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Purpose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Sampling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22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7637" y="512024"/>
            <a:ext cx="3345144" cy="839972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6579" y="1542257"/>
            <a:ext cx="4629150" cy="5403851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Smote </a:t>
            </a:r>
            <a:r>
              <a:rPr lang="en-US" dirty="0" err="1"/>
              <a:t>Tomek</a:t>
            </a:r>
            <a:r>
              <a:rPr lang="en-US" dirty="0"/>
              <a:t> method is used to oversampling a balanced training set, and then </a:t>
            </a:r>
            <a:r>
              <a:rPr lang="en-US" dirty="0" err="1"/>
              <a:t>undersampling</a:t>
            </a:r>
            <a:r>
              <a:rPr lang="en-US" dirty="0"/>
              <a:t> a balanced test set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Find a sampling method making </a:t>
            </a:r>
            <a:r>
              <a:rPr lang="en-US" altLang="zh-CN" dirty="0" err="1">
                <a:solidFill>
                  <a:schemeClr val="bg1"/>
                </a:solidFill>
              </a:rPr>
              <a:t>lgb</a:t>
            </a:r>
            <a:r>
              <a:rPr lang="en-US" altLang="zh-CN" dirty="0">
                <a:solidFill>
                  <a:schemeClr val="bg1"/>
                </a:solidFill>
              </a:rPr>
              <a:t> model performs better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Sampling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5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7637" y="512024"/>
            <a:ext cx="3345144" cy="839972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Make a change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6579" y="1542257"/>
            <a:ext cx="4629150" cy="5403851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dirty="0"/>
              <a:t>AUC increases a bit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183" y="551364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04199" y="1532121"/>
            <a:ext cx="3227829" cy="54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Method result: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右箭头 5"/>
          <p:cNvSpPr/>
          <p:nvPr/>
        </p:nvSpPr>
        <p:spPr>
          <a:xfrm>
            <a:off x="3732028" y="691117"/>
            <a:ext cx="1233377" cy="10632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072269" y="532651"/>
            <a:ext cx="4629150" cy="54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3200" b="1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GB" dirty="0"/>
              <a:t>Sampling</a:t>
            </a:r>
          </a:p>
          <a:p>
            <a:pPr marL="0" indent="0" algn="ctr">
              <a:buFontTx/>
              <a:buNone/>
            </a:pPr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841"/>
          <a:stretch/>
        </p:blipFill>
        <p:spPr>
          <a:xfrm>
            <a:off x="190500" y="1998921"/>
            <a:ext cx="8763000" cy="46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7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76793"/>
            <a:ext cx="7886700" cy="285273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ea typeface="ＭＳ Ｐゴシック" charset="0"/>
              </a:rPr>
              <a:t>THANK YOU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GB" b="1" dirty="0"/>
              <a:t>odel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930" y="753589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Xgboost</a:t>
            </a:r>
            <a:r>
              <a:rPr lang="en-GB" dirty="0">
                <a:solidFill>
                  <a:srgbClr val="ED7F0D"/>
                </a:solidFill>
              </a:rPr>
              <a:t> </a:t>
            </a:r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" t="7797" r="11262" b="20666"/>
          <a:stretch/>
        </p:blipFill>
        <p:spPr>
          <a:xfrm>
            <a:off x="1" y="1690688"/>
            <a:ext cx="8995144" cy="47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b="1" dirty="0"/>
              <a:t>odel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Lightgbm</a:t>
            </a:r>
            <a:endParaRPr lang="en-GB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thought</a:t>
            </a:r>
            <a:r>
              <a:rPr lang="en-GB" dirty="0"/>
              <a:t>.</a:t>
            </a:r>
          </a:p>
          <a:p>
            <a:pPr marL="463550" lvl="1"/>
            <a:endParaRPr lang="en-GB" dirty="0"/>
          </a:p>
          <a:p>
            <a:pPr marL="463550" lvl="1"/>
            <a:r>
              <a:rPr lang="en-US" altLang="zh-CN" dirty="0"/>
              <a:t>thought</a:t>
            </a:r>
          </a:p>
          <a:p>
            <a:pPr marL="234950" lvl="1" indent="0">
              <a:buNone/>
            </a:pPr>
            <a:endParaRPr lang="en-US" dirty="0"/>
          </a:p>
          <a:p>
            <a:pPr marL="463550" lvl="1"/>
            <a:r>
              <a:rPr lang="en-US" dirty="0"/>
              <a:t>thought</a:t>
            </a:r>
            <a:endParaRPr lang="en-GB" dirty="0"/>
          </a:p>
          <a:p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4635" r="11879" b="22050"/>
          <a:stretch/>
        </p:blipFill>
        <p:spPr>
          <a:xfrm>
            <a:off x="106326" y="1690689"/>
            <a:ext cx="8835655" cy="48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D7F0D"/>
                </a:solidFill>
              </a:rPr>
              <a:t>Data </a:t>
            </a:r>
            <a:endParaRPr lang="en-GB" dirty="0">
              <a:solidFill>
                <a:srgbClr val="ED7F0D"/>
              </a:solidFill>
            </a:endParaRPr>
          </a:p>
          <a:p>
            <a:pPr marL="515938" lvl="1" indent="-280988"/>
            <a:endParaRPr lang="en-GB" dirty="0"/>
          </a:p>
          <a:p>
            <a:pPr marL="515938" lvl="1" indent="-280988"/>
            <a:r>
              <a:rPr lang="en-GB" dirty="0"/>
              <a:t>Missing value: Null, </a:t>
            </a:r>
            <a:r>
              <a:rPr lang="en-GB" dirty="0" err="1"/>
              <a:t>NaN</a:t>
            </a:r>
            <a:r>
              <a:rPr lang="en-GB" dirty="0"/>
              <a:t>, Inf…</a:t>
            </a:r>
          </a:p>
          <a:p>
            <a:pPr marL="234950" lvl="1" indent="0">
              <a:buNone/>
            </a:pPr>
            <a:endParaRPr lang="en-GB" dirty="0"/>
          </a:p>
          <a:p>
            <a:pPr marL="515938" lvl="1" indent="-280988"/>
            <a:r>
              <a:rPr lang="en-US" altLang="zh-CN" dirty="0"/>
              <a:t>Categorical values: encoding scheme…</a:t>
            </a:r>
          </a:p>
          <a:p>
            <a:pPr marL="234950" lvl="1" indent="0">
              <a:buNone/>
            </a:pPr>
            <a:endParaRPr lang="en-US" altLang="zh-CN" dirty="0"/>
          </a:p>
          <a:p>
            <a:pPr marL="515938" lvl="1" indent="-280988"/>
            <a:r>
              <a:rPr lang="en-US" dirty="0"/>
              <a:t>Unbalanced dataset: resample…</a:t>
            </a:r>
          </a:p>
          <a:p>
            <a:pPr marL="515938" lvl="1" indent="-280988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4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D7F0D"/>
                </a:solidFill>
              </a:rPr>
              <a:t>RFM Model</a:t>
            </a:r>
            <a:endParaRPr lang="en-GB" dirty="0">
              <a:solidFill>
                <a:srgbClr val="ED7F0D"/>
              </a:solidFill>
            </a:endParaRPr>
          </a:p>
          <a:p>
            <a:pPr marL="515938" lvl="1" indent="-280988"/>
            <a:r>
              <a:rPr lang="en-US" altLang="zh-CN" dirty="0"/>
              <a:t>Tracking user’s </a:t>
            </a:r>
            <a:r>
              <a:rPr lang="en-US" altLang="zh-CN" dirty="0" err="1"/>
              <a:t>Recency</a:t>
            </a:r>
            <a:r>
              <a:rPr lang="en-US" altLang="zh-CN" dirty="0"/>
              <a:t>, Frequency, Monetary Value</a:t>
            </a:r>
          </a:p>
          <a:p>
            <a:pPr marL="234950" lvl="1" indent="0">
              <a:buNone/>
            </a:pPr>
            <a:endParaRPr lang="en-US" altLang="zh-CN" dirty="0"/>
          </a:p>
          <a:p>
            <a:pPr marL="515938" lvl="1" indent="-280988"/>
            <a:endParaRPr lang="en-US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15" y="2685215"/>
            <a:ext cx="7473803" cy="37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D7F0D"/>
                </a:solidFill>
              </a:rPr>
              <a:t>Choose Top 100 Features </a:t>
            </a: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515938" lvl="1" indent="-280988" algn="just"/>
            <a:r>
              <a:rPr lang="en-US" altLang="zh-CN" dirty="0"/>
              <a:t>Delete the features that 99.9% of the values are concentrated in the same value</a:t>
            </a:r>
          </a:p>
          <a:p>
            <a:pPr marL="515938" lvl="1" indent="-280988"/>
            <a:endParaRPr lang="en-US" altLang="zh-CN" dirty="0"/>
          </a:p>
          <a:p>
            <a:pPr marL="515938" lvl="1" indent="-280988" algn="just"/>
            <a:r>
              <a:rPr lang="en-US" altLang="zh-CN" dirty="0" err="1"/>
              <a:t>Lightgbm</a:t>
            </a:r>
            <a:r>
              <a:rPr lang="en-US" altLang="zh-CN" dirty="0"/>
              <a:t> model is used to train the remaining features, from which the top 100 importance are selected through cross validation</a:t>
            </a:r>
          </a:p>
          <a:p>
            <a:pPr marL="515938" lvl="1" indent="-280988"/>
            <a:endParaRPr lang="en-US" altLang="zh-CN" dirty="0"/>
          </a:p>
          <a:p>
            <a:pPr marL="234950" lvl="1" indent="0">
              <a:buNone/>
            </a:pPr>
            <a:endParaRPr lang="en-US" altLang="zh-CN" dirty="0"/>
          </a:p>
          <a:p>
            <a:pPr marL="515938" lvl="1" indent="-280988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8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 </a:t>
            </a:r>
            <a:r>
              <a:rPr lang="en-GB" altLang="zh-CN" b="1" dirty="0"/>
              <a:t>–</a:t>
            </a:r>
            <a:r>
              <a:rPr lang="en-GB" dirty="0"/>
              <a:t> Baseline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3720066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Xgboost</a:t>
            </a:r>
            <a:r>
              <a:rPr lang="en-GB" dirty="0">
                <a:solidFill>
                  <a:srgbClr val="ED7F0D"/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The model is trained without parameters.</a:t>
            </a:r>
          </a:p>
          <a:p>
            <a:pPr marL="463550" lvl="1"/>
            <a:endParaRPr lang="en-US" altLang="zh-CN" dirty="0"/>
          </a:p>
          <a:p>
            <a:pPr marL="234950" lvl="1" indent="0">
              <a:buNone/>
            </a:pPr>
            <a:endParaRPr lang="en-US" altLang="zh-CN" dirty="0"/>
          </a:p>
          <a:p>
            <a:pPr marL="463550" lvl="1"/>
            <a:endParaRPr lang="en-US" altLang="zh-CN" dirty="0"/>
          </a:p>
          <a:p>
            <a:pPr marL="234950" lvl="1" indent="0">
              <a:buNone/>
            </a:pPr>
            <a:endParaRPr lang="en-US" altLang="zh-CN" dirty="0"/>
          </a:p>
          <a:p>
            <a:pPr marL="463550"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r="12575"/>
          <a:stretch/>
        </p:blipFill>
        <p:spPr>
          <a:xfrm>
            <a:off x="4348717" y="2160034"/>
            <a:ext cx="4338084" cy="33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Model Training </a:t>
            </a:r>
            <a:r>
              <a:rPr lang="en-GB" altLang="zh-CN" b="1" dirty="0"/>
              <a:t>–</a:t>
            </a:r>
            <a:r>
              <a:rPr lang="en-GB" altLang="zh-CN" dirty="0"/>
              <a:t> Baseline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2954522" cy="4277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ED7F0D"/>
                </a:solidFill>
              </a:rPr>
              <a:t>Xgboost</a:t>
            </a:r>
            <a:r>
              <a:rPr lang="en-GB" dirty="0">
                <a:solidFill>
                  <a:srgbClr val="ED7F0D"/>
                </a:solidFill>
              </a:rPr>
              <a:t>. </a:t>
            </a:r>
          </a:p>
          <a:p>
            <a:pPr marL="0" indent="0">
              <a:buNone/>
            </a:pPr>
            <a:endParaRPr lang="en-GB" dirty="0">
              <a:solidFill>
                <a:srgbClr val="ED7F0D"/>
              </a:solidFill>
            </a:endParaRPr>
          </a:p>
          <a:p>
            <a:pPr marL="463550" lvl="1"/>
            <a:r>
              <a:rPr lang="en-US" altLang="zh-CN" dirty="0"/>
              <a:t>Top importance of its feature.</a:t>
            </a:r>
          </a:p>
          <a:p>
            <a:pPr marL="463550" lvl="1"/>
            <a:endParaRPr lang="en-US" altLang="zh-CN" dirty="0"/>
          </a:p>
          <a:p>
            <a:pPr marL="234950" lvl="1" indent="0">
              <a:buNone/>
            </a:pPr>
            <a:endParaRPr lang="en-US" altLang="zh-CN" dirty="0"/>
          </a:p>
          <a:p>
            <a:pPr marL="463550" lvl="1"/>
            <a:endParaRPr lang="en-US" altLang="zh-CN" dirty="0"/>
          </a:p>
          <a:p>
            <a:pPr marL="234950" lvl="1" indent="0">
              <a:buNone/>
            </a:pPr>
            <a:endParaRPr lang="en-US" altLang="zh-CN" dirty="0"/>
          </a:p>
          <a:p>
            <a:pPr marL="463550"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74" y="1690688"/>
            <a:ext cx="5167311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456</Words>
  <Application>Microsoft Office PowerPoint</Application>
  <PresentationFormat>全屏显示(4:3)</PresentationFormat>
  <Paragraphs>128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Arial</vt:lpstr>
      <vt:lpstr>Calibri</vt:lpstr>
      <vt:lpstr>Office Theme</vt:lpstr>
      <vt:lpstr>Project presentation ——Group 1</vt:lpstr>
      <vt:lpstr>Outline</vt:lpstr>
      <vt:lpstr>Model Introduction</vt:lpstr>
      <vt:lpstr>Model Introduction</vt:lpstr>
      <vt:lpstr>Preprocessing</vt:lpstr>
      <vt:lpstr>Feature Engineering</vt:lpstr>
      <vt:lpstr>Feature Selection</vt:lpstr>
      <vt:lpstr>Model Training – Baseline</vt:lpstr>
      <vt:lpstr>Model Training – Baseline</vt:lpstr>
      <vt:lpstr>Model Training – Baseline</vt:lpstr>
      <vt:lpstr>Model Training – Baseline</vt:lpstr>
      <vt:lpstr>Model Training – Opt. Params.</vt:lpstr>
      <vt:lpstr>Model Training – Opt. Params.</vt:lpstr>
      <vt:lpstr>Model Training – Change Encoder</vt:lpstr>
      <vt:lpstr>Model Training – Change Encoder</vt:lpstr>
      <vt:lpstr>Make a change</vt:lpstr>
      <vt:lpstr>Make a change</vt:lpstr>
      <vt:lpstr>Make a change</vt:lpstr>
      <vt:lpstr>Make a change</vt:lpstr>
      <vt:lpstr>Make a change</vt:lpstr>
      <vt:lpstr>Make a change</vt:lpstr>
      <vt:lpstr>Make a change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陈 驰</cp:lastModifiedBy>
  <cp:revision>80</cp:revision>
  <dcterms:created xsi:type="dcterms:W3CDTF">2018-08-16T03:57:50Z</dcterms:created>
  <dcterms:modified xsi:type="dcterms:W3CDTF">2021-04-03T03:10:26Z</dcterms:modified>
</cp:coreProperties>
</file>