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Montserrat SemiBold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Roboto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ontserratSemiBold-regular.fntdata"/><Relationship Id="rId41" Type="http://schemas.openxmlformats.org/officeDocument/2006/relationships/slide" Target="slides/slide36.xml"/><Relationship Id="rId44" Type="http://schemas.openxmlformats.org/officeDocument/2006/relationships/font" Target="fonts/MontserratSemiBold-italic.fntdata"/><Relationship Id="rId43" Type="http://schemas.openxmlformats.org/officeDocument/2006/relationships/font" Target="fonts/MontserratSemiBold-bold.fntdata"/><Relationship Id="rId46" Type="http://schemas.openxmlformats.org/officeDocument/2006/relationships/font" Target="fonts/Roboto-regular.fntdata"/><Relationship Id="rId45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RobotoLight-bold.fntdata"/><Relationship Id="rId10" Type="http://schemas.openxmlformats.org/officeDocument/2006/relationships/slide" Target="slides/slide5.xml"/><Relationship Id="rId54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57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 rot="10800000">
            <a:off x="455247" y="3510000"/>
            <a:ext cx="8240100" cy="8400"/>
          </a:xfrm>
          <a:prstGeom prst="straightConnector1">
            <a:avLst/>
          </a:prstGeom>
          <a:noFill/>
          <a:ln cap="flat" cmpd="sng" w="76200">
            <a:solidFill>
              <a:srgbClr val="FFC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175" y="340100"/>
            <a:ext cx="3251419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chers slides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769050" y="2501525"/>
            <a:ext cx="9030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00" y="0"/>
            <a:ext cx="9144000" cy="46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956402"/>
            <a:ext cx="8229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AE0"/>
              </a:buClr>
              <a:buSzPts val="1800"/>
              <a:buFont typeface="Roboto"/>
              <a:buNone/>
              <a:defRPr b="0" i="0" sz="3600" u="none" cap="none" strike="noStrike">
                <a:solidFill>
                  <a:srgbClr val="833AE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 flipH="1" rot="10800000">
            <a:off x="452100" y="110739"/>
            <a:ext cx="8239800" cy="24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323" y="4947198"/>
            <a:ext cx="6473400" cy="192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423" y="4811973"/>
            <a:ext cx="1419375" cy="288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b="0" i="0" sz="36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0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Добавьте в игру спрайт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water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с группой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water_group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. Изображение для спрайта в файле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water.png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" name="Google Shape;138;p17"/>
          <p:cNvGrpSpPr/>
          <p:nvPr/>
        </p:nvGrpSpPr>
        <p:grpSpPr>
          <a:xfrm>
            <a:off x="5815516" y="1461757"/>
            <a:ext cx="3077191" cy="3077191"/>
            <a:chOff x="5815516" y="1461757"/>
            <a:chExt cx="3077191" cy="3077191"/>
          </a:xfrm>
        </p:grpSpPr>
        <p:pic>
          <p:nvPicPr>
            <p:cNvPr id="139" name="Google Shape;13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15516" y="1461757"/>
              <a:ext cx="3077191" cy="3077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2320" y="2795047"/>
              <a:ext cx="662076" cy="608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63701" y="1483476"/>
              <a:ext cx="1708674" cy="1708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7"/>
            <p:cNvPicPr preferRelativeResize="0"/>
            <p:nvPr/>
          </p:nvPicPr>
          <p:blipFill rotWithShape="1">
            <a:blip r:embed="rId5">
              <a:alphaModFix/>
            </a:blip>
            <a:srcRect b="24378" l="0" r="0" t="0"/>
            <a:stretch/>
          </p:blipFill>
          <p:spPr>
            <a:xfrm>
              <a:off x="6499774" y="3233300"/>
              <a:ext cx="1708674" cy="1292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461100" y="3137668"/>
              <a:ext cx="562929" cy="7036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7"/>
          <p:cNvSpPr txBox="1"/>
          <p:nvPr/>
        </p:nvSpPr>
        <p:spPr>
          <a:xfrm>
            <a:off x="457199" y="1771860"/>
            <a:ext cx="487837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Появление спрайта должно быть начиная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 второго уровня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Высота падания должна изменяться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 -200 до -100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57199" y="442265"/>
            <a:ext cx="8229600" cy="592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Добавьте в игру спрайт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water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с группой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water_group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 Изображение для спрайта в файле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water.png.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Появление спрайта должно быть начиная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со второго уровня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 Высота падания должна изменяться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от -200 до -100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457199" y="1854500"/>
            <a:ext cx="822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= Game_sprite(randint(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'water.png'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,water_group)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57199" y="1386718"/>
            <a:ext cx="45047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water_group = pygame.sprite.Group()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57199" y="2233196"/>
            <a:ext cx="19127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water.rect.y=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57199" y="2766931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s&gt;=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s&lt;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lv=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988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853125" y="3500664"/>
            <a:ext cx="59530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sc.blit(water.image,water.rect)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water.rect.y &lt; 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water.rect.y = water.rect.y + 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water.rect.y = 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randint(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674936" y="2766931"/>
            <a:ext cx="216817" cy="211872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B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6059079" y="3410796"/>
            <a:ext cx="26277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Аналогично для 3 и последующих уровней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Как отследить взаимодействие спрайтов?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" name="Google Shape;164;p19"/>
          <p:cNvGrpSpPr/>
          <p:nvPr/>
        </p:nvGrpSpPr>
        <p:grpSpPr>
          <a:xfrm>
            <a:off x="5815516" y="1461757"/>
            <a:ext cx="3077191" cy="3077191"/>
            <a:chOff x="5815516" y="1461757"/>
            <a:chExt cx="3077191" cy="3077191"/>
          </a:xfrm>
        </p:grpSpPr>
        <p:pic>
          <p:nvPicPr>
            <p:cNvPr id="165" name="Google Shape;16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15516" y="1461757"/>
              <a:ext cx="3077191" cy="3077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2320" y="2795047"/>
              <a:ext cx="662076" cy="608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63701" y="1483476"/>
              <a:ext cx="1708674" cy="1708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9"/>
            <p:cNvPicPr preferRelativeResize="0"/>
            <p:nvPr/>
          </p:nvPicPr>
          <p:blipFill rotWithShape="1">
            <a:blip r:embed="rId5">
              <a:alphaModFix/>
            </a:blip>
            <a:srcRect b="24378" l="0" r="0" t="0"/>
            <a:stretch/>
          </p:blipFill>
          <p:spPr>
            <a:xfrm>
              <a:off x="6499774" y="3233300"/>
              <a:ext cx="1708674" cy="1292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461100" y="3137668"/>
              <a:ext cx="562929" cy="7036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Как отследить взаимодействие спрайтов?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6" name="Google Shape;176;p20"/>
          <p:cNvGrpSpPr/>
          <p:nvPr/>
        </p:nvGrpSpPr>
        <p:grpSpPr>
          <a:xfrm>
            <a:off x="6442375" y="1603307"/>
            <a:ext cx="2582560" cy="2582560"/>
            <a:chOff x="5815516" y="1461757"/>
            <a:chExt cx="3077191" cy="3077191"/>
          </a:xfrm>
        </p:grpSpPr>
        <p:pic>
          <p:nvPicPr>
            <p:cNvPr id="177" name="Google Shape;17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15516" y="1461757"/>
              <a:ext cx="3077191" cy="3077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2320" y="2795047"/>
              <a:ext cx="662076" cy="608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63701" y="1483476"/>
              <a:ext cx="1708674" cy="1708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0"/>
            <p:cNvPicPr preferRelativeResize="0"/>
            <p:nvPr/>
          </p:nvPicPr>
          <p:blipFill rotWithShape="1">
            <a:blip r:embed="rId5">
              <a:alphaModFix/>
            </a:blip>
            <a:srcRect b="24378" l="0" r="0" t="0"/>
            <a:stretch/>
          </p:blipFill>
          <p:spPr>
            <a:xfrm>
              <a:off x="6499774" y="3233300"/>
              <a:ext cx="1708674" cy="1292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461100" y="3137668"/>
              <a:ext cx="562929" cy="7036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20"/>
          <p:cNvSpPr txBox="1"/>
          <p:nvPr/>
        </p:nvSpPr>
        <p:spPr>
          <a:xfrm>
            <a:off x="987396" y="1976379"/>
            <a:ext cx="45548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Через группы спрайтов и метод spritecollideany</a:t>
            </a:r>
            <a:endParaRPr b="0" i="0" sz="24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498916" y="3339113"/>
            <a:ext cx="57886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pygame.sprite.spritecollideany(car1,canister_group)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57200" y="537613"/>
            <a:ext cx="8229600" cy="1611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Добавьте отслеживание взаимодействия спрайтов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car1 и water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. После касания машины воды, она должна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переместиться в произвольное место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на экране, но в пределах дороги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0" name="Google Shape;190;p21"/>
          <p:cNvGrpSpPr/>
          <p:nvPr/>
        </p:nvGrpSpPr>
        <p:grpSpPr>
          <a:xfrm>
            <a:off x="6145005" y="1895390"/>
            <a:ext cx="2813689" cy="2813689"/>
            <a:chOff x="5815516" y="1461757"/>
            <a:chExt cx="3077191" cy="3077191"/>
          </a:xfrm>
        </p:grpSpPr>
        <p:pic>
          <p:nvPicPr>
            <p:cNvPr id="191" name="Google Shape;19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15516" y="1461757"/>
              <a:ext cx="3077191" cy="3077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2320" y="2795047"/>
              <a:ext cx="662076" cy="608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63701" y="1483476"/>
              <a:ext cx="1708674" cy="1708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1"/>
            <p:cNvPicPr preferRelativeResize="0"/>
            <p:nvPr/>
          </p:nvPicPr>
          <p:blipFill rotWithShape="1">
            <a:blip r:embed="rId5">
              <a:alphaModFix/>
            </a:blip>
            <a:srcRect b="24378" l="0" r="0" t="0"/>
            <a:stretch/>
          </p:blipFill>
          <p:spPr>
            <a:xfrm>
              <a:off x="6499774" y="3233300"/>
              <a:ext cx="1708674" cy="1292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461100" y="3137668"/>
              <a:ext cx="562929" cy="7036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57200" y="537613"/>
            <a:ext cx="8229600" cy="1611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Добавьте отслеживание взаимодействия спрайтов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car1 и water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. После касания машины воды, она должна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переместиться в произвольное место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на экране, но в пределах дороги.</a:t>
            </a:r>
            <a:endParaRPr/>
          </a:p>
        </p:txBody>
      </p:sp>
      <p:grpSp>
        <p:nvGrpSpPr>
          <p:cNvPr id="202" name="Google Shape;202;p22"/>
          <p:cNvGrpSpPr/>
          <p:nvPr/>
        </p:nvGrpSpPr>
        <p:grpSpPr>
          <a:xfrm>
            <a:off x="6711885" y="2302517"/>
            <a:ext cx="2303370" cy="2303370"/>
            <a:chOff x="5815516" y="1461757"/>
            <a:chExt cx="3077191" cy="3077191"/>
          </a:xfrm>
        </p:grpSpPr>
        <p:pic>
          <p:nvPicPr>
            <p:cNvPr id="203" name="Google Shape;20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15516" y="1461757"/>
              <a:ext cx="3077191" cy="3077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2320" y="2795047"/>
              <a:ext cx="662076" cy="608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63701" y="1483476"/>
              <a:ext cx="1708674" cy="1708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2"/>
            <p:cNvPicPr preferRelativeResize="0"/>
            <p:nvPr/>
          </p:nvPicPr>
          <p:blipFill rotWithShape="1">
            <a:blip r:embed="rId5">
              <a:alphaModFix/>
            </a:blip>
            <a:srcRect b="24378" l="0" r="0" t="0"/>
            <a:stretch/>
          </p:blipFill>
          <p:spPr>
            <a:xfrm>
              <a:off x="6499774" y="3233300"/>
              <a:ext cx="1708674" cy="1292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461100" y="3137668"/>
              <a:ext cx="562929" cy="7036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2"/>
          <p:cNvSpPr/>
          <p:nvPr/>
        </p:nvSpPr>
        <p:spPr>
          <a:xfrm>
            <a:off x="457200" y="1800454"/>
            <a:ext cx="6772544" cy="1157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pygame.sprite.spritecollideany(car1,water_group):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car1.rect.x = randint(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car1.rect.y = randint(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Что делать, если во время игры срочно нужно отойти от компьютера, а рекорд терять не хочется?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8240" l="6689" r="7240" t="5070"/>
          <a:stretch/>
        </p:blipFill>
        <p:spPr>
          <a:xfrm>
            <a:off x="6173306" y="1752429"/>
            <a:ext cx="2660706" cy="280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Что делать, если во время игры срочно нужно отойти от компьютера, а рекорд терять не хочется?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8240" l="6689" r="7240" t="5070"/>
          <a:stretch/>
        </p:blipFill>
        <p:spPr>
          <a:xfrm>
            <a:off x="6173306" y="1752429"/>
            <a:ext cx="2660706" cy="2805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987396" y="1976379"/>
            <a:ext cx="45548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Поставить игру на паузу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1908" y="2655163"/>
            <a:ext cx="1966667" cy="196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Добавьте в игру спрайт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btn_pause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с группой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pause_group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. Изображение для спрайта в файле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pause.png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457200" y="1932392"/>
            <a:ext cx="539684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Появление спрайта должно быть с самого начала игры в координатах (365, 350) и быть на всех уровнях игры. </a:t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8313" y="1643220"/>
            <a:ext cx="2950591" cy="308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032" y="2840157"/>
            <a:ext cx="1855311" cy="1855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5"/>
          <p:cNvCxnSpPr>
            <a:stCxn id="233" idx="3"/>
          </p:cNvCxnSpPr>
          <p:nvPr/>
        </p:nvCxnSpPr>
        <p:spPr>
          <a:xfrm>
            <a:off x="4123343" y="3767813"/>
            <a:ext cx="4200600" cy="493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Добавьте в игру спрайт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btn_pause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с группой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pause_group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 Изображение для спрайта в файле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pause.png.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Появление спрайта должно быть с самого начала игры в координатах (365, 350) и быть на всех уровнях игры. 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4012" y="2667669"/>
            <a:ext cx="2049988" cy="214635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/>
          <p:nvPr/>
        </p:nvSpPr>
        <p:spPr>
          <a:xfrm>
            <a:off x="457200" y="2245128"/>
            <a:ext cx="80740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btn_pause=Game_sprite(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365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'pause.png'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,pause_group)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457200" y="1806714"/>
            <a:ext cx="42578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pause_group=pygame.sprite.Group()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457200" y="2767419"/>
            <a:ext cx="2332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btn_pause.rect.y=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457200" y="3272959"/>
            <a:ext cx="59813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sc.blit(btn_pause.image,btn_pause.rect)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Сегодня на уроке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802800"/>
            <a:ext cx="5566528" cy="3203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Создание препятствий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Добавление «Паузы»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Усложнение игры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3984" y="1932491"/>
            <a:ext cx="2502816" cy="249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598" y="3077995"/>
            <a:ext cx="1856794" cy="185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Связь мыши и спрайта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457199" y="491407"/>
            <a:ext cx="6433795" cy="3198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Для того, чтобы программа смогла понять, нажал ли пользователь в  границах спрайта, надо: </a:t>
            </a:r>
            <a:endParaRPr/>
          </a:p>
          <a:p>
            <a:pPr indent="-342900" lvl="0" marL="3508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Создать указатель на прямоугольник, в который помещен спрайт;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254000" lvl="0" marL="3508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2. Вызвать метод 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collidepoint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у этого объекта.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br>
              <a:rPr lang="en-US" sz="16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collidepoint()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проверяет, находится ли точка, координаты которой были переданы в качестве аргумента, в пределах прямоугольника, к которому применяется метод. 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Результат работы True или False.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2" name="Google Shape;252;p27"/>
          <p:cNvGrpSpPr/>
          <p:nvPr/>
        </p:nvGrpSpPr>
        <p:grpSpPr>
          <a:xfrm>
            <a:off x="6731072" y="713404"/>
            <a:ext cx="2248221" cy="2248221"/>
            <a:chOff x="5486400" y="1603307"/>
            <a:chExt cx="2988297" cy="2988297"/>
          </a:xfrm>
        </p:grpSpPr>
        <p:pic>
          <p:nvPicPr>
            <p:cNvPr id="253" name="Google Shape;25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86400" y="1603307"/>
              <a:ext cx="2988297" cy="298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95701" y="2929136"/>
              <a:ext cx="1008036" cy="304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95701" y="3456380"/>
              <a:ext cx="1008036" cy="2961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27"/>
          <p:cNvSpPr/>
          <p:nvPr/>
        </p:nvSpPr>
        <p:spPr>
          <a:xfrm>
            <a:off x="457199" y="1837515"/>
            <a:ext cx="7135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=sc.blit(btn_start.image,btn_start.rect)</a:t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547429" y="2927403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collidepoint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Добавьте указатель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cont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на прямоугольник вокруг спрайта  btn_pause.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796" y="2450968"/>
            <a:ext cx="2179108" cy="228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/>
          <p:nvPr/>
        </p:nvSpPr>
        <p:spPr>
          <a:xfrm>
            <a:off x="457200" y="1756307"/>
            <a:ext cx="75555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 = sc.blit(btn_pause.image,btn_pause.rect)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Что должно произойти после того, как игрок нажмет на кнопку паузы?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6021" y="1682700"/>
            <a:ext cx="2912883" cy="304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Что должно произойти после того, как игрок нажмет на кнопку паузы?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2946" y="1780878"/>
            <a:ext cx="2652673" cy="277737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1006250" y="2306317"/>
            <a:ext cx="45548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Появиться заставка меню с двумя кнопками: Продолжить и Выход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Добавьте спрайт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btn_cont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с группой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cont_group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для кнопки меню «Продложить». Расположение совпадает со спрайтом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btn_start.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4097" y="2450969"/>
            <a:ext cx="2012668" cy="210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Добавьте спрайт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btn_cont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с группой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cont_group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 для кнопки меню «Продложить». Расположение совпадает со спрайтом </a:t>
            </a: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btn_start.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4097" y="2450969"/>
            <a:ext cx="2012668" cy="210728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/>
          <p:nvPr/>
        </p:nvSpPr>
        <p:spPr>
          <a:xfrm>
            <a:off x="457200" y="2402473"/>
            <a:ext cx="4134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cont_group=pygame.sprite.Group()</a:t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457200" y="2908213"/>
            <a:ext cx="75838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btn_cont=Game_sprite(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'cont.png'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,cont_group)</a:t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457200" y="3483032"/>
            <a:ext cx="38602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btn_cont.rect.y =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Отслеживание состояния игры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Для отслеживания состояния игры будем использовать указать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pause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. Во время запуска он указывает на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, то есть игра в активном состоянии, как только пользователь нажмет на кнопку паузы, указатель должен стать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 1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7670" y="2174134"/>
            <a:ext cx="2446255" cy="25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174133"/>
            <a:ext cx="2446256" cy="25612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 txBox="1"/>
          <p:nvPr/>
        </p:nvSpPr>
        <p:spPr>
          <a:xfrm>
            <a:off x="2667787" y="3312412"/>
            <a:ext cx="166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pause = 0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7253925" y="3316960"/>
            <a:ext cx="166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pause = 1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457200" y="44370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Добавьте в программу указатель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pause и go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. Измените функцию menu_def(). Если pause==0, то появляться должна кнопка «Играть», иначе кнопка «Продолжить». Указатель на прямоугольник кнопки передать в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go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1055" y="2221268"/>
            <a:ext cx="2446255" cy="25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20" name="Google Shape;320;p35"/>
          <p:cNvSpPr txBox="1"/>
          <p:nvPr>
            <p:ph idx="1" type="body"/>
          </p:nvPr>
        </p:nvSpPr>
        <p:spPr>
          <a:xfrm>
            <a:off x="457200" y="44370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Добавьте в программу указатель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pause и go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. Измените функцию menu_def(). Если pause==0, то появляться должна кнопка «Играть», иначе кнопка «Продолжить». Указатель на прямоугольник кнопки передать в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go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1055" y="2221268"/>
            <a:ext cx="2446255" cy="25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5"/>
          <p:cNvSpPr/>
          <p:nvPr/>
        </p:nvSpPr>
        <p:spPr>
          <a:xfrm>
            <a:off x="457200" y="1882714"/>
            <a:ext cx="18900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pause=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600" u="none" cap="none" strike="noStrike">
              <a:solidFill>
                <a:srgbClr val="0988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457200" y="2571750"/>
            <a:ext cx="76687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menu_def():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sc.blit(menu.image,menu.rect)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pause==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play = sc.blit(btn_start.image,btn_start.rect)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global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go = sc.blit(btn_cont.image,btn_cont.rect)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stop = sc.blit(btn_stop.image,btn_stop.rect)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pygame.display.update()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Быстрый многострочный отступ </a:t>
            </a:r>
            <a:endParaRPr/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457200" y="528689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Для того, чтобы быстро отделить часть кода, необходимо:</a:t>
            </a:r>
            <a:endParaRPr/>
          </a:p>
          <a:p>
            <a:pPr indent="-457200" lvl="0" marL="46513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Выделить код, который необходимо отделить</a:t>
            </a:r>
            <a:endParaRPr/>
          </a:p>
          <a:p>
            <a:pPr indent="-457200" lvl="0" marL="46513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Нажать Tab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57200" y="824736"/>
            <a:ext cx="8229600" cy="3822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Откуда начинается отсчет координат в окне приложения?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отследить взаимодействие спрайта и мыши? 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определенной команды в программе? 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составное условие?</a:t>
            </a:r>
            <a:b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Отслеживание состояния игры</a:t>
            </a:r>
            <a:endParaRPr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Если pause==0, то должен выполняться весь код, который отвечает за движение спрайтов, иначе должен произойти вызов функции с меню.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7670" y="2174134"/>
            <a:ext cx="2446255" cy="25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174133"/>
            <a:ext cx="2446256" cy="25612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 txBox="1"/>
          <p:nvPr/>
        </p:nvSpPr>
        <p:spPr>
          <a:xfrm>
            <a:off x="2667787" y="3312412"/>
            <a:ext cx="166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pause = 0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7253925" y="3316960"/>
            <a:ext cx="166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pause = 1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программу, поместите весь код, отвечающий за игровой процесс в случае истинности условия.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457200" y="2021622"/>
            <a:ext cx="6575196" cy="188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game_over==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pause==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keys[pygame.K_LEFT]: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...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программу, поместите весь код, отвечающий за игровой процесс в случае истинности условия.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457200" y="2021622"/>
            <a:ext cx="6575196" cy="188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game_over==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pause==</a:t>
            </a:r>
            <a:r>
              <a:rPr b="1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keys[pygame.K_LEFT]: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...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Добавьте ветку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else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в условный оператор. </a:t>
            </a:r>
            <a:endParaRPr/>
          </a:p>
        </p:txBody>
      </p:sp>
      <p:sp>
        <p:nvSpPr>
          <p:cNvPr id="360" name="Google Shape;360;p40"/>
          <p:cNvSpPr/>
          <p:nvPr/>
        </p:nvSpPr>
        <p:spPr>
          <a:xfrm>
            <a:off x="457200" y="1239197"/>
            <a:ext cx="657519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game_over==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pause==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keys[pygame.K_LEFT]: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1022807" y="3030288"/>
            <a:ext cx="576449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menu_def()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go.collidepoint(pos):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pause=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pygame.display.update()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367" name="Google Shape;367;p41"/>
          <p:cNvSpPr txBox="1"/>
          <p:nvPr/>
        </p:nvSpPr>
        <p:spPr>
          <a:xfrm>
            <a:off x="359950" y="702350"/>
            <a:ext cx="832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Откуда начинается отсчет координат в окне приложения?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отследить взаимодействие спрайта и мыши?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определенной команды в программе?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82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составное условие?</a:t>
            </a:r>
            <a:b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1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457200" y="585250"/>
            <a:ext cx="8229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Добавьте зависимость частоты появления водных препятствий от номера уровня.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2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457200" y="585250"/>
            <a:ext cx="8229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Добавьте зависимость частоты появления водных препятствий и скорость их движения от номера уровня.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Слои на игровом поле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57200" y="585250"/>
            <a:ext cx="8229600" cy="135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Каждый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графический объект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это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слой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Порядок слоев определяется их созданием в программе.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Чем позже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создан слой,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тем выше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его положение.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457200" y="2336228"/>
            <a:ext cx="54628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sc.blit(gr_left.image, gr_left.rect)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sc.blit(gr_right.image,gr_right.rect)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sc.blit(car1.image, car1.rect)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sc.blit(road.image,road.rect)</a:t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150829" y="3199964"/>
            <a:ext cx="306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150829" y="2896800"/>
            <a:ext cx="306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150828" y="2613755"/>
            <a:ext cx="306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150827" y="2336228"/>
            <a:ext cx="306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/>
          </a:p>
        </p:txBody>
      </p:sp>
      <p:grpSp>
        <p:nvGrpSpPr>
          <p:cNvPr id="74" name="Google Shape;74;p11"/>
          <p:cNvGrpSpPr/>
          <p:nvPr/>
        </p:nvGrpSpPr>
        <p:grpSpPr>
          <a:xfrm>
            <a:off x="6188095" y="1746984"/>
            <a:ext cx="2955905" cy="3094858"/>
            <a:chOff x="6188095" y="1746984"/>
            <a:chExt cx="2955905" cy="3094858"/>
          </a:xfrm>
        </p:grpSpPr>
        <p:pic>
          <p:nvPicPr>
            <p:cNvPr id="75" name="Google Shape;7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88095" y="1746984"/>
              <a:ext cx="2955905" cy="3094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1"/>
            <p:cNvSpPr txBox="1"/>
            <p:nvPr/>
          </p:nvSpPr>
          <p:spPr>
            <a:xfrm>
              <a:off x="7470441" y="3384630"/>
              <a:ext cx="3912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/>
            </a:p>
          </p:txBody>
        </p:sp>
        <p:sp>
          <p:nvSpPr>
            <p:cNvPr id="77" name="Google Shape;77;p11"/>
            <p:cNvSpPr txBox="1"/>
            <p:nvPr/>
          </p:nvSpPr>
          <p:spPr>
            <a:xfrm>
              <a:off x="6849843" y="1975332"/>
              <a:ext cx="3912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/>
            </a:p>
          </p:txBody>
        </p:sp>
        <p:sp>
          <p:nvSpPr>
            <p:cNvPr id="78" name="Google Shape;78;p11"/>
            <p:cNvSpPr txBox="1"/>
            <p:nvPr/>
          </p:nvSpPr>
          <p:spPr>
            <a:xfrm>
              <a:off x="8491194" y="2028980"/>
              <a:ext cx="3912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/>
            </a:p>
          </p:txBody>
        </p:sp>
        <p:sp>
          <p:nvSpPr>
            <p:cNvPr id="79" name="Google Shape;79;p11"/>
            <p:cNvSpPr txBox="1"/>
            <p:nvPr/>
          </p:nvSpPr>
          <p:spPr>
            <a:xfrm>
              <a:off x="6392643" y="2028979"/>
              <a:ext cx="3912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Связь мыши и спрайта</a:t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457199" y="491407"/>
            <a:ext cx="6433795" cy="3198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Для того, чтобы программа смогла понять, нажал ли пользователь в  границах спрайта, надо: </a:t>
            </a:r>
            <a:endParaRPr/>
          </a:p>
          <a:p>
            <a:pPr indent="-342900" lvl="0" marL="3508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Создать указатель на прямоугольник, в который помещен спрайт;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254000" lvl="0" marL="3508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2. Вызвать метод 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collidepoint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у этого объекта.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br>
              <a:rPr lang="en-US" sz="16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collidepoint()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проверяет, находится ли точка, координаты которой были переданы в качестве аргумента, в пределах прямоугольника, к которому применяется метод. 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Результат работы True или False.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6" name="Google Shape;86;p12"/>
          <p:cNvGrpSpPr/>
          <p:nvPr/>
        </p:nvGrpSpPr>
        <p:grpSpPr>
          <a:xfrm>
            <a:off x="6731072" y="713404"/>
            <a:ext cx="2248221" cy="2248221"/>
            <a:chOff x="5486400" y="1603307"/>
            <a:chExt cx="2988297" cy="2988297"/>
          </a:xfrm>
        </p:grpSpPr>
        <p:pic>
          <p:nvPicPr>
            <p:cNvPr id="87" name="Google Shape;8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86400" y="1603307"/>
              <a:ext cx="2988297" cy="298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95701" y="2929136"/>
              <a:ext cx="1008036" cy="304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95701" y="3456380"/>
              <a:ext cx="1008036" cy="2961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2"/>
          <p:cNvSpPr/>
          <p:nvPr/>
        </p:nvSpPr>
        <p:spPr>
          <a:xfrm>
            <a:off x="457199" y="1837515"/>
            <a:ext cx="7135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=sc.blit(btn_start.image,btn_start.rect)</a:t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547429" y="2927403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collidepoint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Какие изменения происходят в игре при переходе от уровня к уровню?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8240" l="6689" r="7240" t="5070"/>
          <a:stretch/>
        </p:blipFill>
        <p:spPr>
          <a:xfrm>
            <a:off x="6173306" y="1752429"/>
            <a:ext cx="2660706" cy="280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Какие изменения происходят в игре при переходе от уровня к уровню?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8240" l="6689" r="7240" t="5070"/>
          <a:stretch/>
        </p:blipFill>
        <p:spPr>
          <a:xfrm>
            <a:off x="6173306" y="1752429"/>
            <a:ext cx="2660706" cy="28058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172043" y="2350336"/>
            <a:ext cx="38849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Противник начинает двигаться все быстрее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происходит с машиной, когда она двигается по мокрой дороге? </a:t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5815516" y="1461757"/>
            <a:ext cx="3077191" cy="3077191"/>
            <a:chOff x="5815516" y="1461757"/>
            <a:chExt cx="3077191" cy="3077191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15516" y="1461757"/>
              <a:ext cx="3077191" cy="3077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2320" y="2795047"/>
              <a:ext cx="662076" cy="608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63701" y="1483476"/>
              <a:ext cx="1708674" cy="1708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5"/>
            <p:cNvPicPr preferRelativeResize="0"/>
            <p:nvPr/>
          </p:nvPicPr>
          <p:blipFill rotWithShape="1">
            <a:blip r:embed="rId5">
              <a:alphaModFix/>
            </a:blip>
            <a:srcRect b="24378" l="0" r="0" t="0"/>
            <a:stretch/>
          </p:blipFill>
          <p:spPr>
            <a:xfrm>
              <a:off x="6499774" y="3233300"/>
              <a:ext cx="1708674" cy="1292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461100" y="3137668"/>
              <a:ext cx="562929" cy="7036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585250"/>
            <a:ext cx="8229600" cy="87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происходит с машиной, когда она двигается по мокрой дороге? </a:t>
            </a:r>
            <a:endParaRPr/>
          </a:p>
        </p:txBody>
      </p:sp>
      <p:grpSp>
        <p:nvGrpSpPr>
          <p:cNvPr id="125" name="Google Shape;125;p16"/>
          <p:cNvGrpSpPr/>
          <p:nvPr/>
        </p:nvGrpSpPr>
        <p:grpSpPr>
          <a:xfrm>
            <a:off x="5815516" y="1461757"/>
            <a:ext cx="3077191" cy="3077191"/>
            <a:chOff x="5815516" y="1461757"/>
            <a:chExt cx="3077191" cy="3077191"/>
          </a:xfrm>
        </p:grpSpPr>
        <p:pic>
          <p:nvPicPr>
            <p:cNvPr id="126" name="Google Shape;12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15516" y="1461757"/>
              <a:ext cx="3077191" cy="3077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52320" y="2795047"/>
              <a:ext cx="662076" cy="608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63701" y="1483476"/>
              <a:ext cx="1708674" cy="1708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 rotWithShape="1">
            <a:blip r:embed="rId5">
              <a:alphaModFix/>
            </a:blip>
            <a:srcRect b="24378" l="0" r="0" t="0"/>
            <a:stretch/>
          </p:blipFill>
          <p:spPr>
            <a:xfrm>
              <a:off x="6499774" y="3233300"/>
              <a:ext cx="1708674" cy="1292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461100" y="3137668"/>
              <a:ext cx="562929" cy="7036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6"/>
          <p:cNvSpPr txBox="1"/>
          <p:nvPr/>
        </p:nvSpPr>
        <p:spPr>
          <a:xfrm>
            <a:off x="1172043" y="2350336"/>
            <a:ext cx="38849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Теряет управление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o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