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984" r:id="rId4"/>
    <p:sldId id="996" r:id="rId5"/>
    <p:sldId id="997" r:id="rId6"/>
    <p:sldId id="998" r:id="rId7"/>
    <p:sldId id="1000" r:id="rId8"/>
    <p:sldId id="999" r:id="rId9"/>
    <p:sldId id="1001" r:id="rId10"/>
    <p:sldId id="1006" r:id="rId11"/>
    <p:sldId id="1002" r:id="rId12"/>
    <p:sldId id="1004" r:id="rId13"/>
    <p:sldId id="1003" r:id="rId14"/>
    <p:sldId id="1005" r:id="rId15"/>
    <p:sldId id="80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13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98018E-4E09-4333-8194-DFD50EBC53E7}">
  <a:tblStyle styleId="{0898018E-4E09-4333-8194-DFD50EBC53E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6E6"/>
          </a:solidFill>
        </a:fill>
      </a:tcStyle>
    </a:wholeTbl>
    <a:band1H>
      <a:tcTxStyle/>
      <a:tcStyle>
        <a:tcBdr/>
        <a:fill>
          <a:solidFill>
            <a:srgbClr val="EC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C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35" d="100"/>
          <a:sy n="135" d="100"/>
        </p:scale>
        <p:origin x="8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ce27d1e6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ce27d1e6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00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 flipH="1">
            <a:off x="455247" y="3510000"/>
            <a:ext cx="8240100" cy="8400"/>
          </a:xfrm>
          <a:prstGeom prst="straightConnector1">
            <a:avLst/>
          </a:prstGeom>
          <a:noFill/>
          <a:ln w="76200" cap="flat" cmpd="sng">
            <a:solidFill>
              <a:srgbClr val="FFCD3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6175" y="340100"/>
            <a:ext cx="3251419" cy="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833A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833A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chers slides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833A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2769050" y="2501525"/>
            <a:ext cx="9030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100" y="0"/>
            <a:ext cx="9144000" cy="467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956402"/>
            <a:ext cx="8229600" cy="3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AE0"/>
              </a:buClr>
              <a:buSzPts val="1800"/>
              <a:buFont typeface="Roboto"/>
              <a:buNone/>
              <a:defRPr sz="3600" b="0" i="0" u="none" strike="noStrike" cap="none">
                <a:solidFill>
                  <a:srgbClr val="833AE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 rot="10800000" flipH="1">
            <a:off x="452100" y="110739"/>
            <a:ext cx="8239800" cy="240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457323" y="4947198"/>
            <a:ext cx="6473400" cy="1920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833AE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37423" y="4811973"/>
            <a:ext cx="1419375" cy="288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</a:t>
            </a:r>
            <a:endParaRPr sz="3600" b="0" i="0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</a:t>
            </a:r>
            <a:r>
              <a:rPr lang="ru-RU" dirty="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1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браузера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9736A-E32F-1144-9668-88262665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34" y="2842436"/>
            <a:ext cx="1645865" cy="171581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6B8FA31-AFA7-4F47-9885-22031846E089}"/>
              </a:ext>
            </a:extLst>
          </p:cNvPr>
          <p:cNvSpPr/>
          <p:nvPr/>
        </p:nvSpPr>
        <p:spPr>
          <a:xfrm>
            <a:off x="457200" y="871866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</a:rPr>
              <a:t>app = </a:t>
            </a:r>
            <a:r>
              <a:rPr lang="en-US" sz="2000" dirty="0" err="1">
                <a:latin typeface="Menlo" panose="020B0609030804020204" pitchFamily="49" charset="0"/>
              </a:rPr>
              <a:t>QApplication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</a:rPr>
              <a:t>sys.argv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5BA026-6FF1-3742-8B6B-519B7449A322}"/>
              </a:ext>
            </a:extLst>
          </p:cNvPr>
          <p:cNvSpPr/>
          <p:nvPr/>
        </p:nvSpPr>
        <p:spPr>
          <a:xfrm>
            <a:off x="457199" y="1700142"/>
            <a:ext cx="822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Каждое приложение PyQt5 должно создать объект приложения (экземпляр </a:t>
            </a:r>
            <a:r>
              <a:rPr lang="ru-RU" sz="1800" dirty="0" err="1">
                <a:solidFill>
                  <a:schemeClr val="tx1"/>
                </a:solidFill>
                <a:latin typeface="Montserrat" pitchFamily="2" charset="0"/>
              </a:rPr>
              <a:t>QApplication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). Параметр </a:t>
            </a:r>
            <a:r>
              <a:rPr lang="ru-RU" sz="1800" dirty="0" err="1">
                <a:solidFill>
                  <a:schemeClr val="tx1"/>
                </a:solidFill>
                <a:latin typeface="Montserrat" pitchFamily="2" charset="0"/>
              </a:rPr>
              <a:t>sys.argv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 это список аргументов командной строки. </a:t>
            </a:r>
          </a:p>
        </p:txBody>
      </p:sp>
    </p:spTree>
    <p:extLst>
      <p:ext uri="{BB962C8B-B14F-4D97-AF65-F5344CB8AC3E}">
        <p14:creationId xmlns:p14="http://schemas.microsoft.com/office/powerpoint/2010/main" val="192321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браузера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9736A-E32F-1144-9668-88262665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34" y="2842436"/>
            <a:ext cx="1645865" cy="171581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5BA026-6FF1-3742-8B6B-519B7449A322}"/>
              </a:ext>
            </a:extLst>
          </p:cNvPr>
          <p:cNvSpPr/>
          <p:nvPr/>
        </p:nvSpPr>
        <p:spPr>
          <a:xfrm>
            <a:off x="457199" y="1700142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Создание объекта, который используется для просмотра и редактирования веб - документов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6EFF421-F2F7-EF40-B8A9-E04B238ACE8C}"/>
              </a:ext>
            </a:extLst>
          </p:cNvPr>
          <p:cNvSpPr/>
          <p:nvPr/>
        </p:nvSpPr>
        <p:spPr>
          <a:xfrm>
            <a:off x="457199" y="918032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enlo" panose="020B0609030804020204" pitchFamily="49" charset="0"/>
              </a:rPr>
              <a:t>web = </a:t>
            </a:r>
            <a:r>
              <a:rPr lang="en-US" sz="1800" dirty="0" err="1">
                <a:latin typeface="Menlo" panose="020B0609030804020204" pitchFamily="49" charset="0"/>
              </a:rPr>
              <a:t>QWebEngineView</a:t>
            </a:r>
            <a:r>
              <a:rPr lang="en-US" sz="1800" dirty="0"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747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браузера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9736A-E32F-1144-9668-88262665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34" y="2842436"/>
            <a:ext cx="1645865" cy="171581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5BA026-6FF1-3742-8B6B-519B7449A322}"/>
              </a:ext>
            </a:extLst>
          </p:cNvPr>
          <p:cNvSpPr/>
          <p:nvPr/>
        </p:nvSpPr>
        <p:spPr>
          <a:xfrm>
            <a:off x="457199" y="1700142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Метод </a:t>
            </a:r>
            <a:r>
              <a:rPr lang="en-US" sz="1800" dirty="0">
                <a:solidFill>
                  <a:schemeClr val="tx1"/>
                </a:solidFill>
                <a:latin typeface="Montserrat" pitchFamily="2" charset="0"/>
              </a:rPr>
              <a:t>load 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загружает соответствующую страницу по указанному адресу.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EE72CD4-6F22-C342-8AC5-0B693E7E714A}"/>
              </a:ext>
            </a:extLst>
          </p:cNvPr>
          <p:cNvSpPr/>
          <p:nvPr/>
        </p:nvSpPr>
        <p:spPr>
          <a:xfrm>
            <a:off x="457199" y="858238"/>
            <a:ext cx="7574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</a:rPr>
              <a:t>web.load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</a:rPr>
              <a:t>QUrl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"https://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mars.algoritmika.org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latin typeface="Menlo" panose="020B06090308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6457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браузера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9736A-E32F-1144-9668-88262665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34" y="2842436"/>
            <a:ext cx="1645865" cy="171581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5BA026-6FF1-3742-8B6B-519B7449A322}"/>
              </a:ext>
            </a:extLst>
          </p:cNvPr>
          <p:cNvSpPr/>
          <p:nvPr/>
        </p:nvSpPr>
        <p:spPr>
          <a:xfrm>
            <a:off x="457199" y="1700142"/>
            <a:ext cx="822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Метод </a:t>
            </a:r>
            <a:r>
              <a:rPr lang="ru-RU" sz="1800" dirty="0" err="1">
                <a:solidFill>
                  <a:schemeClr val="tx1"/>
                </a:solidFill>
                <a:latin typeface="Montserrat" pitchFamily="2" charset="0"/>
              </a:rPr>
              <a:t>show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() отображает </a:t>
            </a:r>
            <a:r>
              <a:rPr lang="ru-RU" sz="1800" dirty="0" err="1">
                <a:solidFill>
                  <a:schemeClr val="tx1"/>
                </a:solidFill>
                <a:latin typeface="Montserrat" pitchFamily="2" charset="0"/>
              </a:rPr>
              <a:t>виджет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 на экране. </a:t>
            </a:r>
            <a:r>
              <a:rPr lang="ru-RU" sz="1800" dirty="0" err="1">
                <a:solidFill>
                  <a:schemeClr val="tx1"/>
                </a:solidFill>
                <a:latin typeface="Montserrat" pitchFamily="2" charset="0"/>
              </a:rPr>
              <a:t>Виджет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 сначала создаётся в памяти, и только потом (с помощью метода </a:t>
            </a:r>
            <a:r>
              <a:rPr lang="ru-RU" sz="1800" dirty="0" err="1">
                <a:solidFill>
                  <a:schemeClr val="tx1"/>
                </a:solidFill>
                <a:latin typeface="Montserrat" pitchFamily="2" charset="0"/>
              </a:rPr>
              <a:t>show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) показывается на экране.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5411AE-27E0-5546-8C7E-FEE15BBCC0D0}"/>
              </a:ext>
            </a:extLst>
          </p:cNvPr>
          <p:cNvSpPr/>
          <p:nvPr/>
        </p:nvSpPr>
        <p:spPr>
          <a:xfrm>
            <a:off x="539585" y="98498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Menlo" panose="020B0609030804020204" pitchFamily="49" charset="0"/>
              </a:rPr>
              <a:t>web.show</a:t>
            </a:r>
            <a:r>
              <a:rPr lang="en-US" sz="2000" dirty="0"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262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Полный код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9736A-E32F-1144-9668-88262665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34" y="2842436"/>
            <a:ext cx="1645865" cy="171581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770FEB-83FB-6A41-A67A-76BEDA41F530}"/>
              </a:ext>
            </a:extLst>
          </p:cNvPr>
          <p:cNvSpPr/>
          <p:nvPr/>
        </p:nvSpPr>
        <p:spPr>
          <a:xfrm>
            <a:off x="457200" y="737420"/>
            <a:ext cx="78666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latin typeface="Menlo" panose="020B0609030804020204" pitchFamily="49" charset="0"/>
              </a:rPr>
              <a:t> sys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latin typeface="Menlo" panose="020B0609030804020204" pitchFamily="49" charset="0"/>
              </a:rPr>
              <a:t> PyQt5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QtCore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QtGui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QtWidgets</a:t>
            </a: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latin typeface="Menlo" panose="020B0609030804020204" pitchFamily="49" charset="0"/>
              </a:rPr>
              <a:t> PyQt5.QtCore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latin typeface="Menlo" panose="020B0609030804020204" pitchFamily="49" charset="0"/>
              </a:rPr>
              <a:t> *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latin typeface="Menlo" panose="020B0609030804020204" pitchFamily="49" charset="0"/>
              </a:rPr>
              <a:t> PyQt5.QtGui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latin typeface="Menlo" panose="020B0609030804020204" pitchFamily="49" charset="0"/>
              </a:rPr>
              <a:t> *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latin typeface="Menlo" panose="020B0609030804020204" pitchFamily="49" charset="0"/>
              </a:rPr>
              <a:t> PyQt5.QtWidgets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latin typeface="Menlo" panose="020B0609030804020204" pitchFamily="49" charset="0"/>
              </a:rPr>
              <a:t> *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latin typeface="Menlo" panose="020B0609030804020204" pitchFamily="49" charset="0"/>
              </a:rPr>
              <a:t> PyQt5.QtWebEngineWidgets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latin typeface="Menlo" panose="020B0609030804020204" pitchFamily="49" charset="0"/>
              </a:rPr>
              <a:t> *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latin typeface="Menlo" panose="020B0609030804020204" pitchFamily="49" charset="0"/>
              </a:rPr>
              <a:t> PyQt5.QtWidgets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QApplication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QWidget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QMainWindow</a:t>
            </a:r>
            <a:endParaRPr lang="en-US" dirty="0">
              <a:latin typeface="Menlo" panose="020B0609030804020204" pitchFamily="49" charset="0"/>
            </a:endParaRP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</a:rPr>
              <a:t>app = </a:t>
            </a:r>
            <a:r>
              <a:rPr lang="en-US" dirty="0" err="1">
                <a:latin typeface="Menlo" panose="020B0609030804020204" pitchFamily="49" charset="0"/>
              </a:rPr>
              <a:t>QApplication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</a:rPr>
              <a:t>sys.argv</a:t>
            </a:r>
            <a:r>
              <a:rPr lang="en-US" dirty="0"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</a:rPr>
              <a:t>web = </a:t>
            </a:r>
            <a:r>
              <a:rPr lang="en-US" dirty="0" err="1">
                <a:latin typeface="Menlo" panose="020B0609030804020204" pitchFamily="49" charset="0"/>
              </a:rPr>
              <a:t>QWebEngineView</a:t>
            </a:r>
            <a:r>
              <a:rPr lang="en-US" dirty="0">
                <a:latin typeface="Menlo" panose="020B0609030804020204" pitchFamily="49" charset="0"/>
              </a:rPr>
              <a:t>()</a:t>
            </a:r>
          </a:p>
          <a:p>
            <a:r>
              <a:rPr lang="en-US" dirty="0" err="1">
                <a:latin typeface="Menlo" panose="020B0609030804020204" pitchFamily="49" charset="0"/>
              </a:rPr>
              <a:t>web.load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</a:rPr>
              <a:t>QUrl</a:t>
            </a:r>
            <a:r>
              <a:rPr lang="en-US" dirty="0"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"https://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mars.algoritmika.org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latin typeface="Menlo" panose="020B0609030804020204" pitchFamily="49" charset="0"/>
              </a:rPr>
              <a:t>))</a:t>
            </a:r>
          </a:p>
          <a:p>
            <a:r>
              <a:rPr lang="en-US" dirty="0" err="1">
                <a:latin typeface="Menlo" panose="020B0609030804020204" pitchFamily="49" charset="0"/>
              </a:rPr>
              <a:t>web.show</a:t>
            </a:r>
            <a:r>
              <a:rPr lang="en-US" dirty="0">
                <a:latin typeface="Menlo" panose="020B0609030804020204" pitchFamily="49" charset="0"/>
              </a:rPr>
              <a:t>()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dirty="0" err="1">
                <a:latin typeface="Menlo" panose="020B0609030804020204" pitchFamily="49" charset="0"/>
              </a:rPr>
              <a:t>app.exec</a:t>
            </a:r>
            <a:r>
              <a:rPr lang="en-US" dirty="0">
                <a:latin typeface="Menlo" panose="020B060903080402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94344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" name="Google Shape;61;p10">
            <a:extLst>
              <a:ext uri="{FF2B5EF4-FFF2-40B4-BE49-F238E27FC236}">
                <a16:creationId xmlns:a16="http://schemas.microsoft.com/office/drawing/2014/main" id="{6710B9EB-6AC2-BA4D-846B-4806B7A2A612}"/>
              </a:ext>
            </a:extLst>
          </p:cNvPr>
          <p:cNvSpPr txBox="1">
            <a:spLocks/>
          </p:cNvSpPr>
          <p:nvPr/>
        </p:nvSpPr>
        <p:spPr>
          <a:xfrm>
            <a:off x="457200" y="582998"/>
            <a:ext cx="8229600" cy="382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Для чего используется модуль </a:t>
            </a:r>
            <a:r>
              <a:rPr lang="en-US" sz="1800" dirty="0">
                <a:solidFill>
                  <a:schemeClr val="tx1"/>
                </a:solidFill>
                <a:latin typeface="Montserrat" pitchFamily="2" charset="0"/>
              </a:rPr>
              <a:t>PyQt5? </a:t>
            </a:r>
          </a:p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Как создать окно?</a:t>
            </a:r>
          </a:p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Что такое браузер?</a:t>
            </a:r>
          </a:p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Как открыть страницу из интернета?</a:t>
            </a:r>
          </a:p>
        </p:txBody>
      </p:sp>
    </p:spTree>
    <p:extLst>
      <p:ext uri="{BB962C8B-B14F-4D97-AF65-F5344CB8AC3E}">
        <p14:creationId xmlns:p14="http://schemas.microsoft.com/office/powerpoint/2010/main" val="411552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Сегодня на уроке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802800"/>
            <a:ext cx="5566528" cy="320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endParaRPr lang="ru-RU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2000" dirty="0">
                <a:latin typeface="Montserrat"/>
                <a:sym typeface="Montserrat"/>
              </a:rPr>
              <a:t>Модуль </a:t>
            </a:r>
            <a:r>
              <a:rPr lang="en-US" sz="2000" dirty="0">
                <a:latin typeface="Montserrat"/>
                <a:sym typeface="Montserrat"/>
              </a:rPr>
              <a:t>PyQt5</a:t>
            </a:r>
            <a:endParaRPr lang="ru-RU"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ru-RU"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endParaRPr lang="ru-RU"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96F2FD-AC39-E64B-A7DB-254C2E06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54" y="2571750"/>
            <a:ext cx="1741043" cy="18150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Мо</a:t>
            </a:r>
            <a:r>
              <a:rPr lang="ru-RU" b="1" dirty="0"/>
              <a:t>дуль </a:t>
            </a:r>
            <a:r>
              <a:rPr lang="en-US" b="1" dirty="0"/>
              <a:t>PyQt5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3EB8A2-2EBC-4B49-9883-D3199FAF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85250"/>
            <a:ext cx="8229600" cy="876507"/>
          </a:xfrm>
        </p:spPr>
        <p:txBody>
          <a:bodyPr/>
          <a:lstStyle/>
          <a:p>
            <a:pPr marL="7938" indent="0">
              <a:buNone/>
            </a:pPr>
            <a:r>
              <a:rPr lang="ru-RU" sz="2400" dirty="0">
                <a:latin typeface="Montserrat" pitchFamily="2" charset="0"/>
              </a:rPr>
              <a:t>PyQt5 - это набор </a:t>
            </a:r>
            <a:r>
              <a:rPr lang="ru-RU" sz="2400" dirty="0" err="1">
                <a:latin typeface="Montserrat" pitchFamily="2" charset="0"/>
              </a:rPr>
              <a:t>Python</a:t>
            </a:r>
            <a:r>
              <a:rPr lang="ru-RU" sz="2400" dirty="0">
                <a:latin typeface="Montserrat" pitchFamily="2" charset="0"/>
              </a:rPr>
              <a:t> библиотек для создания графического интерфейса на базе платформы Qt5 от компании </a:t>
            </a:r>
            <a:r>
              <a:rPr lang="ru-RU" sz="2400" dirty="0" err="1">
                <a:latin typeface="Montserrat" pitchFamily="2" charset="0"/>
              </a:rPr>
              <a:t>Digia</a:t>
            </a:r>
            <a:r>
              <a:rPr lang="ru-RU" sz="2400" dirty="0">
                <a:latin typeface="Montserrat" pitchFamily="2" charset="0"/>
              </a:rPr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9736A-E32F-1144-9668-88262665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04" y="1993288"/>
            <a:ext cx="2460396" cy="2564962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E79F59-4438-154F-9026-45C7836FC325}"/>
              </a:ext>
            </a:extLst>
          </p:cNvPr>
          <p:cNvSpPr/>
          <p:nvPr/>
        </p:nvSpPr>
        <p:spPr>
          <a:xfrm>
            <a:off x="457200" y="2786879"/>
            <a:ext cx="5377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Библиотека </a:t>
            </a:r>
            <a:r>
              <a:rPr lang="ru-RU" sz="1800" dirty="0" err="1">
                <a:solidFill>
                  <a:schemeClr val="tx1"/>
                </a:solidFill>
                <a:latin typeface="Montserrat" pitchFamily="2" charset="0"/>
              </a:rPr>
              <a:t>Qt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 является одной из самых мощных библиотек GUI (графического интерфейса пользователя).</a:t>
            </a:r>
          </a:p>
        </p:txBody>
      </p:sp>
    </p:spTree>
    <p:extLst>
      <p:ext uri="{BB962C8B-B14F-4D97-AF65-F5344CB8AC3E}">
        <p14:creationId xmlns:p14="http://schemas.microsoft.com/office/powerpoint/2010/main" val="262763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Мо</a:t>
            </a:r>
            <a:r>
              <a:rPr lang="ru-RU" b="1" dirty="0"/>
              <a:t>дуль </a:t>
            </a:r>
            <a:r>
              <a:rPr lang="en-US" b="1" dirty="0"/>
              <a:t>PyQt5</a:t>
            </a:r>
            <a:r>
              <a:rPr lang="ru-RU" b="1" dirty="0"/>
              <a:t>. Установка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3EB8A2-2EBC-4B49-9883-D3199FAF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85250"/>
            <a:ext cx="8229600" cy="876507"/>
          </a:xfrm>
        </p:spPr>
        <p:txBody>
          <a:bodyPr/>
          <a:lstStyle/>
          <a:p>
            <a:pPr marL="7938" indent="0">
              <a:buNone/>
            </a:pPr>
            <a:r>
              <a:rPr lang="ru-RU" sz="2400" dirty="0">
                <a:latin typeface="Montserrat" pitchFamily="2" charset="0"/>
              </a:rPr>
              <a:t>Модуль устанавливается аналогично всем другим модулям </a:t>
            </a:r>
            <a:r>
              <a:rPr lang="en-US" sz="2400" dirty="0">
                <a:latin typeface="Montserrat" pitchFamily="2" charset="0"/>
              </a:rPr>
              <a:t>Python</a:t>
            </a:r>
            <a:endParaRPr lang="ru-RU" sz="2400" dirty="0"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9736A-E32F-1144-9668-88262665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04" y="1993288"/>
            <a:ext cx="2460396" cy="256496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453792-C73E-3D43-B284-74CDA86E5C5F}"/>
              </a:ext>
            </a:extLst>
          </p:cNvPr>
          <p:cNvSpPr/>
          <p:nvPr/>
        </p:nvSpPr>
        <p:spPr>
          <a:xfrm>
            <a:off x="457200" y="2279362"/>
            <a:ext cx="3121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Droid Sans Mono"/>
              </a:rPr>
              <a:t>pip3 install PyQt5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6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классы модуля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3EB8A2-2EBC-4B49-9883-D3199FAF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85250"/>
            <a:ext cx="8229600" cy="876507"/>
          </a:xfrm>
        </p:spPr>
        <p:txBody>
          <a:bodyPr/>
          <a:lstStyle/>
          <a:p>
            <a:pPr marL="7938" indent="0">
              <a:buNone/>
            </a:pPr>
            <a:r>
              <a:rPr lang="ru-RU" sz="2400" dirty="0">
                <a:latin typeface="Montserrat" pitchFamily="2" charset="0"/>
              </a:rPr>
              <a:t>Основными классами модуля являются: </a:t>
            </a:r>
            <a:r>
              <a:rPr lang="en-US" sz="2400" dirty="0" err="1">
                <a:latin typeface="Montserrat" pitchFamily="2" charset="0"/>
              </a:rPr>
              <a:t>QtCore</a:t>
            </a:r>
            <a:r>
              <a:rPr lang="en-US" sz="2400" dirty="0">
                <a:latin typeface="Montserrat" pitchFamily="2" charset="0"/>
              </a:rPr>
              <a:t>, </a:t>
            </a:r>
            <a:r>
              <a:rPr lang="en-US" sz="2400" dirty="0" err="1">
                <a:latin typeface="Montserrat" pitchFamily="2" charset="0"/>
              </a:rPr>
              <a:t>QtGui</a:t>
            </a:r>
            <a:r>
              <a:rPr lang="en-US" sz="2400" dirty="0">
                <a:latin typeface="Montserrat" pitchFamily="2" charset="0"/>
              </a:rPr>
              <a:t>, </a:t>
            </a:r>
            <a:r>
              <a:rPr lang="en-US" sz="2400" dirty="0" err="1">
                <a:latin typeface="Montserrat" pitchFamily="2" charset="0"/>
              </a:rPr>
              <a:t>QtWidgets</a:t>
            </a:r>
            <a:endParaRPr lang="ru-RU" sz="2400" dirty="0"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9736A-E32F-1144-9668-88262665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34" y="2842436"/>
            <a:ext cx="1645865" cy="171581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DF0AE7-C8F1-CB48-BDBE-72028798F793}"/>
              </a:ext>
            </a:extLst>
          </p:cNvPr>
          <p:cNvSpPr/>
          <p:nvPr/>
        </p:nvSpPr>
        <p:spPr>
          <a:xfrm>
            <a:off x="457199" y="1993288"/>
            <a:ext cx="6773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latin typeface="Menlo" panose="020B0609030804020204" pitchFamily="49" charset="0"/>
              </a:rPr>
              <a:t> PyQt5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QtCore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QtGui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QtWidgets</a:t>
            </a:r>
            <a:endParaRPr lang="en-US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1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классы модуля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3EB8A2-2EBC-4B49-9883-D3199FAF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85250"/>
            <a:ext cx="8229600" cy="876507"/>
          </a:xfrm>
        </p:spPr>
        <p:txBody>
          <a:bodyPr/>
          <a:lstStyle/>
          <a:p>
            <a:pPr marL="7938" indent="0">
              <a:buNone/>
            </a:pPr>
            <a:r>
              <a:rPr lang="ru-RU" sz="2400" dirty="0">
                <a:latin typeface="Montserrat" pitchFamily="2" charset="0"/>
              </a:rPr>
              <a:t>Основными классами модуля являются: </a:t>
            </a:r>
            <a:r>
              <a:rPr lang="en-US" sz="2400" dirty="0" err="1">
                <a:latin typeface="Montserrat" pitchFamily="2" charset="0"/>
              </a:rPr>
              <a:t>QtCore</a:t>
            </a:r>
            <a:r>
              <a:rPr lang="en-US" sz="2400" dirty="0">
                <a:latin typeface="Montserrat" pitchFamily="2" charset="0"/>
              </a:rPr>
              <a:t>, </a:t>
            </a:r>
            <a:r>
              <a:rPr lang="en-US" sz="2400" dirty="0" err="1">
                <a:latin typeface="Montserrat" pitchFamily="2" charset="0"/>
              </a:rPr>
              <a:t>QtGui</a:t>
            </a:r>
            <a:r>
              <a:rPr lang="en-US" sz="2400" dirty="0">
                <a:latin typeface="Montserrat" pitchFamily="2" charset="0"/>
              </a:rPr>
              <a:t>, </a:t>
            </a:r>
            <a:r>
              <a:rPr lang="en-US" sz="2400" dirty="0" err="1">
                <a:latin typeface="Montserrat" pitchFamily="2" charset="0"/>
              </a:rPr>
              <a:t>QtWidgets</a:t>
            </a:r>
            <a:endParaRPr lang="ru-RU" sz="2400" dirty="0"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9736A-E32F-1144-9668-88262665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34" y="2842436"/>
            <a:ext cx="1645865" cy="171581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ED8D91-0379-D64F-8054-1DF96FAE9E56}"/>
              </a:ext>
            </a:extLst>
          </p:cNvPr>
          <p:cNvSpPr/>
          <p:nvPr/>
        </p:nvSpPr>
        <p:spPr>
          <a:xfrm>
            <a:off x="457199" y="1672885"/>
            <a:ext cx="8229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" pitchFamily="2" charset="0"/>
              </a:rPr>
              <a:t>Модуль </a:t>
            </a:r>
            <a:r>
              <a:rPr lang="ru-RU" b="1" dirty="0" err="1">
                <a:latin typeface="Montserrat" pitchFamily="2" charset="0"/>
              </a:rPr>
              <a:t>QtCore</a:t>
            </a:r>
            <a:r>
              <a:rPr lang="ru-RU" dirty="0">
                <a:latin typeface="Montserrat" pitchFamily="2" charset="0"/>
              </a:rPr>
              <a:t> содержит ядро с неграфической функциональностью. Этот модуль используется для работы с временем, файлами, папками, различными типами файлов, потоками, адресами URL, MIME-типами и процессами.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61E3B1-CA40-994C-8073-8E7FD78D215C}"/>
              </a:ext>
            </a:extLst>
          </p:cNvPr>
          <p:cNvSpPr/>
          <p:nvPr/>
        </p:nvSpPr>
        <p:spPr>
          <a:xfrm>
            <a:off x="457198" y="2580826"/>
            <a:ext cx="8074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latin typeface="Montserrat" pitchFamily="2" charset="0"/>
              </a:rPr>
              <a:t>QtGui</a:t>
            </a:r>
            <a:r>
              <a:rPr lang="ru-RU" dirty="0">
                <a:latin typeface="Montserrat" pitchFamily="2" charset="0"/>
              </a:rPr>
              <a:t> содержит классы для интеграции систем окон, обработки событий, 2D-графики, базовой обработки изображений, шрифтов и текста.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1617DA-2183-3F48-BDF6-416CF0049A53}"/>
              </a:ext>
            </a:extLst>
          </p:cNvPr>
          <p:cNvSpPr/>
          <p:nvPr/>
        </p:nvSpPr>
        <p:spPr>
          <a:xfrm>
            <a:off x="457198" y="3422896"/>
            <a:ext cx="61509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" pitchFamily="2" charset="0"/>
              </a:rPr>
              <a:t>Модуль </a:t>
            </a:r>
            <a:r>
              <a:rPr lang="ru-RU" b="1" dirty="0" err="1">
                <a:latin typeface="Montserrat" pitchFamily="2" charset="0"/>
              </a:rPr>
              <a:t>QtWidgets</a:t>
            </a:r>
            <a:r>
              <a:rPr lang="ru-RU" dirty="0">
                <a:latin typeface="Montserrat" pitchFamily="2" charset="0"/>
              </a:rPr>
              <a:t> содержит классы, которые обеспечивают набор UI-элементов для создания классических пользовательских интерфейсов.</a:t>
            </a:r>
          </a:p>
        </p:txBody>
      </p:sp>
    </p:spTree>
    <p:extLst>
      <p:ext uri="{BB962C8B-B14F-4D97-AF65-F5344CB8AC3E}">
        <p14:creationId xmlns:p14="http://schemas.microsoft.com/office/powerpoint/2010/main" val="24664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Модуль </a:t>
            </a:r>
            <a:r>
              <a:rPr lang="en-US" b="1" dirty="0"/>
              <a:t>sys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3EB8A2-2EBC-4B49-9883-D3199FAF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85250"/>
            <a:ext cx="8229600" cy="876507"/>
          </a:xfrm>
        </p:spPr>
        <p:txBody>
          <a:bodyPr/>
          <a:lstStyle/>
          <a:p>
            <a:pPr marL="7938" indent="0">
              <a:buNone/>
            </a:pPr>
            <a:r>
              <a:rPr lang="ru-RU" sz="2400" dirty="0">
                <a:latin typeface="Montserrat" pitchFamily="2" charset="0"/>
              </a:rPr>
              <a:t>Модуль </a:t>
            </a:r>
            <a:r>
              <a:rPr lang="ru-RU" sz="2400" b="1" dirty="0" err="1">
                <a:latin typeface="Montserrat" pitchFamily="2" charset="0"/>
              </a:rPr>
              <a:t>sys</a:t>
            </a:r>
            <a:r>
              <a:rPr lang="ru-RU" sz="2400" dirty="0">
                <a:latin typeface="Montserrat" pitchFamily="2" charset="0"/>
              </a:rPr>
              <a:t> обеспечивает доступ к некоторым переменным и функциям, взаимодействующим с интерпретатором </a:t>
            </a:r>
            <a:r>
              <a:rPr lang="ru-RU" sz="2400" dirty="0" err="1">
                <a:latin typeface="Montserrat" pitchFamily="2" charset="0"/>
              </a:rPr>
              <a:t>python</a:t>
            </a:r>
            <a:r>
              <a:rPr lang="ru-RU" sz="2400" dirty="0">
                <a:latin typeface="Montserrat" pitchFamily="2" charset="0"/>
              </a:rPr>
              <a:t>.</a:t>
            </a:r>
          </a:p>
          <a:p>
            <a:pPr marL="7938" indent="0">
              <a:buNone/>
            </a:pPr>
            <a:endParaRPr lang="ru-RU" sz="2400" dirty="0">
              <a:latin typeface="Montserrat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D3F189-5D36-C34B-8ACA-6876633FCF9A}"/>
              </a:ext>
            </a:extLst>
          </p:cNvPr>
          <p:cNvSpPr/>
          <p:nvPr/>
        </p:nvSpPr>
        <p:spPr>
          <a:xfrm>
            <a:off x="457201" y="2673758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err="1">
                <a:solidFill>
                  <a:schemeClr val="tx1"/>
                </a:solidFill>
                <a:latin typeface="Montserrat" pitchFamily="2" charset="0"/>
              </a:rPr>
              <a:t>sys.exit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([</a:t>
            </a:r>
            <a:r>
              <a:rPr lang="ru-RU" sz="1800" dirty="0" err="1">
                <a:solidFill>
                  <a:schemeClr val="tx1"/>
                </a:solidFill>
                <a:latin typeface="Montserrat" pitchFamily="2" charset="0"/>
              </a:rPr>
              <a:t>arg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]) - выход из </a:t>
            </a:r>
            <a:r>
              <a:rPr lang="ru-RU" sz="1800" dirty="0" err="1">
                <a:solidFill>
                  <a:schemeClr val="tx1"/>
                </a:solidFill>
                <a:latin typeface="Montserrat" pitchFamily="2" charset="0"/>
              </a:rPr>
              <a:t>Python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. Возбуждает исключение </a:t>
            </a:r>
            <a:r>
              <a:rPr lang="ru-RU" sz="1800" dirty="0" err="1">
                <a:solidFill>
                  <a:schemeClr val="tx1"/>
                </a:solidFill>
                <a:latin typeface="Montserrat" pitchFamily="2" charset="0"/>
              </a:rPr>
              <a:t>SystemExit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, которое может быть перехвачено.</a:t>
            </a:r>
          </a:p>
        </p:txBody>
      </p:sp>
    </p:spTree>
    <p:extLst>
      <p:ext uri="{BB962C8B-B14F-4D97-AF65-F5344CB8AC3E}">
        <p14:creationId xmlns:p14="http://schemas.microsoft.com/office/powerpoint/2010/main" val="423563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Подключение компонентов модулей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9736A-E32F-1144-9668-88262665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34" y="2842436"/>
            <a:ext cx="1645865" cy="171581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36EB2DE-2154-4F49-BFA7-B737EC6BB8BD}"/>
              </a:ext>
            </a:extLst>
          </p:cNvPr>
          <p:cNvSpPr/>
          <p:nvPr/>
        </p:nvSpPr>
        <p:spPr>
          <a:xfrm>
            <a:off x="457200" y="755868"/>
            <a:ext cx="78289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sz="1600" dirty="0">
                <a:latin typeface="Menlo" panose="020B0609030804020204" pitchFamily="49" charset="0"/>
              </a:rPr>
              <a:t> sys</a:t>
            </a: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sz="1600" dirty="0">
                <a:latin typeface="Menlo" panose="020B0609030804020204" pitchFamily="49" charset="0"/>
              </a:rPr>
              <a:t> PyQt5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</a:rPr>
              <a:t>QtCore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latin typeface="Menlo" panose="020B0609030804020204" pitchFamily="49" charset="0"/>
              </a:rPr>
              <a:t>QtGui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latin typeface="Menlo" panose="020B0609030804020204" pitchFamily="49" charset="0"/>
              </a:rPr>
              <a:t>QtWidgets</a:t>
            </a:r>
            <a:endParaRPr lang="en-US" sz="1600" dirty="0"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sz="1600" dirty="0">
                <a:latin typeface="Menlo" panose="020B0609030804020204" pitchFamily="49" charset="0"/>
              </a:rPr>
              <a:t> PyQt5.QtCore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sz="1600" dirty="0">
                <a:latin typeface="Menlo" panose="020B0609030804020204" pitchFamily="49" charset="0"/>
              </a:rPr>
              <a:t> *</a:t>
            </a: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sz="1600" dirty="0">
                <a:latin typeface="Menlo" panose="020B0609030804020204" pitchFamily="49" charset="0"/>
              </a:rPr>
              <a:t> PyQt5.QtGui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sz="1600" dirty="0">
                <a:latin typeface="Menlo" panose="020B0609030804020204" pitchFamily="49" charset="0"/>
              </a:rPr>
              <a:t> *</a:t>
            </a: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sz="1600" dirty="0">
                <a:latin typeface="Menlo" panose="020B0609030804020204" pitchFamily="49" charset="0"/>
              </a:rPr>
              <a:t> PyQt5.QtWidgets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sz="1600" dirty="0">
                <a:latin typeface="Menlo" panose="020B0609030804020204" pitchFamily="49" charset="0"/>
              </a:rPr>
              <a:t> *</a:t>
            </a: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sz="1600" dirty="0">
                <a:latin typeface="Menlo" panose="020B0609030804020204" pitchFamily="49" charset="0"/>
              </a:rPr>
              <a:t> PyQt5.QtWebEngineWidgets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sz="1600" dirty="0">
                <a:latin typeface="Menlo" panose="020B0609030804020204" pitchFamily="49" charset="0"/>
              </a:rPr>
              <a:t> *</a:t>
            </a: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sz="1600" dirty="0">
                <a:latin typeface="Menlo" panose="020B0609030804020204" pitchFamily="49" charset="0"/>
              </a:rPr>
              <a:t> PyQt5.QtWidgets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</a:rPr>
              <a:t>QApplication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latin typeface="Menlo" panose="020B0609030804020204" pitchFamily="49" charset="0"/>
              </a:rPr>
              <a:t>QWidget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latin typeface="Menlo" panose="020B0609030804020204" pitchFamily="49" charset="0"/>
              </a:rPr>
              <a:t>QMainWindow</a:t>
            </a:r>
            <a:endParaRPr lang="en-US" sz="1600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5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Браузер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5BA026-6FF1-3742-8B6B-519B7449A322}"/>
              </a:ext>
            </a:extLst>
          </p:cNvPr>
          <p:cNvSpPr/>
          <p:nvPr/>
        </p:nvSpPr>
        <p:spPr>
          <a:xfrm>
            <a:off x="457199" y="804595"/>
            <a:ext cx="8229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Прикладное программное обеспечение для просмотра веб-страниц, содержания веб-документов, компьютерных файлов и их каталогов; управления веб-приложениями; а также для решения других задач.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92836-29DB-4F40-A2F5-C488FC4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52" y="2365819"/>
            <a:ext cx="2933491" cy="21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48515"/>
      </p:ext>
    </p:extLst>
  </p:cSld>
  <p:clrMapOvr>
    <a:masterClrMapping/>
  </p:clrMapOvr>
</p:sld>
</file>

<file path=ppt/theme/theme1.xml><?xml version="1.0" encoding="utf-8"?>
<a:theme xmlns:a="http://schemas.openxmlformats.org/drawingml/2006/main" name="Roboto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12170</TotalTime>
  <Words>434</Words>
  <Application>Microsoft Macintosh PowerPoint</Application>
  <PresentationFormat>Экран (16:9)</PresentationFormat>
  <Paragraphs>62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Droid Sans Mono</vt:lpstr>
      <vt:lpstr>Menlo</vt:lpstr>
      <vt:lpstr>Montserrat</vt:lpstr>
      <vt:lpstr>Montserrat SemiBold</vt:lpstr>
      <vt:lpstr>Roboto</vt:lpstr>
      <vt:lpstr>Roboto Light</vt:lpstr>
      <vt:lpstr>Roboto</vt:lpstr>
      <vt:lpstr>PYTHON</vt:lpstr>
      <vt:lpstr>Сегодня на уроке</vt:lpstr>
      <vt:lpstr>Модуль PyQt5</vt:lpstr>
      <vt:lpstr>Модуль PyQt5. Установка</vt:lpstr>
      <vt:lpstr>Основные классы модуля</vt:lpstr>
      <vt:lpstr>Основные классы модуля</vt:lpstr>
      <vt:lpstr>Модуль sys</vt:lpstr>
      <vt:lpstr>Подключение компонентов модулей</vt:lpstr>
      <vt:lpstr>Браузер</vt:lpstr>
      <vt:lpstr>Создание браузера</vt:lpstr>
      <vt:lpstr>Создание браузера</vt:lpstr>
      <vt:lpstr>Создание браузера</vt:lpstr>
      <vt:lpstr>Создание браузера</vt:lpstr>
      <vt:lpstr>Полный код приложения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Мария Кабанова</cp:lastModifiedBy>
  <cp:revision>468</cp:revision>
  <dcterms:modified xsi:type="dcterms:W3CDTF">2019-06-02T15:33:53Z</dcterms:modified>
</cp:coreProperties>
</file>