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Montserrat SemiBold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Roboto Light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Light-boldItalic.fntdata"/><Relationship Id="rId72" Type="http://schemas.openxmlformats.org/officeDocument/2006/relationships/font" Target="fonts/RobotoLight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Light-bold.fntdata"/><Relationship Id="rId70" Type="http://schemas.openxmlformats.org/officeDocument/2006/relationships/font" Target="fonts/RobotoLigh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MontserratSemiBold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.fntdata"/><Relationship Id="rId60" Type="http://schemas.openxmlformats.org/officeDocument/2006/relationships/font" Target="fonts/MontserratSemiBol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SemiBold-bold.fntdata"/><Relationship Id="rId14" Type="http://schemas.openxmlformats.org/officeDocument/2006/relationships/slide" Target="slides/slide9.xml"/><Relationship Id="rId58" Type="http://schemas.openxmlformats.org/officeDocument/2006/relationships/font" Target="fonts/Montserrat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eb763d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eb763d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b763da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b763d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eb763da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eb763d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eb763d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eb763d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aeb763d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aeb763d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aeb763da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4aeb763da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aeb763da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4aeb763da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aeb763da1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4aeb763da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eb763d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eb763d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11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57200" y="1185760"/>
            <a:ext cx="6858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root=Tk()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 = Canvas(root,width=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640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480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canvas.pack()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root.mainloop()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3833215" y="2014920"/>
            <a:ext cx="5117003" cy="2789090"/>
            <a:chOff x="3833215" y="2014920"/>
            <a:chExt cx="5117003" cy="2789090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06433" y="2014920"/>
              <a:ext cx="3543785" cy="2789090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47" name="Google Shape;147;p17"/>
            <p:cNvCxnSpPr/>
            <p:nvPr/>
          </p:nvCxnSpPr>
          <p:spPr>
            <a:xfrm>
              <a:off x="5311384" y="2133601"/>
              <a:ext cx="0" cy="2670409"/>
            </a:xfrm>
            <a:prstGeom prst="straightConnector1">
              <a:avLst/>
            </a:prstGeom>
            <a:noFill/>
            <a:ln cap="flat" cmpd="sng" w="28575">
              <a:solidFill>
                <a:srgbClr val="CB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8" name="Google Shape;148;p17"/>
            <p:cNvCxnSpPr/>
            <p:nvPr/>
          </p:nvCxnSpPr>
          <p:spPr>
            <a:xfrm rot="10800000">
              <a:off x="5437836" y="4600645"/>
              <a:ext cx="3512382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49" name="Google Shape;149;p17"/>
            <p:cNvSpPr txBox="1"/>
            <p:nvPr/>
          </p:nvSpPr>
          <p:spPr>
            <a:xfrm>
              <a:off x="6212453" y="3853484"/>
              <a:ext cx="19317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640</a:t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833215" y="3048527"/>
              <a:ext cx="19317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480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57200" y="585250"/>
            <a:ext cx="8229600" cy="1076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Откуда начинается отсчет координат в окне tkinter?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57200" y="585250"/>
            <a:ext cx="8229600" cy="1076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76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Откуда начинается отсчет координат в окне tkinter?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9587" y="1779639"/>
            <a:ext cx="3442372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47827" y="2838872"/>
            <a:ext cx="32187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С левого верхнего края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2920181" y="1908440"/>
            <a:ext cx="2379406" cy="1223749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66" name="Google Shape;166;p19"/>
          <p:cNvSpPr/>
          <p:nvPr/>
        </p:nvSpPr>
        <p:spPr>
          <a:xfrm>
            <a:off x="4065216" y="1338486"/>
            <a:ext cx="13814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(0,0)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Размещение холста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57200" y="585250"/>
            <a:ext cx="82296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Холст занимает все пространство окна. Но что, если холст должен занимать определенное место в окне?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" name="Google Shape;173;p20"/>
          <p:cNvGrpSpPr/>
          <p:nvPr/>
        </p:nvGrpSpPr>
        <p:grpSpPr>
          <a:xfrm>
            <a:off x="4849910" y="2119038"/>
            <a:ext cx="4012221" cy="2688188"/>
            <a:chOff x="3933966" y="1425677"/>
            <a:chExt cx="4869792" cy="3262760"/>
          </a:xfrm>
        </p:grpSpPr>
        <p:pic>
          <p:nvPicPr>
            <p:cNvPr id="174" name="Google Shape;17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3966" y="1425677"/>
              <a:ext cx="4869792" cy="326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0"/>
            <p:cNvSpPr/>
            <p:nvPr/>
          </p:nvSpPr>
          <p:spPr>
            <a:xfrm>
              <a:off x="4284879" y="1780719"/>
              <a:ext cx="4167900" cy="2608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167717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77" name="Google Shape;17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2650" y="167717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78" name="Google Shape;17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4007136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79" name="Google Shape;17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2650" y="4007136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180" name="Google Shape;18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8" y="2068595"/>
            <a:ext cx="3543786" cy="278909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 размера окна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57200" y="585250"/>
            <a:ext cx="82296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geometry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- метод класса TK(), который позволяет задать размер окна.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Размер окна должен быть больше размера холста.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008" y="2004170"/>
            <a:ext cx="3543786" cy="278909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1"/>
          <p:cNvSpPr txBox="1"/>
          <p:nvPr/>
        </p:nvSpPr>
        <p:spPr>
          <a:xfrm>
            <a:off x="457200" y="2904675"/>
            <a:ext cx="43857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root=Tk()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root.geometry(</a:t>
            </a:r>
            <a:r>
              <a:rPr lang="en-US" sz="24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'800x800'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57200" y="2085250"/>
            <a:ext cx="4685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geometry(</a:t>
            </a:r>
            <a:r>
              <a:rPr b="1" lang="en-US" sz="24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</a:t>
            </a:r>
            <a:r>
              <a:rPr lang="en-US" sz="240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ширина</a:t>
            </a:r>
            <a:r>
              <a:rPr b="1" lang="en-US" sz="24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-US" sz="240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высота</a:t>
            </a:r>
            <a:r>
              <a:rPr b="1" lang="en-US" sz="24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</a:t>
            </a:r>
            <a:r>
              <a:rPr lang="en-US" sz="24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Перемещение холста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7200" y="585250"/>
            <a:ext cx="8229600" cy="1202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place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- метод, позволяющий закрепить объект в указанных координатах.</a:t>
            </a:r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5784295" y="2571742"/>
            <a:ext cx="2964729" cy="1986368"/>
            <a:chOff x="3933966" y="1425677"/>
            <a:chExt cx="4869791" cy="3262760"/>
          </a:xfrm>
        </p:grpSpPr>
        <p:pic>
          <p:nvPicPr>
            <p:cNvPr id="197" name="Google Shape;19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3966" y="1425677"/>
              <a:ext cx="4869791" cy="326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2"/>
            <p:cNvSpPr/>
            <p:nvPr/>
          </p:nvSpPr>
          <p:spPr>
            <a:xfrm>
              <a:off x="6020997" y="2828000"/>
              <a:ext cx="2431800" cy="1561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282800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00" name="Google Shape;20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20970" y="282800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01" name="Google Shape;20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4132300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02" name="Google Shape;20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20970" y="4088238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03" name="Google Shape;203;p22"/>
          <p:cNvSpPr txBox="1"/>
          <p:nvPr/>
        </p:nvSpPr>
        <p:spPr>
          <a:xfrm>
            <a:off x="457200" y="1712575"/>
            <a:ext cx="7768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объект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.place(x=</a:t>
            </a:r>
            <a:r>
              <a:rPr lang="en-US" sz="30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,y=</a:t>
            </a:r>
            <a:r>
              <a:rPr lang="en-US" sz="30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154600" y="3308325"/>
            <a:ext cx="1310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x, y)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 flipH="1" rot="10800000">
            <a:off x="5315300" y="3414675"/>
            <a:ext cx="1731000" cy="3651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585250"/>
            <a:ext cx="82296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Составьте и запустите следующую программу. В каком месте появится квадрат?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15425" y="1739550"/>
            <a:ext cx="43167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tkinter </a:t>
            </a:r>
            <a:r>
              <a:rPr lang="en-US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root=Tk()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root.geometry(</a:t>
            </a:r>
            <a:r>
              <a:rPr lang="en-US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'800x800'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 = Canvas(root,width=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640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,height=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480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canvas.pack()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canvas.place(x=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,y=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canvas.create_rectangle(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64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48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root.mainloop()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57200" y="585250"/>
            <a:ext cx="82296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Составьте и запустите следующую программу. В каком месте появится квадрат?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515425" y="1510950"/>
            <a:ext cx="43167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tkinter </a:t>
            </a:r>
            <a:r>
              <a:rPr lang="en-US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root=Tk()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root.geometry(</a:t>
            </a:r>
            <a:r>
              <a:rPr lang="en-US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'800x800'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 = Canvas(root,width=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640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,height=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480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canvas.pack()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canvas.place(x=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,y=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008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canvas.create_rectangle(</a:t>
            </a:r>
            <a:r>
              <a:rPr lang="en-US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,5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64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48</a:t>
            </a:r>
            <a:r>
              <a:rPr lang="en-US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root.mainloop()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550" y="1421800"/>
            <a:ext cx="3387899" cy="33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>
            <a:off x="590600" y="2197650"/>
            <a:ext cx="2373000" cy="2910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90600" y="3521025"/>
            <a:ext cx="3479100" cy="246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590600" y="2574025"/>
            <a:ext cx="4059000" cy="246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5551550" y="1547800"/>
            <a:ext cx="3387900" cy="32535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5950925" y="1934900"/>
            <a:ext cx="2779200" cy="2113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4"/>
          <p:cNvCxnSpPr/>
          <p:nvPr/>
        </p:nvCxnSpPr>
        <p:spPr>
          <a:xfrm flipH="1" rot="10800000">
            <a:off x="2952950" y="1986425"/>
            <a:ext cx="2942100" cy="1350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585250"/>
            <a:ext cx="8229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Какие фигуры мы научились создавать на холсте? С помощью каких методов объекта Canvas мы это делали?</a:t>
            </a:r>
            <a:endParaRPr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5784295" y="2571692"/>
            <a:ext cx="2964729" cy="1986368"/>
            <a:chOff x="3933966" y="1425677"/>
            <a:chExt cx="4869792" cy="3262760"/>
          </a:xfrm>
        </p:grpSpPr>
        <p:pic>
          <p:nvPicPr>
            <p:cNvPr id="234" name="Google Shape;23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3966" y="1425677"/>
              <a:ext cx="4869792" cy="326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5"/>
            <p:cNvSpPr/>
            <p:nvPr/>
          </p:nvSpPr>
          <p:spPr>
            <a:xfrm>
              <a:off x="4284879" y="1780719"/>
              <a:ext cx="4167900" cy="26088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167717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37" name="Google Shape;23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2650" y="167717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38" name="Google Shape;23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4007136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2650" y="4007136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250" y="636947"/>
            <a:ext cx="6601146" cy="41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75175" y="1229013"/>
            <a:ext cx="259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Какие фигуры мы научились создавать на холсте? С помощью каких методов объекта Canvas мы это делали?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Классы и объекты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Работа с кнопками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Создание функций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Первое мини-приложение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3" y="1727332"/>
            <a:ext cx="3774558" cy="28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457200" y="585250"/>
            <a:ext cx="8229600" cy="1027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закрасить фигуру цветом?</a:t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7536"/>
            <a:ext cx="4492444" cy="362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457200" y="585250"/>
            <a:ext cx="8229600" cy="1027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закрасить фигуру цветом?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24898"/>
            <a:ext cx="3590818" cy="289679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4397340" y="2973409"/>
            <a:ext cx="45617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Указать fill=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цвет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при создании фигуры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593186" y="1357305"/>
            <a:ext cx="79576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create_oval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x_1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y_1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x_2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y_2,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fill=</a:t>
            </a:r>
            <a:r>
              <a:rPr b="0" i="0" lang="en-US" sz="2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на повторение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585250"/>
            <a:ext cx="8229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На листе определите координаты фигур и напишите программу для их создания в созданном окне.</a:t>
            </a:r>
            <a:endParaRPr/>
          </a:p>
        </p:txBody>
      </p:sp>
      <p:grpSp>
        <p:nvGrpSpPr>
          <p:cNvPr id="269" name="Google Shape;269;p29"/>
          <p:cNvGrpSpPr/>
          <p:nvPr/>
        </p:nvGrpSpPr>
        <p:grpSpPr>
          <a:xfrm>
            <a:off x="5401200" y="1385300"/>
            <a:ext cx="3387899" cy="3379475"/>
            <a:chOff x="5476375" y="1385300"/>
            <a:chExt cx="3387899" cy="3379475"/>
          </a:xfrm>
        </p:grpSpPr>
        <p:pic>
          <p:nvPicPr>
            <p:cNvPr id="270" name="Google Shape;27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6375" y="1385300"/>
              <a:ext cx="3387899" cy="33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9"/>
            <p:cNvPicPr preferRelativeResize="0"/>
            <p:nvPr/>
          </p:nvPicPr>
          <p:blipFill rotWithShape="1">
            <a:blip r:embed="rId4">
              <a:alphaModFix/>
            </a:blip>
            <a:srcRect b="20499" l="5457" r="36053" t="58226"/>
            <a:stretch/>
          </p:blipFill>
          <p:spPr>
            <a:xfrm>
              <a:off x="5953762" y="3189175"/>
              <a:ext cx="2433125" cy="71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Умеем ли мы контролировать порядок появления объектов в окне?  </a:t>
            </a:r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401200" y="1385300"/>
            <a:ext cx="3387899" cy="3379475"/>
            <a:chOff x="5476375" y="1385300"/>
            <a:chExt cx="3387899" cy="3379475"/>
          </a:xfrm>
        </p:grpSpPr>
        <p:pic>
          <p:nvPicPr>
            <p:cNvPr id="279" name="Google Shape;27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6375" y="1385300"/>
              <a:ext cx="3387899" cy="33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30"/>
            <p:cNvPicPr preferRelativeResize="0"/>
            <p:nvPr/>
          </p:nvPicPr>
          <p:blipFill rotWithShape="1">
            <a:blip r:embed="rId4">
              <a:alphaModFix/>
            </a:blip>
            <a:srcRect b="20499" l="5457" r="36053" t="58226"/>
            <a:stretch/>
          </p:blipFill>
          <p:spPr>
            <a:xfrm>
              <a:off x="5953762" y="3189175"/>
              <a:ext cx="2433125" cy="71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Умеем ли мы контролировать порядок появления объектов в окне?  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660306" y="2571750"/>
            <a:ext cx="45617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Нет, все фигуры появляются одновременно</a:t>
            </a: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5401200" y="1385300"/>
            <a:ext cx="3387899" cy="3379475"/>
            <a:chOff x="5476375" y="1385300"/>
            <a:chExt cx="3387899" cy="3379475"/>
          </a:xfrm>
        </p:grpSpPr>
        <p:pic>
          <p:nvPicPr>
            <p:cNvPr id="289" name="Google Shape;28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6375" y="1385300"/>
              <a:ext cx="3387899" cy="33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31"/>
            <p:cNvPicPr preferRelativeResize="0"/>
            <p:nvPr/>
          </p:nvPicPr>
          <p:blipFill rotWithShape="1">
            <a:blip r:embed="rId4">
              <a:alphaModFix/>
            </a:blip>
            <a:srcRect b="20499" l="5457" r="36053" t="58226"/>
            <a:stretch/>
          </p:blipFill>
          <p:spPr>
            <a:xfrm>
              <a:off x="5953762" y="3189175"/>
              <a:ext cx="2433125" cy="71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кнопки в приложениях? </a:t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6226"/>
            <a:ext cx="3774558" cy="28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кнопки в приложениях? </a:t>
            </a:r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6226"/>
            <a:ext cx="3774558" cy="283091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584106" y="2234293"/>
            <a:ext cx="456172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Для подтверждения действия;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Для выполнения действий.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чего мы можем использовать кнопки в своем приложении? </a:t>
            </a:r>
            <a:endParaRPr/>
          </a:p>
        </p:txBody>
      </p:sp>
      <p:grpSp>
        <p:nvGrpSpPr>
          <p:cNvPr id="312" name="Google Shape;312;p34"/>
          <p:cNvGrpSpPr/>
          <p:nvPr/>
        </p:nvGrpSpPr>
        <p:grpSpPr>
          <a:xfrm>
            <a:off x="5401200" y="1385300"/>
            <a:ext cx="3387899" cy="3379475"/>
            <a:chOff x="5476375" y="1385300"/>
            <a:chExt cx="3387899" cy="3379475"/>
          </a:xfrm>
        </p:grpSpPr>
        <p:pic>
          <p:nvPicPr>
            <p:cNvPr id="313" name="Google Shape;31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6375" y="1385300"/>
              <a:ext cx="3387899" cy="33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4"/>
            <p:cNvPicPr preferRelativeResize="0"/>
            <p:nvPr/>
          </p:nvPicPr>
          <p:blipFill rotWithShape="1">
            <a:blip r:embed="rId4">
              <a:alphaModFix/>
            </a:blip>
            <a:srcRect b="20499" l="5457" r="36053" t="58226"/>
            <a:stretch/>
          </p:blipFill>
          <p:spPr>
            <a:xfrm>
              <a:off x="5953762" y="3189175"/>
              <a:ext cx="2433125" cy="71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чего мы можем использовать кнопки в своем приложении? 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457200" y="2786186"/>
            <a:ext cx="45617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Для создания определенной фигуры</a:t>
            </a:r>
            <a:endParaRPr/>
          </a:p>
        </p:txBody>
      </p:sp>
      <p:grpSp>
        <p:nvGrpSpPr>
          <p:cNvPr id="322" name="Google Shape;322;p35"/>
          <p:cNvGrpSpPr/>
          <p:nvPr/>
        </p:nvGrpSpPr>
        <p:grpSpPr>
          <a:xfrm>
            <a:off x="5401200" y="1385300"/>
            <a:ext cx="3387899" cy="3379475"/>
            <a:chOff x="5476375" y="1385300"/>
            <a:chExt cx="3387899" cy="3379475"/>
          </a:xfrm>
        </p:grpSpPr>
        <p:pic>
          <p:nvPicPr>
            <p:cNvPr id="323" name="Google Shape;32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6375" y="1385300"/>
              <a:ext cx="3387899" cy="33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5"/>
            <p:cNvPicPr preferRelativeResize="0"/>
            <p:nvPr/>
          </p:nvPicPr>
          <p:blipFill rotWithShape="1">
            <a:blip r:embed="rId4">
              <a:alphaModFix/>
            </a:blip>
            <a:srcRect b="20499" l="5457" r="36053" t="58226"/>
            <a:stretch/>
          </p:blipFill>
          <p:spPr>
            <a:xfrm>
              <a:off x="5953762" y="3189175"/>
              <a:ext cx="2433125" cy="71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Кнопка в tkinter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кнопки:</a:t>
            </a:r>
            <a:endParaRPr/>
          </a:p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520891" y="1263533"/>
            <a:ext cx="65069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btn_1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,text=</a:t>
            </a:r>
            <a:r>
              <a:rPr b="0" i="0" lang="en-US" sz="2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"Кнопка"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302630" y="1925794"/>
            <a:ext cx="868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Имя_кнопки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Класс_кнопок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имя_окна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text=”Надпись_на_кнопке”)</a:t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873302" y="3201684"/>
            <a:ext cx="3168183" cy="82131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Кнопка</a:t>
            </a:r>
            <a:endParaRPr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6576162" y="2371318"/>
            <a:ext cx="2348153" cy="2338597"/>
            <a:chOff x="6576162" y="2371318"/>
            <a:chExt cx="2348153" cy="2338597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6576162" y="2371318"/>
              <a:ext cx="2348153" cy="2338597"/>
              <a:chOff x="5476375" y="1385300"/>
              <a:chExt cx="3387899" cy="3379475"/>
            </a:xfrm>
          </p:grpSpPr>
          <p:pic>
            <p:nvPicPr>
              <p:cNvPr id="336" name="Google Shape;336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76375" y="1385300"/>
                <a:ext cx="3387899" cy="3379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Google Shape;337;p36"/>
              <p:cNvPicPr preferRelativeResize="0"/>
              <p:nvPr/>
            </p:nvPicPr>
            <p:blipFill rotWithShape="1">
              <a:blip r:embed="rId4">
                <a:alphaModFix/>
              </a:blip>
              <a:srcRect b="20499" l="5457" r="36053" t="58226"/>
              <a:stretch/>
            </p:blipFill>
            <p:spPr>
              <a:xfrm>
                <a:off x="5953762" y="3189175"/>
                <a:ext cx="2433125" cy="713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8" name="Google Shape;338;p36"/>
            <p:cNvSpPr/>
            <p:nvPr/>
          </p:nvSpPr>
          <p:spPr>
            <a:xfrm>
              <a:off x="7246145" y="2428470"/>
              <a:ext cx="8991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Кнопка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457200" y="1018500"/>
            <a:ext cx="7597739" cy="183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подключается модуль tkinter?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объект?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метод?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класс? 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создается окно приложения?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закрепляется объект на окне?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чего используется метод mainloop?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создание кнопки с надписью </a:t>
            </a: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Квадрат</a:t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57200" y="1550260"/>
            <a:ext cx="65069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btn_1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,text=</a:t>
            </a:r>
            <a:r>
              <a:rPr b="0" i="0" lang="en-US" sz="2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"Кнопка"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346" name="Google Shape;346;p37"/>
          <p:cNvGrpSpPr/>
          <p:nvPr/>
        </p:nvGrpSpPr>
        <p:grpSpPr>
          <a:xfrm>
            <a:off x="5938253" y="1845988"/>
            <a:ext cx="2926129" cy="2918853"/>
            <a:chOff x="5476375" y="1385300"/>
            <a:chExt cx="3387899" cy="3379475"/>
          </a:xfrm>
        </p:grpSpPr>
        <p:pic>
          <p:nvPicPr>
            <p:cNvPr id="347" name="Google Shape;34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6375" y="1385300"/>
              <a:ext cx="3387899" cy="337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7"/>
            <p:cNvPicPr preferRelativeResize="0"/>
            <p:nvPr/>
          </p:nvPicPr>
          <p:blipFill rotWithShape="1">
            <a:blip r:embed="rId4">
              <a:alphaModFix/>
            </a:blip>
            <a:srcRect b="20499" l="5457" r="36053" t="58226"/>
            <a:stretch/>
          </p:blipFill>
          <p:spPr>
            <a:xfrm>
              <a:off x="5953755" y="3189175"/>
              <a:ext cx="2433125" cy="71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p37"/>
          <p:cNvSpPr/>
          <p:nvPr/>
        </p:nvSpPr>
        <p:spPr>
          <a:xfrm>
            <a:off x="6951758" y="2011920"/>
            <a:ext cx="899100" cy="23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Квадрат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457200" y="585250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создание кнопки с надписью 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Квадрат</a:t>
            </a:r>
            <a:endParaRPr/>
          </a:p>
        </p:txBody>
      </p:sp>
      <p:grpSp>
        <p:nvGrpSpPr>
          <p:cNvPr id="356" name="Google Shape;356;p38"/>
          <p:cNvGrpSpPr/>
          <p:nvPr/>
        </p:nvGrpSpPr>
        <p:grpSpPr>
          <a:xfrm>
            <a:off x="457200" y="1102533"/>
            <a:ext cx="7710900" cy="3047100"/>
            <a:chOff x="457200" y="1102533"/>
            <a:chExt cx="7710900" cy="3047100"/>
          </a:xfrm>
        </p:grpSpPr>
        <p:sp>
          <p:nvSpPr>
            <p:cNvPr id="357" name="Google Shape;357;p38"/>
            <p:cNvSpPr/>
            <p:nvPr/>
          </p:nvSpPr>
          <p:spPr>
            <a:xfrm>
              <a:off x="457200" y="1102533"/>
              <a:ext cx="7710900" cy="30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rgbClr val="0000FF"/>
                  </a:solidFill>
                </a:rPr>
                <a:t>from</a:t>
              </a:r>
              <a:r>
                <a:rPr lang="en-US" sz="1100">
                  <a:solidFill>
                    <a:schemeClr val="dk1"/>
                  </a:solidFill>
                </a:rPr>
                <a:t> tkinter </a:t>
              </a:r>
              <a:r>
                <a:rPr lang="en-US" sz="1100">
                  <a:solidFill>
                    <a:srgbClr val="0000FF"/>
                  </a:solidFill>
                </a:rPr>
                <a:t>import</a:t>
              </a:r>
              <a:r>
                <a:rPr lang="en-US" sz="1100">
                  <a:solidFill>
                    <a:schemeClr val="dk1"/>
                  </a:solidFill>
                </a:rPr>
                <a:t>*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root=Tk()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root.geometry(</a:t>
              </a:r>
              <a:r>
                <a:rPr lang="en-US" sz="1100">
                  <a:solidFill>
                    <a:srgbClr val="A31515"/>
                  </a:solidFill>
                </a:rPr>
                <a:t>'800x800'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btn_1 = Button(root,text=</a:t>
              </a:r>
              <a:r>
                <a:rPr lang="en-US" sz="1100">
                  <a:solidFill>
                    <a:srgbClr val="A31515"/>
                  </a:solidFill>
                </a:rPr>
                <a:t>"Квадрат"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btn_1.pack()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 = Canvas(root,width=</a:t>
              </a:r>
              <a:r>
                <a:rPr lang="en-US" sz="1100">
                  <a:solidFill>
                    <a:srgbClr val="09885A"/>
                  </a:solidFill>
                </a:rPr>
                <a:t>640</a:t>
              </a:r>
              <a:r>
                <a:rPr lang="en-US" sz="1100">
                  <a:solidFill>
                    <a:schemeClr val="dk1"/>
                  </a:solidFill>
                </a:rPr>
                <a:t>,height=</a:t>
              </a:r>
              <a:r>
                <a:rPr lang="en-US" sz="1100">
                  <a:solidFill>
                    <a:srgbClr val="09885A"/>
                  </a:solidFill>
                </a:rPr>
                <a:t>480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canvas.pack()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canvas.place(x=</a:t>
              </a:r>
              <a:r>
                <a:rPr lang="en-US" sz="1100">
                  <a:solidFill>
                    <a:srgbClr val="09885A"/>
                  </a:solidFill>
                </a:rPr>
                <a:t>100</a:t>
              </a:r>
              <a:r>
                <a:rPr lang="en-US" sz="1100">
                  <a:solidFill>
                    <a:schemeClr val="dk1"/>
                  </a:solidFill>
                </a:rPr>
                <a:t>,y=</a:t>
              </a:r>
              <a:r>
                <a:rPr lang="en-US" sz="1100">
                  <a:solidFill>
                    <a:srgbClr val="09885A"/>
                  </a:solidFill>
                </a:rPr>
                <a:t>100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canvas.create_rectangle(</a:t>
              </a:r>
              <a:r>
                <a:rPr lang="en-US" sz="1100">
                  <a:solidFill>
                    <a:srgbClr val="09885A"/>
                  </a:solidFill>
                </a:rPr>
                <a:t>5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5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640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480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canvas.create_rectangle(</a:t>
              </a:r>
              <a:r>
                <a:rPr lang="en-US" sz="1100">
                  <a:solidFill>
                    <a:srgbClr val="09885A"/>
                  </a:solidFill>
                </a:rPr>
                <a:t>10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300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100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390</a:t>
              </a:r>
              <a:r>
                <a:rPr lang="en-US" sz="1100">
                  <a:solidFill>
                    <a:schemeClr val="dk1"/>
                  </a:solidFill>
                </a:rPr>
                <a:t>,fill=</a:t>
              </a:r>
              <a:r>
                <a:rPr lang="en-US" sz="1100">
                  <a:solidFill>
                    <a:srgbClr val="A31515"/>
                  </a:solidFill>
                </a:rPr>
                <a:t>"red"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canvas.create_oval(</a:t>
              </a:r>
              <a:r>
                <a:rPr lang="en-US" sz="1100">
                  <a:solidFill>
                    <a:srgbClr val="09885A"/>
                  </a:solidFill>
                </a:rPr>
                <a:t>150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300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240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390</a:t>
              </a:r>
              <a:r>
                <a:rPr lang="en-US" sz="1100">
                  <a:solidFill>
                    <a:schemeClr val="dk1"/>
                  </a:solidFill>
                </a:rPr>
                <a:t>,fill=</a:t>
              </a:r>
              <a:r>
                <a:rPr lang="en-US" sz="1100">
                  <a:solidFill>
                    <a:srgbClr val="A31515"/>
                  </a:solidFill>
                </a:rPr>
                <a:t>"blue"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canvas.create_polygon(</a:t>
              </a:r>
              <a:r>
                <a:rPr lang="en-US" sz="1100">
                  <a:solidFill>
                    <a:srgbClr val="09885A"/>
                  </a:solidFill>
                </a:rPr>
                <a:t>300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390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350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300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400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390</a:t>
              </a:r>
              <a:r>
                <a:rPr lang="en-US" sz="1100">
                  <a:solidFill>
                    <a:schemeClr val="dk1"/>
                  </a:solidFill>
                </a:rPr>
                <a:t>,fill=</a:t>
              </a:r>
              <a:r>
                <a:rPr lang="en-US" sz="1100">
                  <a:solidFill>
                    <a:srgbClr val="A31515"/>
                  </a:solidFill>
                </a:rPr>
                <a:t>"green"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100">
                  <a:solidFill>
                    <a:schemeClr val="dk1"/>
                  </a:solidFill>
                </a:rPr>
                <a:t>root.mainloop()</a:t>
              </a:r>
              <a:endParaRPr sz="1100">
                <a:solidFill>
                  <a:srgbClr val="0000FF"/>
                </a:solidFill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57200" y="1839524"/>
              <a:ext cx="4608000" cy="5637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27" y="1342250"/>
            <a:ext cx="3345549" cy="33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происходит, когда мы нажимаем на кнопку?</a:t>
            </a:r>
            <a:endParaRPr/>
          </a:p>
        </p:txBody>
      </p:sp>
      <p:grpSp>
        <p:nvGrpSpPr>
          <p:cNvPr id="366" name="Google Shape;366;p39"/>
          <p:cNvGrpSpPr/>
          <p:nvPr/>
        </p:nvGrpSpPr>
        <p:grpSpPr>
          <a:xfrm>
            <a:off x="6576162" y="2371318"/>
            <a:ext cx="2348153" cy="2338597"/>
            <a:chOff x="6576162" y="2371318"/>
            <a:chExt cx="2348153" cy="2338597"/>
          </a:xfrm>
        </p:grpSpPr>
        <p:grpSp>
          <p:nvGrpSpPr>
            <p:cNvPr id="367" name="Google Shape;367;p39"/>
            <p:cNvGrpSpPr/>
            <p:nvPr/>
          </p:nvGrpSpPr>
          <p:grpSpPr>
            <a:xfrm>
              <a:off x="6576162" y="2371318"/>
              <a:ext cx="2348153" cy="2338597"/>
              <a:chOff x="5476375" y="1385300"/>
              <a:chExt cx="3387899" cy="3379475"/>
            </a:xfrm>
          </p:grpSpPr>
          <p:pic>
            <p:nvPicPr>
              <p:cNvPr id="368" name="Google Shape;368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76375" y="1385300"/>
                <a:ext cx="3387899" cy="3379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39"/>
              <p:cNvPicPr preferRelativeResize="0"/>
              <p:nvPr/>
            </p:nvPicPr>
            <p:blipFill rotWithShape="1">
              <a:blip r:embed="rId4">
                <a:alphaModFix/>
              </a:blip>
              <a:srcRect b="20499" l="5457" r="36053" t="58226"/>
              <a:stretch/>
            </p:blipFill>
            <p:spPr>
              <a:xfrm>
                <a:off x="5953762" y="3189175"/>
                <a:ext cx="2433125" cy="713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0" name="Google Shape;370;p39"/>
            <p:cNvSpPr/>
            <p:nvPr/>
          </p:nvSpPr>
          <p:spPr>
            <a:xfrm>
              <a:off x="7246145" y="2428470"/>
              <a:ext cx="8991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Кнопка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457200" y="585250"/>
            <a:ext cx="8229600" cy="1356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происходит, когда мы нажимаем на кнопку?</a:t>
            </a:r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1412697" y="2938025"/>
            <a:ext cx="30793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Ничего</a:t>
            </a:r>
            <a:endParaRPr/>
          </a:p>
        </p:txBody>
      </p:sp>
      <p:grpSp>
        <p:nvGrpSpPr>
          <p:cNvPr id="378" name="Google Shape;378;p40"/>
          <p:cNvGrpSpPr/>
          <p:nvPr/>
        </p:nvGrpSpPr>
        <p:grpSpPr>
          <a:xfrm>
            <a:off x="6576162" y="2371318"/>
            <a:ext cx="2348153" cy="2338597"/>
            <a:chOff x="6576162" y="2371318"/>
            <a:chExt cx="2348153" cy="2338597"/>
          </a:xfrm>
        </p:grpSpPr>
        <p:grpSp>
          <p:nvGrpSpPr>
            <p:cNvPr id="379" name="Google Shape;379;p40"/>
            <p:cNvGrpSpPr/>
            <p:nvPr/>
          </p:nvGrpSpPr>
          <p:grpSpPr>
            <a:xfrm>
              <a:off x="6576162" y="2371318"/>
              <a:ext cx="2348153" cy="2338597"/>
              <a:chOff x="5476375" y="1385300"/>
              <a:chExt cx="3387899" cy="3379475"/>
            </a:xfrm>
          </p:grpSpPr>
          <p:pic>
            <p:nvPicPr>
              <p:cNvPr id="380" name="Google Shape;380;p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76375" y="1385300"/>
                <a:ext cx="3387899" cy="3379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Google Shape;381;p40"/>
              <p:cNvPicPr preferRelativeResize="0"/>
              <p:nvPr/>
            </p:nvPicPr>
            <p:blipFill rotWithShape="1">
              <a:blip r:embed="rId4">
                <a:alphaModFix/>
              </a:blip>
              <a:srcRect b="20499" l="5457" r="36053" t="58226"/>
              <a:stretch/>
            </p:blipFill>
            <p:spPr>
              <a:xfrm>
                <a:off x="5953762" y="3189175"/>
                <a:ext cx="2433125" cy="713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2" name="Google Shape;382;p40"/>
            <p:cNvSpPr/>
            <p:nvPr/>
          </p:nvSpPr>
          <p:spPr>
            <a:xfrm>
              <a:off x="7246145" y="2428470"/>
              <a:ext cx="8991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Кнопка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Событие</a:t>
            </a:r>
            <a:endParaRPr/>
          </a:p>
        </p:txBody>
      </p:sp>
      <p:sp>
        <p:nvSpPr>
          <p:cNvPr id="388" name="Google Shape;388;p41"/>
          <p:cNvSpPr txBox="1"/>
          <p:nvPr>
            <p:ph idx="1" type="body"/>
          </p:nvPr>
        </p:nvSpPr>
        <p:spPr>
          <a:xfrm>
            <a:off x="457200" y="585250"/>
            <a:ext cx="8229600" cy="1120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Событие – это ответное действие, которое происходит после действия пользователя. </a:t>
            </a:r>
            <a:endParaRPr/>
          </a:p>
        </p:txBody>
      </p:sp>
      <p:grpSp>
        <p:nvGrpSpPr>
          <p:cNvPr id="389" name="Google Shape;389;p41"/>
          <p:cNvGrpSpPr/>
          <p:nvPr/>
        </p:nvGrpSpPr>
        <p:grpSpPr>
          <a:xfrm>
            <a:off x="5937175" y="2480842"/>
            <a:ext cx="1978013" cy="308081"/>
            <a:chOff x="5782605" y="2511665"/>
            <a:chExt cx="1978013" cy="308081"/>
          </a:xfrm>
        </p:grpSpPr>
        <p:sp>
          <p:nvSpPr>
            <p:cNvPr id="390" name="Google Shape;390;p41"/>
            <p:cNvSpPr/>
            <p:nvPr/>
          </p:nvSpPr>
          <p:spPr>
            <a:xfrm>
              <a:off x="5782605" y="2511665"/>
              <a:ext cx="1978013" cy="1499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6848845" y="2586645"/>
              <a:ext cx="899181" cy="233101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Квадрат</a:t>
              </a:r>
              <a:endParaRPr/>
            </a:p>
          </p:txBody>
        </p:sp>
      </p:grpSp>
      <p:sp>
        <p:nvSpPr>
          <p:cNvPr id="392" name="Google Shape;392;p41"/>
          <p:cNvSpPr txBox="1"/>
          <p:nvPr/>
        </p:nvSpPr>
        <p:spPr>
          <a:xfrm>
            <a:off x="436010" y="3975404"/>
            <a:ext cx="44178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Появилась фигура</a:t>
            </a: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47775" y="2034870"/>
            <a:ext cx="4027470" cy="769442"/>
            <a:chOff x="647775" y="2034870"/>
            <a:chExt cx="4027470" cy="769442"/>
          </a:xfrm>
        </p:grpSpPr>
        <p:sp>
          <p:nvSpPr>
            <p:cNvPr id="394" name="Google Shape;394;p41"/>
            <p:cNvSpPr txBox="1"/>
            <p:nvPr/>
          </p:nvSpPr>
          <p:spPr>
            <a:xfrm>
              <a:off x="647775" y="2404202"/>
              <a:ext cx="40274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Пользователь нажал кнопку </a:t>
              </a:r>
              <a:endParaRPr/>
            </a:p>
          </p:txBody>
        </p:sp>
        <p:sp>
          <p:nvSpPr>
            <p:cNvPr id="395" name="Google Shape;395;p41"/>
            <p:cNvSpPr txBox="1"/>
            <p:nvPr/>
          </p:nvSpPr>
          <p:spPr>
            <a:xfrm>
              <a:off x="1767658" y="2034870"/>
              <a:ext cx="1787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Действие</a:t>
              </a:r>
              <a:endParaRPr/>
            </a:p>
          </p:txBody>
        </p:sp>
      </p:grpSp>
      <p:sp>
        <p:nvSpPr>
          <p:cNvPr id="396" name="Google Shape;396;p41"/>
          <p:cNvSpPr txBox="1"/>
          <p:nvPr/>
        </p:nvSpPr>
        <p:spPr>
          <a:xfrm>
            <a:off x="1767658" y="3589913"/>
            <a:ext cx="1787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Событие</a:t>
            </a:r>
            <a:endParaRPr/>
          </a:p>
        </p:txBody>
      </p:sp>
      <p:cxnSp>
        <p:nvCxnSpPr>
          <p:cNvPr id="397" name="Google Shape;397;p41"/>
          <p:cNvCxnSpPr>
            <a:stCxn id="394" idx="2"/>
            <a:endCxn id="396" idx="0"/>
          </p:cNvCxnSpPr>
          <p:nvPr/>
        </p:nvCxnSpPr>
        <p:spPr>
          <a:xfrm>
            <a:off x="2661510" y="2804312"/>
            <a:ext cx="0" cy="785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98" name="Google Shape;398;p41"/>
          <p:cNvGrpSpPr/>
          <p:nvPr/>
        </p:nvGrpSpPr>
        <p:grpSpPr>
          <a:xfrm>
            <a:off x="6576162" y="2371318"/>
            <a:ext cx="2348153" cy="2338597"/>
            <a:chOff x="6576162" y="2371318"/>
            <a:chExt cx="2348153" cy="2338597"/>
          </a:xfrm>
        </p:grpSpPr>
        <p:grpSp>
          <p:nvGrpSpPr>
            <p:cNvPr id="399" name="Google Shape;399;p41"/>
            <p:cNvGrpSpPr/>
            <p:nvPr/>
          </p:nvGrpSpPr>
          <p:grpSpPr>
            <a:xfrm>
              <a:off x="6576162" y="2371318"/>
              <a:ext cx="2348153" cy="2338597"/>
              <a:chOff x="5476375" y="1385300"/>
              <a:chExt cx="3387899" cy="3379475"/>
            </a:xfrm>
          </p:grpSpPr>
          <p:pic>
            <p:nvPicPr>
              <p:cNvPr id="400" name="Google Shape;400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76375" y="1385300"/>
                <a:ext cx="3387899" cy="3379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1" name="Google Shape;401;p41"/>
              <p:cNvPicPr preferRelativeResize="0"/>
              <p:nvPr/>
            </p:nvPicPr>
            <p:blipFill rotWithShape="1">
              <a:blip r:embed="rId4">
                <a:alphaModFix/>
              </a:blip>
              <a:srcRect b="20499" l="5457" r="36053" t="58226"/>
              <a:stretch/>
            </p:blipFill>
            <p:spPr>
              <a:xfrm>
                <a:off x="5953762" y="3189175"/>
                <a:ext cx="2433125" cy="713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2" name="Google Shape;402;p41"/>
            <p:cNvSpPr/>
            <p:nvPr/>
          </p:nvSpPr>
          <p:spPr>
            <a:xfrm>
              <a:off x="7246145" y="2428470"/>
              <a:ext cx="8991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Кнопка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Функция</a:t>
            </a:r>
            <a:endParaRPr/>
          </a:p>
        </p:txBody>
      </p:sp>
      <p:sp>
        <p:nvSpPr>
          <p:cNvPr id="408" name="Google Shape;408;p42"/>
          <p:cNvSpPr txBox="1"/>
          <p:nvPr>
            <p:ph idx="1" type="body"/>
          </p:nvPr>
        </p:nvSpPr>
        <p:spPr>
          <a:xfrm>
            <a:off x="457200" y="585250"/>
            <a:ext cx="8229600" cy="812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– это правило, которое описывает событие. Функция вызывается столько раз, сколько раз совершит действие пользователь. </a:t>
            </a:r>
            <a:endParaRPr/>
          </a:p>
        </p:txBody>
      </p:sp>
      <p:grpSp>
        <p:nvGrpSpPr>
          <p:cNvPr id="409" name="Google Shape;409;p42"/>
          <p:cNvGrpSpPr/>
          <p:nvPr/>
        </p:nvGrpSpPr>
        <p:grpSpPr>
          <a:xfrm>
            <a:off x="6045628" y="2751964"/>
            <a:ext cx="2938409" cy="1106290"/>
            <a:chOff x="684373" y="2889531"/>
            <a:chExt cx="2938409" cy="1106290"/>
          </a:xfrm>
        </p:grpSpPr>
        <p:sp>
          <p:nvSpPr>
            <p:cNvPr id="410" name="Google Shape;410;p42"/>
            <p:cNvSpPr txBox="1"/>
            <p:nvPr/>
          </p:nvSpPr>
          <p:spPr>
            <a:xfrm>
              <a:off x="684373" y="3287935"/>
              <a:ext cx="29384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Появилась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фигура</a:t>
              </a:r>
              <a:endParaRPr/>
            </a:p>
          </p:txBody>
        </p:sp>
        <p:sp>
          <p:nvSpPr>
            <p:cNvPr id="411" name="Google Shape;411;p42"/>
            <p:cNvSpPr txBox="1"/>
            <p:nvPr/>
          </p:nvSpPr>
          <p:spPr>
            <a:xfrm>
              <a:off x="1259727" y="2889531"/>
              <a:ext cx="1787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Событие</a:t>
              </a:r>
              <a:endParaRPr/>
            </a:p>
          </p:txBody>
        </p:sp>
      </p:grpSp>
      <p:grpSp>
        <p:nvGrpSpPr>
          <p:cNvPr id="412" name="Google Shape;412;p42"/>
          <p:cNvGrpSpPr/>
          <p:nvPr/>
        </p:nvGrpSpPr>
        <p:grpSpPr>
          <a:xfrm>
            <a:off x="2926277" y="2751964"/>
            <a:ext cx="3119351" cy="1133852"/>
            <a:chOff x="4816868" y="2912733"/>
            <a:chExt cx="3119351" cy="1133852"/>
          </a:xfrm>
        </p:grpSpPr>
        <p:sp>
          <p:nvSpPr>
            <p:cNvPr id="413" name="Google Shape;413;p42"/>
            <p:cNvSpPr txBox="1"/>
            <p:nvPr/>
          </p:nvSpPr>
          <p:spPr>
            <a:xfrm>
              <a:off x="4816868" y="3338699"/>
              <a:ext cx="311935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Команды для создания фигуры</a:t>
              </a:r>
              <a:endParaRPr/>
            </a:p>
          </p:txBody>
        </p:sp>
        <p:sp>
          <p:nvSpPr>
            <p:cNvPr id="414" name="Google Shape;414;p42"/>
            <p:cNvSpPr txBox="1"/>
            <p:nvPr/>
          </p:nvSpPr>
          <p:spPr>
            <a:xfrm>
              <a:off x="5367680" y="2912733"/>
              <a:ext cx="1787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</a:t>
              </a:r>
              <a:endParaRPr/>
            </a:p>
          </p:txBody>
        </p:sp>
      </p:grpSp>
      <p:grpSp>
        <p:nvGrpSpPr>
          <p:cNvPr id="415" name="Google Shape;415;p42"/>
          <p:cNvGrpSpPr/>
          <p:nvPr/>
        </p:nvGrpSpPr>
        <p:grpSpPr>
          <a:xfrm>
            <a:off x="-194706" y="2781036"/>
            <a:ext cx="3256405" cy="1077218"/>
            <a:chOff x="647775" y="2034870"/>
            <a:chExt cx="4027470" cy="1077218"/>
          </a:xfrm>
        </p:grpSpPr>
        <p:sp>
          <p:nvSpPr>
            <p:cNvPr id="416" name="Google Shape;416;p42"/>
            <p:cNvSpPr txBox="1"/>
            <p:nvPr/>
          </p:nvSpPr>
          <p:spPr>
            <a:xfrm>
              <a:off x="647775" y="2404202"/>
              <a:ext cx="40274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Пользователь </a:t>
              </a:r>
              <a:b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b="0" i="0" lang="en-US" sz="2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нажал кнопку </a:t>
              </a:r>
              <a:endParaRPr/>
            </a:p>
          </p:txBody>
        </p:sp>
        <p:sp>
          <p:nvSpPr>
            <p:cNvPr id="417" name="Google Shape;417;p42"/>
            <p:cNvSpPr txBox="1"/>
            <p:nvPr/>
          </p:nvSpPr>
          <p:spPr>
            <a:xfrm>
              <a:off x="1767658" y="2034870"/>
              <a:ext cx="17877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Действие</a:t>
              </a:r>
              <a:endParaRPr/>
            </a:p>
          </p:txBody>
        </p:sp>
      </p:grpSp>
      <p:cxnSp>
        <p:nvCxnSpPr>
          <p:cNvPr id="418" name="Google Shape;418;p42"/>
          <p:cNvCxnSpPr/>
          <p:nvPr/>
        </p:nvCxnSpPr>
        <p:spPr>
          <a:xfrm>
            <a:off x="2517169" y="3504311"/>
            <a:ext cx="626723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42"/>
          <p:cNvCxnSpPr/>
          <p:nvPr/>
        </p:nvCxnSpPr>
        <p:spPr>
          <a:xfrm>
            <a:off x="5839614" y="3504311"/>
            <a:ext cx="626723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Функция в Python</a:t>
            </a:r>
            <a:endParaRPr/>
          </a:p>
        </p:txBody>
      </p:sp>
      <p:grpSp>
        <p:nvGrpSpPr>
          <p:cNvPr id="425" name="Google Shape;425;p43"/>
          <p:cNvGrpSpPr/>
          <p:nvPr/>
        </p:nvGrpSpPr>
        <p:grpSpPr>
          <a:xfrm>
            <a:off x="457200" y="980677"/>
            <a:ext cx="4017196" cy="1148263"/>
            <a:chOff x="457200" y="719191"/>
            <a:chExt cx="4017196" cy="1148263"/>
          </a:xfrm>
        </p:grpSpPr>
        <p:sp>
          <p:nvSpPr>
            <p:cNvPr id="426" name="Google Shape;426;p43"/>
            <p:cNvSpPr txBox="1"/>
            <p:nvPr/>
          </p:nvSpPr>
          <p:spPr>
            <a:xfrm>
              <a:off x="457200" y="719191"/>
              <a:ext cx="4017196" cy="963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7030A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имя_функции </a:t>
              </a:r>
              <a:r>
                <a:rPr b="1" i="0" lang="en-US" sz="2000" u="none" cap="none" strike="noStrike">
                  <a:solidFill>
                    <a:srgbClr val="7030A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(event):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7030A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  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тело функции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43"/>
            <p:cNvCxnSpPr/>
            <p:nvPr/>
          </p:nvCxnSpPr>
          <p:spPr>
            <a:xfrm flipH="1" rot="10800000">
              <a:off x="544530" y="1381329"/>
              <a:ext cx="593700" cy="1500"/>
            </a:xfrm>
            <a:prstGeom prst="straightConnector1">
              <a:avLst/>
            </a:prstGeom>
            <a:noFill/>
            <a:ln cap="flat" cmpd="sng" w="28575">
              <a:solidFill>
                <a:srgbClr val="CB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28" name="Google Shape;428;p43"/>
            <p:cNvSpPr txBox="1"/>
            <p:nvPr/>
          </p:nvSpPr>
          <p:spPr>
            <a:xfrm>
              <a:off x="616448" y="1498122"/>
              <a:ext cx="6369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Tab</a:t>
              </a:r>
              <a:endPara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9" name="Google Shape;429;p43"/>
          <p:cNvSpPr/>
          <p:nvPr/>
        </p:nvSpPr>
        <p:spPr>
          <a:xfrm>
            <a:off x="457200" y="2676067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def – definition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правило. Сокращение, с которого начинается каждая функция</a:t>
            </a: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3"/>
          <p:cNvSpPr/>
          <p:nvPr/>
        </p:nvSpPr>
        <p:spPr>
          <a:xfrm>
            <a:off x="457200" y="4162823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(event)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обозначает ожидание события.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3"/>
          <p:cNvSpPr/>
          <p:nvPr/>
        </p:nvSpPr>
        <p:spPr>
          <a:xfrm>
            <a:off x="457200" y="3540481"/>
            <a:ext cx="8634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имя_функции – отражает назначение функции (печать, квадрат и т.п.)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457201" y="656295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же программе понять, какую функцию вызывать после нажатия кнопки?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657545" y="2729073"/>
            <a:ext cx="3168183" cy="82131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Кнопка</a:t>
            </a:r>
            <a:endParaRPr/>
          </a:p>
        </p:txBody>
      </p:sp>
      <p:sp>
        <p:nvSpPr>
          <p:cNvPr id="439" name="Google Shape;439;p44"/>
          <p:cNvSpPr txBox="1"/>
          <p:nvPr/>
        </p:nvSpPr>
        <p:spPr>
          <a:xfrm>
            <a:off x="4686886" y="2428201"/>
            <a:ext cx="115070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8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0" name="Google Shape;440;p44"/>
          <p:cNvGrpSpPr/>
          <p:nvPr/>
        </p:nvGrpSpPr>
        <p:grpSpPr>
          <a:xfrm>
            <a:off x="6698751" y="1828760"/>
            <a:ext cx="1787701" cy="2621802"/>
            <a:chOff x="5624387" y="1878567"/>
            <a:chExt cx="1787701" cy="2621802"/>
          </a:xfrm>
        </p:grpSpPr>
        <p:sp>
          <p:nvSpPr>
            <p:cNvPr id="441" name="Google Shape;441;p44"/>
            <p:cNvSpPr txBox="1"/>
            <p:nvPr/>
          </p:nvSpPr>
          <p:spPr>
            <a:xfrm>
              <a:off x="5624388" y="1878567"/>
              <a:ext cx="1787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kvadrat</a:t>
              </a:r>
              <a:endParaRPr b="1" i="0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2" name="Google Shape;442;p44"/>
            <p:cNvSpPr txBox="1"/>
            <p:nvPr/>
          </p:nvSpPr>
          <p:spPr>
            <a:xfrm>
              <a:off x="5624387" y="2816563"/>
              <a:ext cx="1787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p</a:t>
              </a:r>
              <a:r>
                <a:rPr b="1" lang="en-US" sz="18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olygon</a:t>
              </a:r>
              <a:endParaRPr b="1" i="0" sz="18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3" name="Google Shape;443;p44"/>
            <p:cNvSpPr txBox="1"/>
            <p:nvPr/>
          </p:nvSpPr>
          <p:spPr>
            <a:xfrm>
              <a:off x="5624387" y="3854169"/>
              <a:ext cx="1787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oval</a:t>
              </a:r>
              <a:endParaRPr b="1" i="0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49" name="Google Shape;449;p45"/>
          <p:cNvSpPr/>
          <p:nvPr/>
        </p:nvSpPr>
        <p:spPr>
          <a:xfrm>
            <a:off x="457201" y="656295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 же программе понять, какую функцию вызывать после нажатия кнопки?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5"/>
          <p:cNvSpPr/>
          <p:nvPr/>
        </p:nvSpPr>
        <p:spPr>
          <a:xfrm>
            <a:off x="657545" y="2729073"/>
            <a:ext cx="3168183" cy="82131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Кнопка</a:t>
            </a:r>
            <a:endParaRPr/>
          </a:p>
        </p:txBody>
      </p:sp>
      <p:grpSp>
        <p:nvGrpSpPr>
          <p:cNvPr id="451" name="Google Shape;451;p45"/>
          <p:cNvGrpSpPr/>
          <p:nvPr/>
        </p:nvGrpSpPr>
        <p:grpSpPr>
          <a:xfrm>
            <a:off x="6698751" y="1828760"/>
            <a:ext cx="1787704" cy="2621933"/>
            <a:chOff x="5624387" y="1878567"/>
            <a:chExt cx="1787704" cy="2621933"/>
          </a:xfrm>
        </p:grpSpPr>
        <p:sp>
          <p:nvSpPr>
            <p:cNvPr id="452" name="Google Shape;452;p45"/>
            <p:cNvSpPr txBox="1"/>
            <p:nvPr/>
          </p:nvSpPr>
          <p:spPr>
            <a:xfrm>
              <a:off x="5624388" y="1878567"/>
              <a:ext cx="17877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kvadrat</a:t>
              </a:r>
              <a:endParaRPr b="1" i="0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3" name="Google Shape;453;p45"/>
            <p:cNvSpPr txBox="1"/>
            <p:nvPr/>
          </p:nvSpPr>
          <p:spPr>
            <a:xfrm>
              <a:off x="5624387" y="2816563"/>
              <a:ext cx="17877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</a:t>
              </a:r>
              <a:r>
                <a:rPr b="1" lang="en-US" sz="180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polygon</a:t>
              </a:r>
              <a:endParaRPr b="1" i="0" sz="18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4" name="Google Shape;454;p45"/>
            <p:cNvSpPr txBox="1"/>
            <p:nvPr/>
          </p:nvSpPr>
          <p:spPr>
            <a:xfrm>
              <a:off x="5624387" y="3854169"/>
              <a:ext cx="17877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Функция oval</a:t>
              </a:r>
              <a:endParaRPr b="1" i="0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55" name="Google Shape;455;p45"/>
          <p:cNvSpPr txBox="1"/>
          <p:nvPr/>
        </p:nvSpPr>
        <p:spPr>
          <a:xfrm>
            <a:off x="4312690" y="2678064"/>
            <a:ext cx="20111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Надо связать кнопку и функцию</a:t>
            </a:r>
            <a:endParaRPr/>
          </a:p>
        </p:txBody>
      </p:sp>
      <p:cxnSp>
        <p:nvCxnSpPr>
          <p:cNvPr id="456" name="Google Shape;456;p45"/>
          <p:cNvCxnSpPr>
            <a:endCxn id="452" idx="1"/>
          </p:cNvCxnSpPr>
          <p:nvPr/>
        </p:nvCxnSpPr>
        <p:spPr>
          <a:xfrm flipH="1" rot="10800000">
            <a:off x="3825652" y="2151925"/>
            <a:ext cx="2873100" cy="577200"/>
          </a:xfrm>
          <a:prstGeom prst="straightConnector1">
            <a:avLst/>
          </a:prstGeom>
          <a:noFill/>
          <a:ln cap="flat" cmpd="sng" w="28575">
            <a:solidFill>
              <a:srgbClr val="1B85F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Связка кнопки и функции</a:t>
            </a:r>
            <a:endParaRPr/>
          </a:p>
        </p:txBody>
      </p:sp>
      <p:sp>
        <p:nvSpPr>
          <p:cNvPr id="462" name="Google Shape;462;p46"/>
          <p:cNvSpPr/>
          <p:nvPr/>
        </p:nvSpPr>
        <p:spPr>
          <a:xfrm>
            <a:off x="395748" y="787007"/>
            <a:ext cx="5490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Метод bind – связывает виджет и функцию.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457200" y="1345757"/>
            <a:ext cx="7879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виджет.bind(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"&lt;действие_пользователя&gt;"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,имя_функции)</a:t>
            </a:r>
            <a:endParaRPr/>
          </a:p>
        </p:txBody>
      </p:sp>
      <p:sp>
        <p:nvSpPr>
          <p:cNvPr id="464" name="Google Shape;464;p46"/>
          <p:cNvSpPr/>
          <p:nvPr/>
        </p:nvSpPr>
        <p:spPr>
          <a:xfrm>
            <a:off x="395748" y="2089782"/>
            <a:ext cx="7001838" cy="22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Действие пользователя: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 &lt;Button-1&gt; - щелчок левой кнопкой мыши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&lt;Button-2&gt; - щелчок средней кнопкой мыши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&lt;Button-3&gt; - щелчок правой кнопкой мыши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&lt;Double-Button-1&gt; - двойной клик левой кнопкой мыши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&lt;Motion&gt; - движение мыши  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Модуль tkinter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585250"/>
            <a:ext cx="8229600" cy="1151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tkinter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ool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i="1" lang="en-US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inter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face – инструментарий для создания пользовательского интерфейса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457200" y="1971585"/>
            <a:ext cx="4335695" cy="168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Подключение модуля: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3" y="1727332"/>
            <a:ext cx="3774558" cy="28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457199" y="1036769"/>
            <a:ext cx="66216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root=Tk()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root.geometry</a:t>
            </a:r>
            <a:r>
              <a:rPr lang="en-US" sz="1300">
                <a:solidFill>
                  <a:srgbClr val="A31515"/>
                </a:solidFill>
              </a:rPr>
              <a:t>('800x800')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kvadrat(event):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canvas.create_rectangle(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390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,fill=</a:t>
            </a:r>
            <a:r>
              <a:rPr b="0" i="0" lang="en-US" sz="13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btn_1 = Button(root,text=</a:t>
            </a:r>
            <a:r>
              <a:rPr b="0" i="0" lang="en-US" sz="13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"Квадрат"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btn_1.pack()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btn_1.bind(</a:t>
            </a:r>
            <a:r>
              <a:rPr b="0" i="0" lang="en-US" sz="13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,kvadrat)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canvas=Canvas(root,width=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640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480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canvas.pack()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/>
              <a:t>canvas.place(x=</a:t>
            </a:r>
            <a:r>
              <a:rPr lang="en-US" sz="1300">
                <a:solidFill>
                  <a:srgbClr val="09885A"/>
                </a:solidFill>
              </a:rPr>
              <a:t>100</a:t>
            </a:r>
            <a:r>
              <a:rPr lang="en-US" sz="1300"/>
              <a:t>,y=</a:t>
            </a:r>
            <a:r>
              <a:rPr lang="en-US" sz="1300">
                <a:solidFill>
                  <a:srgbClr val="09885A"/>
                </a:solidFill>
              </a:rPr>
              <a:t>100</a:t>
            </a:r>
            <a:r>
              <a:rPr lang="en-US" sz="1300"/>
              <a:t>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dk1"/>
                </a:solidFill>
              </a:rPr>
              <a:t>canvas.create_rectangle(</a:t>
            </a:r>
            <a:r>
              <a:rPr lang="en-US" sz="1300">
                <a:solidFill>
                  <a:srgbClr val="09885A"/>
                </a:solidFill>
              </a:rPr>
              <a:t>5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5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640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480</a:t>
            </a:r>
            <a:r>
              <a:rPr lang="en-US" sz="1300">
                <a:solidFill>
                  <a:schemeClr val="dk1"/>
                </a:solidFill>
              </a:rPr>
              <a:t>)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canvas.create_oval(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390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,fill=</a:t>
            </a:r>
            <a:r>
              <a:rPr b="0" i="0" lang="en-US" sz="13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"blue"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canvas.create_polygon(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390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3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390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,fill=</a:t>
            </a:r>
            <a:r>
              <a:rPr b="0" i="0" lang="en-US" sz="13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"green"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root.mainloop()</a:t>
            </a:r>
            <a:endParaRPr sz="1300"/>
          </a:p>
        </p:txBody>
      </p:sp>
      <p:sp>
        <p:nvSpPr>
          <p:cNvPr id="471" name="Google Shape;471;p47"/>
          <p:cNvSpPr txBox="1"/>
          <p:nvPr>
            <p:ph idx="1" type="body"/>
          </p:nvPr>
        </p:nvSpPr>
        <p:spPr>
          <a:xfrm>
            <a:off x="457199" y="441319"/>
            <a:ext cx="822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изменилось в нашей программе?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77" name="Google Shape;477;p48"/>
          <p:cNvSpPr txBox="1"/>
          <p:nvPr>
            <p:ph idx="1" type="body"/>
          </p:nvPr>
        </p:nvSpPr>
        <p:spPr>
          <a:xfrm>
            <a:off x="457199" y="365119"/>
            <a:ext cx="822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изменилось в нашей программе?</a:t>
            </a:r>
            <a:endParaRPr/>
          </a:p>
        </p:txBody>
      </p:sp>
      <p:grpSp>
        <p:nvGrpSpPr>
          <p:cNvPr id="478" name="Google Shape;478;p48"/>
          <p:cNvGrpSpPr/>
          <p:nvPr/>
        </p:nvGrpSpPr>
        <p:grpSpPr>
          <a:xfrm>
            <a:off x="457199" y="1002494"/>
            <a:ext cx="6621601" cy="3754800"/>
            <a:chOff x="457199" y="1152514"/>
            <a:chExt cx="6621601" cy="3754800"/>
          </a:xfrm>
        </p:grpSpPr>
        <p:sp>
          <p:nvSpPr>
            <p:cNvPr id="479" name="Google Shape;479;p48"/>
            <p:cNvSpPr/>
            <p:nvPr/>
          </p:nvSpPr>
          <p:spPr>
            <a:xfrm>
              <a:off x="457200" y="1152514"/>
              <a:ext cx="6621600" cy="3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rgbClr val="0000FF"/>
                  </a:solidFill>
                </a:rPr>
                <a:t>from</a:t>
              </a:r>
              <a:r>
                <a:rPr lang="en-US" sz="1300">
                  <a:solidFill>
                    <a:schemeClr val="dk1"/>
                  </a:solidFill>
                </a:rPr>
                <a:t> tkinter </a:t>
              </a:r>
              <a:r>
                <a:rPr lang="en-US" sz="1300">
                  <a:solidFill>
                    <a:srgbClr val="0000FF"/>
                  </a:solidFill>
                </a:rPr>
                <a:t>import</a:t>
              </a:r>
              <a:r>
                <a:rPr lang="en-US" sz="1300">
                  <a:solidFill>
                    <a:schemeClr val="dk1"/>
                  </a:solidFill>
                </a:rPr>
                <a:t>*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root=Tk()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root.geometry</a:t>
              </a:r>
              <a:r>
                <a:rPr lang="en-US" sz="1300">
                  <a:solidFill>
                    <a:srgbClr val="A31515"/>
                  </a:solidFill>
                </a:rPr>
                <a:t>('800x800')</a:t>
              </a:r>
              <a:endPara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rgbClr val="0000FF"/>
                  </a:solidFill>
                </a:rPr>
                <a:t>def</a:t>
              </a:r>
              <a:r>
                <a:rPr lang="en-US" sz="1300">
                  <a:solidFill>
                    <a:schemeClr val="dk1"/>
                  </a:solidFill>
                </a:rPr>
                <a:t> kvadrat(event):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    canvas.create_rectangle(</a:t>
              </a:r>
              <a:r>
                <a:rPr lang="en-US" sz="1300">
                  <a:solidFill>
                    <a:srgbClr val="09885A"/>
                  </a:solidFill>
                </a:rPr>
                <a:t>10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300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100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390</a:t>
              </a:r>
              <a:r>
                <a:rPr lang="en-US" sz="1300">
                  <a:solidFill>
                    <a:schemeClr val="dk1"/>
                  </a:solidFill>
                </a:rPr>
                <a:t>,fill=</a:t>
              </a:r>
              <a:r>
                <a:rPr lang="en-US" sz="1300">
                  <a:solidFill>
                    <a:srgbClr val="A31515"/>
                  </a:solidFill>
                </a:rPr>
                <a:t>"red"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br>
                <a:rPr lang="en-US" sz="1300">
                  <a:solidFill>
                    <a:schemeClr val="dk1"/>
                  </a:solidFill>
                </a:rPr>
              </a:br>
              <a:r>
                <a:rPr lang="en-US" sz="1300">
                  <a:solidFill>
                    <a:schemeClr val="dk1"/>
                  </a:solidFill>
                </a:rPr>
                <a:t>btn_1 = Button(root,text=</a:t>
              </a:r>
              <a:r>
                <a:rPr lang="en-US" sz="1300">
                  <a:solidFill>
                    <a:srgbClr val="A31515"/>
                  </a:solidFill>
                </a:rPr>
                <a:t>"Квадрат"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btn_1.pack()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btn_1.bind(</a:t>
              </a:r>
              <a:r>
                <a:rPr lang="en-US" sz="1300">
                  <a:solidFill>
                    <a:srgbClr val="A31515"/>
                  </a:solidFill>
                </a:rPr>
                <a:t>"&lt;Button-1&gt;"</a:t>
              </a:r>
              <a:r>
                <a:rPr lang="en-US" sz="1300">
                  <a:solidFill>
                    <a:schemeClr val="dk1"/>
                  </a:solidFill>
                </a:rPr>
                <a:t>,kvadrat)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br>
                <a:rPr lang="en-US" sz="1300">
                  <a:solidFill>
                    <a:schemeClr val="dk1"/>
                  </a:solidFill>
                </a:rPr>
              </a:br>
              <a:r>
                <a:rPr lang="en-US" sz="1300">
                  <a:solidFill>
                    <a:schemeClr val="dk1"/>
                  </a:solidFill>
                </a:rPr>
                <a:t>canvas=Canvas(root,width=</a:t>
              </a:r>
              <a:r>
                <a:rPr lang="en-US" sz="1300">
                  <a:solidFill>
                    <a:srgbClr val="09885A"/>
                  </a:solidFill>
                </a:rPr>
                <a:t>640</a:t>
              </a:r>
              <a:r>
                <a:rPr lang="en-US" sz="1300">
                  <a:solidFill>
                    <a:schemeClr val="dk1"/>
                  </a:solidFill>
                </a:rPr>
                <a:t>,height=</a:t>
              </a:r>
              <a:r>
                <a:rPr lang="en-US" sz="1300">
                  <a:solidFill>
                    <a:srgbClr val="09885A"/>
                  </a:solidFill>
                </a:rPr>
                <a:t>480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canvas.pack()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canvas.place(x=</a:t>
              </a:r>
              <a:r>
                <a:rPr lang="en-US" sz="1300">
                  <a:solidFill>
                    <a:srgbClr val="09885A"/>
                  </a:solidFill>
                </a:rPr>
                <a:t>100</a:t>
              </a:r>
              <a:r>
                <a:rPr lang="en-US" sz="1300">
                  <a:solidFill>
                    <a:schemeClr val="dk1"/>
                  </a:solidFill>
                </a:rPr>
                <a:t>,y=</a:t>
              </a:r>
              <a:r>
                <a:rPr lang="en-US" sz="1300">
                  <a:solidFill>
                    <a:srgbClr val="09885A"/>
                  </a:solidFill>
                </a:rPr>
                <a:t>100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canvas.create_rectangle(</a:t>
              </a:r>
              <a:r>
                <a:rPr lang="en-US" sz="1300">
                  <a:solidFill>
                    <a:srgbClr val="09885A"/>
                  </a:solidFill>
                </a:rPr>
                <a:t>5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5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640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480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br>
                <a:rPr lang="en-US" sz="1300">
                  <a:solidFill>
                    <a:schemeClr val="dk1"/>
                  </a:solidFill>
                </a:rPr>
              </a:br>
              <a:r>
                <a:rPr lang="en-US" sz="1300">
                  <a:solidFill>
                    <a:schemeClr val="dk1"/>
                  </a:solidFill>
                </a:rPr>
                <a:t>canvas.create_oval(</a:t>
              </a:r>
              <a:r>
                <a:rPr lang="en-US" sz="1300">
                  <a:solidFill>
                    <a:srgbClr val="09885A"/>
                  </a:solidFill>
                </a:rPr>
                <a:t>150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300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240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390</a:t>
              </a:r>
              <a:r>
                <a:rPr lang="en-US" sz="1300">
                  <a:solidFill>
                    <a:schemeClr val="dk1"/>
                  </a:solidFill>
                </a:rPr>
                <a:t>,fill=</a:t>
              </a:r>
              <a:r>
                <a:rPr lang="en-US" sz="1300">
                  <a:solidFill>
                    <a:srgbClr val="A31515"/>
                  </a:solidFill>
                </a:rPr>
                <a:t>"blue"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canvas.create_polygon(</a:t>
              </a:r>
              <a:r>
                <a:rPr lang="en-US" sz="1300">
                  <a:solidFill>
                    <a:srgbClr val="09885A"/>
                  </a:solidFill>
                </a:rPr>
                <a:t>300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390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350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300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400</a:t>
              </a:r>
              <a:r>
                <a:rPr lang="en-US" sz="1300">
                  <a:solidFill>
                    <a:schemeClr val="dk1"/>
                  </a:solidFill>
                </a:rPr>
                <a:t>,</a:t>
              </a:r>
              <a:r>
                <a:rPr lang="en-US" sz="1300">
                  <a:solidFill>
                    <a:srgbClr val="09885A"/>
                  </a:solidFill>
                </a:rPr>
                <a:t>390</a:t>
              </a:r>
              <a:r>
                <a:rPr lang="en-US" sz="1300">
                  <a:solidFill>
                    <a:schemeClr val="dk1"/>
                  </a:solidFill>
                </a:rPr>
                <a:t>,fill=</a:t>
              </a:r>
              <a:r>
                <a:rPr lang="en-US" sz="1300">
                  <a:solidFill>
                    <a:srgbClr val="A31515"/>
                  </a:solidFill>
                </a:rPr>
                <a:t>"green"</a:t>
              </a:r>
              <a:r>
                <a:rPr lang="en-US" sz="1300">
                  <a:solidFill>
                    <a:schemeClr val="dk1"/>
                  </a:solidFill>
                </a:rPr>
                <a:t>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br>
                <a:rPr lang="en-US" sz="1300">
                  <a:solidFill>
                    <a:schemeClr val="dk1"/>
                  </a:solidFill>
                </a:rPr>
              </a:br>
              <a:r>
                <a:rPr lang="en-US" sz="1300">
                  <a:solidFill>
                    <a:schemeClr val="dk1"/>
                  </a:solidFill>
                </a:rPr>
                <a:t>root.mainloop()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457199" y="1958083"/>
              <a:ext cx="5871600" cy="5682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457199" y="2986039"/>
              <a:ext cx="3786000" cy="248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87" name="Google Shape;487;p49"/>
          <p:cNvSpPr/>
          <p:nvPr/>
        </p:nvSpPr>
        <p:spPr>
          <a:xfrm>
            <a:off x="457200" y="1026764"/>
            <a:ext cx="6621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rgbClr val="0000FF"/>
                </a:solidFill>
              </a:rPr>
              <a:t>from</a:t>
            </a:r>
            <a:r>
              <a:rPr lang="en-US" sz="1300">
                <a:solidFill>
                  <a:schemeClr val="dk1"/>
                </a:solidFill>
              </a:rPr>
              <a:t> tkinter </a:t>
            </a:r>
            <a:r>
              <a:rPr lang="en-US" sz="1300">
                <a:solidFill>
                  <a:srgbClr val="0000FF"/>
                </a:solidFill>
              </a:rPr>
              <a:t>import</a:t>
            </a:r>
            <a:r>
              <a:rPr lang="en-US" sz="1300">
                <a:solidFill>
                  <a:schemeClr val="dk1"/>
                </a:solidFill>
              </a:rPr>
              <a:t>*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root=Tk()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root.geometry</a:t>
            </a:r>
            <a:r>
              <a:rPr lang="en-US" sz="1300">
                <a:solidFill>
                  <a:srgbClr val="A31515"/>
                </a:solidFill>
              </a:rPr>
              <a:t>('800x800')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rgbClr val="0000FF"/>
                </a:solidFill>
              </a:rPr>
              <a:t>def</a:t>
            </a:r>
            <a:r>
              <a:rPr lang="en-US" sz="1300">
                <a:solidFill>
                  <a:schemeClr val="dk1"/>
                </a:solidFill>
              </a:rPr>
              <a:t> kvadrat(event):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canvas.create_rectangle(</a:t>
            </a:r>
            <a:r>
              <a:rPr lang="en-US" sz="1300">
                <a:solidFill>
                  <a:srgbClr val="09885A"/>
                </a:solidFill>
              </a:rPr>
              <a:t>10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300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100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390</a:t>
            </a:r>
            <a:r>
              <a:rPr lang="en-US" sz="1300">
                <a:solidFill>
                  <a:schemeClr val="dk1"/>
                </a:solidFill>
              </a:rPr>
              <a:t>,fill=</a:t>
            </a:r>
            <a:r>
              <a:rPr lang="en-US" sz="1300">
                <a:solidFill>
                  <a:srgbClr val="A31515"/>
                </a:solidFill>
              </a:rPr>
              <a:t>"red"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btn_1 = Button(root,text=</a:t>
            </a:r>
            <a:r>
              <a:rPr lang="en-US" sz="1300">
                <a:solidFill>
                  <a:srgbClr val="A31515"/>
                </a:solidFill>
              </a:rPr>
              <a:t>"Квадрат"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btn_1.pack()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btn_1.bind(</a:t>
            </a:r>
            <a:r>
              <a:rPr lang="en-US" sz="1300">
                <a:solidFill>
                  <a:srgbClr val="A31515"/>
                </a:solidFill>
              </a:rPr>
              <a:t>"&lt;Button-1&gt;"</a:t>
            </a:r>
            <a:r>
              <a:rPr lang="en-US" sz="1300">
                <a:solidFill>
                  <a:schemeClr val="dk1"/>
                </a:solidFill>
              </a:rPr>
              <a:t>,kvadrat)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canvas=Canvas(root,width=</a:t>
            </a:r>
            <a:r>
              <a:rPr lang="en-US" sz="1300">
                <a:solidFill>
                  <a:srgbClr val="09885A"/>
                </a:solidFill>
              </a:rPr>
              <a:t>640</a:t>
            </a:r>
            <a:r>
              <a:rPr lang="en-US" sz="1300">
                <a:solidFill>
                  <a:schemeClr val="dk1"/>
                </a:solidFill>
              </a:rPr>
              <a:t>,height=</a:t>
            </a:r>
            <a:r>
              <a:rPr lang="en-US" sz="1300">
                <a:solidFill>
                  <a:srgbClr val="09885A"/>
                </a:solidFill>
              </a:rPr>
              <a:t>480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canvas.pack()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canvas.place(x=</a:t>
            </a:r>
            <a:r>
              <a:rPr lang="en-US" sz="1300">
                <a:solidFill>
                  <a:srgbClr val="09885A"/>
                </a:solidFill>
              </a:rPr>
              <a:t>100</a:t>
            </a:r>
            <a:r>
              <a:rPr lang="en-US" sz="1300">
                <a:solidFill>
                  <a:schemeClr val="dk1"/>
                </a:solidFill>
              </a:rPr>
              <a:t>,y=</a:t>
            </a:r>
            <a:r>
              <a:rPr lang="en-US" sz="1300">
                <a:solidFill>
                  <a:srgbClr val="09885A"/>
                </a:solidFill>
              </a:rPr>
              <a:t>100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canvas.create_rectangle(</a:t>
            </a:r>
            <a:r>
              <a:rPr lang="en-US" sz="1300">
                <a:solidFill>
                  <a:srgbClr val="09885A"/>
                </a:solidFill>
              </a:rPr>
              <a:t>5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5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640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480</a:t>
            </a:r>
            <a:r>
              <a:rPr lang="en-US" sz="1300">
                <a:solidFill>
                  <a:schemeClr val="dk1"/>
                </a:solidFill>
              </a:rPr>
              <a:t>)</a:t>
            </a: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canvas.create_oval(</a:t>
            </a:r>
            <a:r>
              <a:rPr lang="en-US" sz="1300">
                <a:solidFill>
                  <a:srgbClr val="09885A"/>
                </a:solidFill>
              </a:rPr>
              <a:t>150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300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240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390</a:t>
            </a:r>
            <a:r>
              <a:rPr lang="en-US" sz="1300">
                <a:solidFill>
                  <a:schemeClr val="dk1"/>
                </a:solidFill>
              </a:rPr>
              <a:t>,fill=</a:t>
            </a:r>
            <a:r>
              <a:rPr lang="en-US" sz="1300">
                <a:solidFill>
                  <a:srgbClr val="A31515"/>
                </a:solidFill>
              </a:rPr>
              <a:t>"blue"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canvas.create_polygon(</a:t>
            </a:r>
            <a:r>
              <a:rPr lang="en-US" sz="1300">
                <a:solidFill>
                  <a:srgbClr val="09885A"/>
                </a:solidFill>
              </a:rPr>
              <a:t>300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390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350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300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400</a:t>
            </a:r>
            <a:r>
              <a:rPr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rgbClr val="09885A"/>
                </a:solidFill>
              </a:rPr>
              <a:t>390</a:t>
            </a:r>
            <a:r>
              <a:rPr lang="en-US" sz="1300">
                <a:solidFill>
                  <a:schemeClr val="dk1"/>
                </a:solidFill>
              </a:rPr>
              <a:t>,fill=</a:t>
            </a:r>
            <a:r>
              <a:rPr lang="en-US" sz="1300">
                <a:solidFill>
                  <a:srgbClr val="A31515"/>
                </a:solidFill>
              </a:rPr>
              <a:t>"green"</a:t>
            </a:r>
            <a:r>
              <a:rPr lang="en-US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root.mainloop()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88" name="Google Shape;488;p49"/>
          <p:cNvSpPr txBox="1"/>
          <p:nvPr>
            <p:ph idx="1" type="body"/>
          </p:nvPr>
        </p:nvSpPr>
        <p:spPr>
          <a:xfrm>
            <a:off x="457199" y="443694"/>
            <a:ext cx="822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мы увидим на экране, после запуска программы?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94" name="Google Shape;494;p50"/>
          <p:cNvSpPr/>
          <p:nvPr/>
        </p:nvSpPr>
        <p:spPr>
          <a:xfrm>
            <a:off x="457199" y="1276539"/>
            <a:ext cx="51627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0000FF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tkinter </a:t>
            </a:r>
            <a:r>
              <a:rPr lang="en-US" sz="1100">
                <a:solidFill>
                  <a:srgbClr val="0000FF"/>
                </a:solidFill>
              </a:rPr>
              <a:t>import</a:t>
            </a:r>
            <a:r>
              <a:rPr lang="en-US" sz="1100">
                <a:solidFill>
                  <a:schemeClr val="dk1"/>
                </a:solidFill>
              </a:rPr>
              <a:t>*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root=Tk()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root.geometry</a:t>
            </a:r>
            <a:r>
              <a:rPr lang="en-US" sz="1100">
                <a:solidFill>
                  <a:srgbClr val="A31515"/>
                </a:solidFill>
              </a:rPr>
              <a:t>('800x800')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0000FF"/>
                </a:solidFill>
              </a:rPr>
              <a:t>def</a:t>
            </a:r>
            <a:r>
              <a:rPr lang="en-US" sz="1100">
                <a:solidFill>
                  <a:schemeClr val="dk1"/>
                </a:solidFill>
              </a:rPr>
              <a:t> kvadrat(event):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 canvas.create_rectangle(</a:t>
            </a:r>
            <a:r>
              <a:rPr lang="en-US" sz="1100">
                <a:solidFill>
                  <a:srgbClr val="09885A"/>
                </a:solidFill>
              </a:rPr>
              <a:t>10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"red"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btn_1 = Button(root,text=</a:t>
            </a:r>
            <a:r>
              <a:rPr lang="en-US" sz="1100">
                <a:solidFill>
                  <a:srgbClr val="A31515"/>
                </a:solidFill>
              </a:rPr>
              <a:t>"Квадрат"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btn_1.pack()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btn_1.bind(</a:t>
            </a:r>
            <a:r>
              <a:rPr lang="en-US" sz="1100">
                <a:solidFill>
                  <a:srgbClr val="A31515"/>
                </a:solidFill>
              </a:rPr>
              <a:t>"&lt;Button-1&gt;"</a:t>
            </a:r>
            <a:r>
              <a:rPr lang="en-US" sz="1100">
                <a:solidFill>
                  <a:schemeClr val="dk1"/>
                </a:solidFill>
              </a:rPr>
              <a:t>,kvadrat)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canvas=Canvas(root,width=</a:t>
            </a:r>
            <a:r>
              <a:rPr lang="en-US" sz="1100">
                <a:solidFill>
                  <a:srgbClr val="09885A"/>
                </a:solidFill>
              </a:rPr>
              <a:t>640</a:t>
            </a:r>
            <a:r>
              <a:rPr lang="en-US" sz="1100">
                <a:solidFill>
                  <a:schemeClr val="dk1"/>
                </a:solidFill>
              </a:rPr>
              <a:t>,height=</a:t>
            </a:r>
            <a:r>
              <a:rPr lang="en-US" sz="1100">
                <a:solidFill>
                  <a:srgbClr val="09885A"/>
                </a:solidFill>
              </a:rPr>
              <a:t>480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canvas.pack()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canvas.place(x=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,y=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canvas.create_rectangle(</a:t>
            </a:r>
            <a:r>
              <a:rPr lang="en-US" sz="1100">
                <a:solidFill>
                  <a:srgbClr val="09885A"/>
                </a:solidFill>
              </a:rPr>
              <a:t>5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5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640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480</a:t>
            </a:r>
            <a:r>
              <a:rPr lang="en-US" sz="1100">
                <a:solidFill>
                  <a:schemeClr val="dk1"/>
                </a:solidFill>
              </a:rPr>
              <a:t>)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canvas.create_oval(</a:t>
            </a:r>
            <a:r>
              <a:rPr lang="en-US" sz="1100">
                <a:solidFill>
                  <a:srgbClr val="09885A"/>
                </a:solidFill>
              </a:rPr>
              <a:t>150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240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"blue"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canvas.create_polygon(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350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400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"green"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root.mainloop()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457199" y="593719"/>
            <a:ext cx="8229601" cy="63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мы увидим на экране, после запуска программы? </a:t>
            </a:r>
            <a:endParaRPr/>
          </a:p>
        </p:txBody>
      </p:sp>
      <p:pic>
        <p:nvPicPr>
          <p:cNvPr id="496" name="Google Shape;4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299" y="1383494"/>
            <a:ext cx="3219301" cy="315855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502" name="Google Shape;502;p51"/>
          <p:cNvSpPr txBox="1"/>
          <p:nvPr>
            <p:ph idx="1" type="body"/>
          </p:nvPr>
        </p:nvSpPr>
        <p:spPr>
          <a:xfrm>
            <a:off x="457199" y="593719"/>
            <a:ext cx="8229601" cy="63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необходимо сделать пользователю, чтобы появился квадрат?</a:t>
            </a:r>
            <a:endParaRPr/>
          </a:p>
        </p:txBody>
      </p:sp>
      <p:pic>
        <p:nvPicPr>
          <p:cNvPr id="503" name="Google Shape;5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299" y="1383494"/>
            <a:ext cx="3219301" cy="315855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4" name="Google Shape;504;p51"/>
          <p:cNvSpPr/>
          <p:nvPr/>
        </p:nvSpPr>
        <p:spPr>
          <a:xfrm>
            <a:off x="403499" y="1609439"/>
            <a:ext cx="51627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tkinter </a:t>
            </a:r>
            <a:r>
              <a:rPr lang="en-US" sz="1100">
                <a:solidFill>
                  <a:srgbClr val="0000FF"/>
                </a:solidFill>
              </a:rPr>
              <a:t>import</a:t>
            </a:r>
            <a:r>
              <a:rPr lang="en-US" sz="1100">
                <a:solidFill>
                  <a:schemeClr val="dk1"/>
                </a:solidFill>
              </a:rPr>
              <a:t>*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root=Tk()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root.geometry</a:t>
            </a:r>
            <a:r>
              <a:rPr lang="en-US" sz="1100">
                <a:solidFill>
                  <a:srgbClr val="A31515"/>
                </a:solidFill>
              </a:rPr>
              <a:t>('800x800')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</a:rPr>
              <a:t>def</a:t>
            </a:r>
            <a:r>
              <a:rPr lang="en-US" sz="1100">
                <a:solidFill>
                  <a:schemeClr val="dk1"/>
                </a:solidFill>
              </a:rPr>
              <a:t> kvadrat(event):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canvas.create_rectangle(</a:t>
            </a:r>
            <a:r>
              <a:rPr lang="en-US" sz="1100">
                <a:solidFill>
                  <a:srgbClr val="09885A"/>
                </a:solidFill>
              </a:rPr>
              <a:t>10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"red"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btn_1 = Button(root,text=</a:t>
            </a:r>
            <a:r>
              <a:rPr lang="en-US" sz="1100">
                <a:solidFill>
                  <a:srgbClr val="A31515"/>
                </a:solidFill>
              </a:rPr>
              <a:t>"Квадрат"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btn_1.pack()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btn_1.bind(</a:t>
            </a:r>
            <a:r>
              <a:rPr lang="en-US" sz="1100">
                <a:solidFill>
                  <a:srgbClr val="A31515"/>
                </a:solidFill>
              </a:rPr>
              <a:t>"&lt;Button-1&gt;"</a:t>
            </a:r>
            <a:r>
              <a:rPr lang="en-US" sz="1100">
                <a:solidFill>
                  <a:schemeClr val="dk1"/>
                </a:solidFill>
              </a:rPr>
              <a:t>,kvadrat)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canvas=Canvas(root,width=</a:t>
            </a:r>
            <a:r>
              <a:rPr lang="en-US" sz="1100">
                <a:solidFill>
                  <a:srgbClr val="09885A"/>
                </a:solidFill>
              </a:rPr>
              <a:t>640</a:t>
            </a:r>
            <a:r>
              <a:rPr lang="en-US" sz="1100">
                <a:solidFill>
                  <a:schemeClr val="dk1"/>
                </a:solidFill>
              </a:rPr>
              <a:t>,height=</a:t>
            </a:r>
            <a:r>
              <a:rPr lang="en-US" sz="1100">
                <a:solidFill>
                  <a:srgbClr val="09885A"/>
                </a:solidFill>
              </a:rPr>
              <a:t>480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canvas.pack()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canvas.place(x=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,y=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canvas.create_rectangle(</a:t>
            </a:r>
            <a:r>
              <a:rPr lang="en-US" sz="1100">
                <a:solidFill>
                  <a:srgbClr val="09885A"/>
                </a:solidFill>
              </a:rPr>
              <a:t>5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5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640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480</a:t>
            </a:r>
            <a:r>
              <a:rPr lang="en-US" sz="1100">
                <a:solidFill>
                  <a:schemeClr val="dk1"/>
                </a:solidFill>
              </a:rPr>
              <a:t>)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canvas.create_oval(</a:t>
            </a:r>
            <a:r>
              <a:rPr lang="en-US" sz="1100">
                <a:solidFill>
                  <a:srgbClr val="09885A"/>
                </a:solidFill>
              </a:rPr>
              <a:t>150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240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"blue"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canvas.create_polygon(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350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400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"green"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root.mainloop()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510" name="Google Shape;510;p52"/>
          <p:cNvSpPr txBox="1"/>
          <p:nvPr>
            <p:ph idx="1" type="body"/>
          </p:nvPr>
        </p:nvSpPr>
        <p:spPr>
          <a:xfrm>
            <a:off x="457199" y="593719"/>
            <a:ext cx="8229601" cy="63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необходимо сделать пользователю, чтобы появился квадрат?</a:t>
            </a:r>
            <a:endParaRPr/>
          </a:p>
        </p:txBody>
      </p:sp>
      <p:sp>
        <p:nvSpPr>
          <p:cNvPr id="511" name="Google Shape;511;p52"/>
          <p:cNvSpPr txBox="1"/>
          <p:nvPr/>
        </p:nvSpPr>
        <p:spPr>
          <a:xfrm>
            <a:off x="5430411" y="1411398"/>
            <a:ext cx="3589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Нажать левой кнопкой мыши на кнопку Квадрат </a:t>
            </a:r>
            <a:endParaRPr/>
          </a:p>
        </p:txBody>
      </p:sp>
      <p:sp>
        <p:nvSpPr>
          <p:cNvPr id="512" name="Google Shape;512;p52"/>
          <p:cNvSpPr/>
          <p:nvPr/>
        </p:nvSpPr>
        <p:spPr>
          <a:xfrm>
            <a:off x="1238751" y="3179300"/>
            <a:ext cx="812100" cy="26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2"/>
          <p:cNvSpPr/>
          <p:nvPr/>
        </p:nvSpPr>
        <p:spPr>
          <a:xfrm>
            <a:off x="457199" y="1652314"/>
            <a:ext cx="51627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</a:rPr>
              <a:t>from</a:t>
            </a:r>
            <a:r>
              <a:rPr lang="en-US" sz="1100">
                <a:solidFill>
                  <a:schemeClr val="dk1"/>
                </a:solidFill>
              </a:rPr>
              <a:t> tkinter </a:t>
            </a:r>
            <a:r>
              <a:rPr lang="en-US" sz="1100">
                <a:solidFill>
                  <a:srgbClr val="0000FF"/>
                </a:solidFill>
              </a:rPr>
              <a:t>import</a:t>
            </a:r>
            <a:r>
              <a:rPr lang="en-US" sz="1100">
                <a:solidFill>
                  <a:schemeClr val="dk1"/>
                </a:solidFill>
              </a:rPr>
              <a:t>*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root=Tk()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root.geometry</a:t>
            </a:r>
            <a:r>
              <a:rPr lang="en-US" sz="1100">
                <a:solidFill>
                  <a:srgbClr val="A31515"/>
                </a:solidFill>
              </a:rPr>
              <a:t>('800x800')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</a:rPr>
              <a:t>def</a:t>
            </a:r>
            <a:r>
              <a:rPr lang="en-US" sz="1100">
                <a:solidFill>
                  <a:schemeClr val="dk1"/>
                </a:solidFill>
              </a:rPr>
              <a:t> kvadrat(event):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canvas.create_rectangle(</a:t>
            </a:r>
            <a:r>
              <a:rPr lang="en-US" sz="1100">
                <a:solidFill>
                  <a:srgbClr val="09885A"/>
                </a:solidFill>
              </a:rPr>
              <a:t>10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"red"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btn_1 = Button(root,text=</a:t>
            </a:r>
            <a:r>
              <a:rPr lang="en-US" sz="1100">
                <a:solidFill>
                  <a:srgbClr val="A31515"/>
                </a:solidFill>
              </a:rPr>
              <a:t>"Квадрат"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btn_1.pack()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btn_1.bind(</a:t>
            </a:r>
            <a:r>
              <a:rPr lang="en-US" sz="1100">
                <a:solidFill>
                  <a:srgbClr val="A31515"/>
                </a:solidFill>
              </a:rPr>
              <a:t>"&lt;Button-1&gt;"</a:t>
            </a:r>
            <a:r>
              <a:rPr lang="en-US" sz="1100">
                <a:solidFill>
                  <a:schemeClr val="dk1"/>
                </a:solidFill>
              </a:rPr>
              <a:t>,kvadrat)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canvas=Canvas(root,width=</a:t>
            </a:r>
            <a:r>
              <a:rPr lang="en-US" sz="1100">
                <a:solidFill>
                  <a:srgbClr val="09885A"/>
                </a:solidFill>
              </a:rPr>
              <a:t>640</a:t>
            </a:r>
            <a:r>
              <a:rPr lang="en-US" sz="1100">
                <a:solidFill>
                  <a:schemeClr val="dk1"/>
                </a:solidFill>
              </a:rPr>
              <a:t>,height=</a:t>
            </a:r>
            <a:r>
              <a:rPr lang="en-US" sz="1100">
                <a:solidFill>
                  <a:srgbClr val="09885A"/>
                </a:solidFill>
              </a:rPr>
              <a:t>480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canvas.pack()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canvas.place(x=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,y=</a:t>
            </a:r>
            <a:r>
              <a:rPr lang="en-US" sz="1100">
                <a:solidFill>
                  <a:srgbClr val="09885A"/>
                </a:solidFill>
              </a:rPr>
              <a:t>100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canvas.create_rectangle(</a:t>
            </a:r>
            <a:r>
              <a:rPr lang="en-US" sz="1100">
                <a:solidFill>
                  <a:srgbClr val="09885A"/>
                </a:solidFill>
              </a:rPr>
              <a:t>5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5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640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480</a:t>
            </a:r>
            <a:r>
              <a:rPr lang="en-US" sz="1100">
                <a:solidFill>
                  <a:schemeClr val="dk1"/>
                </a:solidFill>
              </a:rPr>
              <a:t>)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canvas.create_oval(</a:t>
            </a:r>
            <a:r>
              <a:rPr lang="en-US" sz="1100">
                <a:solidFill>
                  <a:srgbClr val="09885A"/>
                </a:solidFill>
              </a:rPr>
              <a:t>150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240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"blue"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canvas.create_polygon(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350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400</a:t>
            </a:r>
            <a:r>
              <a:rPr lang="en-US" sz="1100">
                <a:solidFill>
                  <a:schemeClr val="dk1"/>
                </a:solidFill>
              </a:rPr>
              <a:t>,</a:t>
            </a:r>
            <a:r>
              <a:rPr lang="en-US" sz="1100">
                <a:solidFill>
                  <a:srgbClr val="09885A"/>
                </a:solidFill>
              </a:rPr>
              <a:t>390</a:t>
            </a:r>
            <a:r>
              <a:rPr lang="en-US" sz="1100">
                <a:solidFill>
                  <a:schemeClr val="dk1"/>
                </a:solidFill>
              </a:rPr>
              <a:t>,fill=</a:t>
            </a:r>
            <a:r>
              <a:rPr lang="en-US" sz="1100">
                <a:solidFill>
                  <a:srgbClr val="A31515"/>
                </a:solidFill>
              </a:rPr>
              <a:t>"green"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root.mainloop()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  <p:pic>
        <p:nvPicPr>
          <p:cNvPr id="514" name="Google Shape;5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299" y="2210129"/>
            <a:ext cx="3219301" cy="2624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20" name="Google Shape;520;p53"/>
          <p:cNvSpPr txBox="1"/>
          <p:nvPr>
            <p:ph idx="1" type="body"/>
          </p:nvPr>
        </p:nvSpPr>
        <p:spPr>
          <a:xfrm>
            <a:off x="457200" y="912218"/>
            <a:ext cx="3559997" cy="3896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функции oval и polygon для появления фигур круга и треугольника после нажатия соответствующие кнопки. </a:t>
            </a:r>
            <a:endParaRPr/>
          </a:p>
        </p:txBody>
      </p:sp>
      <p:pic>
        <p:nvPicPr>
          <p:cNvPr id="521" name="Google Shape;5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7196" y="803712"/>
            <a:ext cx="4993290" cy="383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457200" y="562626"/>
            <a:ext cx="8553285" cy="793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программу функции oval и polygon для появления фигур круга и треугольника после нажатия соответствующие кнопки. </a:t>
            </a:r>
            <a:endParaRPr/>
          </a:p>
        </p:txBody>
      </p:sp>
      <p:grpSp>
        <p:nvGrpSpPr>
          <p:cNvPr id="528" name="Google Shape;528;p54"/>
          <p:cNvGrpSpPr/>
          <p:nvPr/>
        </p:nvGrpSpPr>
        <p:grpSpPr>
          <a:xfrm>
            <a:off x="133515" y="1355918"/>
            <a:ext cx="9010482" cy="3126493"/>
            <a:chOff x="133515" y="1355918"/>
            <a:chExt cx="9010482" cy="3126493"/>
          </a:xfrm>
        </p:grpSpPr>
        <p:sp>
          <p:nvSpPr>
            <p:cNvPr id="529" name="Google Shape;529;p54"/>
            <p:cNvSpPr/>
            <p:nvPr/>
          </p:nvSpPr>
          <p:spPr>
            <a:xfrm>
              <a:off x="133515" y="1355918"/>
              <a:ext cx="5553182" cy="2354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tkinter </a:t>
              </a:r>
              <a:r>
                <a:rPr b="0" i="0" lang="en-US" sz="105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import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root=Tk()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root.geometry</a:t>
              </a:r>
              <a:r>
                <a:rPr lang="en-US" sz="1100">
                  <a:solidFill>
                    <a:srgbClr val="A31515"/>
                  </a:solidFill>
                </a:rPr>
                <a:t>('800x800')</a:t>
              </a:r>
              <a:endParaRPr sz="105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def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kvadrat(event):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canvas.create_rectangle(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390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,fill=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"red"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5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def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oval(event):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canvas.create_oval(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240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390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,fill=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"blue"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5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def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polygon(event):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canvas.create_polygon(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390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390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,fill=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"green"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4"/>
            <p:cNvSpPr/>
            <p:nvPr/>
          </p:nvSpPr>
          <p:spPr>
            <a:xfrm>
              <a:off x="5553180" y="1804755"/>
              <a:ext cx="3590817" cy="2677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btn_1 = Button(root,text=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"Квадрат"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btn_1.pack()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btn_1.bind(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"&lt;Button-1&gt;"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,kvadrat)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btn_2 = Button(root,text=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"Круг"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btn_2.pack()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btn_2.bind(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"&lt;Button-1&gt;"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,oval)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btn_3 = Button(root,text=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"Треугольник"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btn_3.pack()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btn_3.bind(</a:t>
              </a:r>
              <a:r>
                <a:rPr b="0" i="0" lang="en-US" sz="1050" u="none" cap="none" strike="noStrike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"&lt;Button-1&gt;"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,polygon)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canvas=Canvas(root,width=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640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,height=</a:t>
              </a:r>
              <a:r>
                <a:rPr b="0" i="0" lang="en-US" sz="1050" u="none" cap="none" strike="noStrike">
                  <a:solidFill>
                    <a:srgbClr val="09885A"/>
                  </a:solidFill>
                  <a:latin typeface="Arial"/>
                  <a:ea typeface="Arial"/>
                  <a:cs typeface="Arial"/>
                  <a:sym typeface="Arial"/>
                </a:rPr>
                <a:t>480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canvas.pack()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canvas.place(x=</a:t>
              </a:r>
              <a:r>
                <a:rPr lang="en-US" sz="1100">
                  <a:solidFill>
                    <a:srgbClr val="09885A"/>
                  </a:solidFill>
                </a:rPr>
                <a:t>100</a:t>
              </a:r>
              <a:r>
                <a:rPr lang="en-US" sz="1100">
                  <a:solidFill>
                    <a:schemeClr val="dk1"/>
                  </a:solidFill>
                </a:rPr>
                <a:t>,y=</a:t>
              </a:r>
              <a:r>
                <a:rPr lang="en-US" sz="1100">
                  <a:solidFill>
                    <a:srgbClr val="09885A"/>
                  </a:solidFill>
                </a:rPr>
                <a:t>100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canvas.create_rectangle(</a:t>
              </a:r>
              <a:r>
                <a:rPr lang="en-US" sz="1100">
                  <a:solidFill>
                    <a:srgbClr val="09885A"/>
                  </a:solidFill>
                </a:rPr>
                <a:t>5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5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640</a:t>
              </a:r>
              <a:r>
                <a:rPr lang="en-US" sz="1100">
                  <a:solidFill>
                    <a:schemeClr val="dk1"/>
                  </a:solidFill>
                </a:rPr>
                <a:t>,</a:t>
              </a:r>
              <a:r>
                <a:rPr lang="en-US" sz="1100">
                  <a:solidFill>
                    <a:srgbClr val="09885A"/>
                  </a:solidFill>
                </a:rPr>
                <a:t>480</a:t>
              </a:r>
              <a:r>
                <a:rPr lang="en-US" sz="1100">
                  <a:solidFill>
                    <a:schemeClr val="dk1"/>
                  </a:solidFill>
                </a:rPr>
                <a:t>)</a:t>
              </a:r>
              <a:endParaRPr sz="105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root.mainloop()</a:t>
              </a:r>
              <a:endParaRPr/>
            </a:p>
          </p:txBody>
        </p:sp>
        <p:sp>
          <p:nvSpPr>
            <p:cNvPr id="531" name="Google Shape;531;p54"/>
            <p:cNvSpPr/>
            <p:nvPr/>
          </p:nvSpPr>
          <p:spPr>
            <a:xfrm>
              <a:off x="205483" y="1987532"/>
              <a:ext cx="5128500" cy="462600"/>
            </a:xfrm>
            <a:prstGeom prst="rect">
              <a:avLst/>
            </a:prstGeom>
            <a:solidFill>
              <a:srgbClr val="FF0000">
                <a:alpha val="1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4"/>
            <p:cNvSpPr/>
            <p:nvPr/>
          </p:nvSpPr>
          <p:spPr>
            <a:xfrm>
              <a:off x="205482" y="2450140"/>
              <a:ext cx="5128500" cy="462600"/>
            </a:xfrm>
            <a:prstGeom prst="rect">
              <a:avLst/>
            </a:prstGeom>
            <a:solidFill>
              <a:schemeClr val="accent2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4"/>
            <p:cNvSpPr/>
            <p:nvPr/>
          </p:nvSpPr>
          <p:spPr>
            <a:xfrm>
              <a:off x="205481" y="2912748"/>
              <a:ext cx="5128500" cy="462600"/>
            </a:xfrm>
            <a:prstGeom prst="rect">
              <a:avLst/>
            </a:prstGeom>
            <a:solidFill>
              <a:schemeClr val="accent6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4"/>
            <p:cNvSpPr/>
            <p:nvPr/>
          </p:nvSpPr>
          <p:spPr>
            <a:xfrm>
              <a:off x="5553182" y="1836996"/>
              <a:ext cx="3275129" cy="571833"/>
            </a:xfrm>
            <a:prstGeom prst="rect">
              <a:avLst/>
            </a:prstGeom>
            <a:solidFill>
              <a:srgbClr val="FF0000">
                <a:alpha val="1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4"/>
            <p:cNvSpPr/>
            <p:nvPr/>
          </p:nvSpPr>
          <p:spPr>
            <a:xfrm>
              <a:off x="5553181" y="2491451"/>
              <a:ext cx="3275130" cy="571833"/>
            </a:xfrm>
            <a:prstGeom prst="rect">
              <a:avLst/>
            </a:prstGeom>
            <a:solidFill>
              <a:schemeClr val="accent2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4"/>
            <p:cNvSpPr/>
            <p:nvPr/>
          </p:nvSpPr>
          <p:spPr>
            <a:xfrm>
              <a:off x="5553179" y="3143583"/>
              <a:ext cx="3275131" cy="571833"/>
            </a:xfrm>
            <a:prstGeom prst="rect">
              <a:avLst/>
            </a:prstGeom>
            <a:solidFill>
              <a:schemeClr val="accent6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457200" y="562626"/>
            <a:ext cx="8553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Используйте метод place для кнопок и расположите их в ряд, как показано на рисунке</a:t>
            </a:r>
            <a:endParaRPr/>
          </a:p>
        </p:txBody>
      </p:sp>
      <p:pic>
        <p:nvPicPr>
          <p:cNvPr id="543" name="Google Shape;5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75" y="1787401"/>
            <a:ext cx="7629525" cy="2057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549" name="Google Shape;549;p56"/>
          <p:cNvSpPr txBox="1"/>
          <p:nvPr>
            <p:ph idx="1" type="body"/>
          </p:nvPr>
        </p:nvSpPr>
        <p:spPr>
          <a:xfrm>
            <a:off x="457200" y="2151849"/>
            <a:ext cx="3741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Используйте метод place для кнопок и расположите их в ряд, как показано на рисунке</a:t>
            </a:r>
            <a:endParaRPr sz="1800"/>
          </a:p>
        </p:txBody>
      </p:sp>
      <p:sp>
        <p:nvSpPr>
          <p:cNvPr id="550" name="Google Shape;550;p56"/>
          <p:cNvSpPr txBox="1"/>
          <p:nvPr/>
        </p:nvSpPr>
        <p:spPr>
          <a:xfrm>
            <a:off x="4572000" y="719450"/>
            <a:ext cx="425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btn_1 = Button(root,text=</a:t>
            </a:r>
            <a:r>
              <a:rPr lang="en-US" sz="1200">
                <a:solidFill>
                  <a:srgbClr val="A31515"/>
                </a:solidFill>
              </a:rPr>
              <a:t>"Квадрат"</a:t>
            </a:r>
            <a:r>
              <a:rPr lang="en-US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btn_1.pack()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btn_1.place(x=</a:t>
            </a:r>
            <a:r>
              <a:rPr lang="en-US" sz="1200">
                <a:solidFill>
                  <a:srgbClr val="09885A"/>
                </a:solidFill>
              </a:rPr>
              <a:t>100</a:t>
            </a:r>
            <a:r>
              <a:rPr lang="en-US" sz="1200">
                <a:solidFill>
                  <a:schemeClr val="dk1"/>
                </a:solidFill>
              </a:rPr>
              <a:t>,y=</a:t>
            </a:r>
            <a:r>
              <a:rPr lang="en-US" sz="1200">
                <a:solidFill>
                  <a:srgbClr val="09885A"/>
                </a:solidFill>
              </a:rPr>
              <a:t>10</a:t>
            </a:r>
            <a:r>
              <a:rPr lang="en-US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btn_1.bind(</a:t>
            </a:r>
            <a:r>
              <a:rPr lang="en-US" sz="1200">
                <a:solidFill>
                  <a:srgbClr val="A31515"/>
                </a:solidFill>
              </a:rPr>
              <a:t>"&lt;Button-1&gt;"</a:t>
            </a:r>
            <a:r>
              <a:rPr lang="en-US" sz="1200">
                <a:solidFill>
                  <a:schemeClr val="dk1"/>
                </a:solidFill>
              </a:rPr>
              <a:t>,kvadrat)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btn_2 = Button(root,text=</a:t>
            </a:r>
            <a:r>
              <a:rPr lang="en-US" sz="1200">
                <a:solidFill>
                  <a:srgbClr val="A31515"/>
                </a:solidFill>
              </a:rPr>
              <a:t>"Круг"</a:t>
            </a:r>
            <a:r>
              <a:rPr lang="en-US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btn_2.pack()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btn_2.place(x=</a:t>
            </a:r>
            <a:r>
              <a:rPr lang="en-US" sz="1200">
                <a:solidFill>
                  <a:srgbClr val="09885A"/>
                </a:solidFill>
              </a:rPr>
              <a:t>200</a:t>
            </a:r>
            <a:r>
              <a:rPr lang="en-US" sz="1200">
                <a:solidFill>
                  <a:schemeClr val="dk1"/>
                </a:solidFill>
              </a:rPr>
              <a:t>,y=</a:t>
            </a:r>
            <a:r>
              <a:rPr lang="en-US" sz="1200">
                <a:solidFill>
                  <a:srgbClr val="09885A"/>
                </a:solidFill>
              </a:rPr>
              <a:t>10</a:t>
            </a:r>
            <a:r>
              <a:rPr lang="en-US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btn_2.bind(</a:t>
            </a:r>
            <a:r>
              <a:rPr lang="en-US" sz="1200">
                <a:solidFill>
                  <a:srgbClr val="A31515"/>
                </a:solidFill>
              </a:rPr>
              <a:t>"&lt;Button-1&gt;"</a:t>
            </a:r>
            <a:r>
              <a:rPr lang="en-US" sz="1200">
                <a:solidFill>
                  <a:schemeClr val="dk1"/>
                </a:solidFill>
              </a:rPr>
              <a:t>,oval)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btn_3 = Button(root,text=</a:t>
            </a:r>
            <a:r>
              <a:rPr lang="en-US" sz="1200">
                <a:solidFill>
                  <a:srgbClr val="A31515"/>
                </a:solidFill>
              </a:rPr>
              <a:t>"Треугольник"</a:t>
            </a:r>
            <a:r>
              <a:rPr lang="en-US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btn_3.pack()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btn_3.place(x=</a:t>
            </a:r>
            <a:r>
              <a:rPr lang="en-US" sz="1200">
                <a:solidFill>
                  <a:srgbClr val="09885A"/>
                </a:solidFill>
              </a:rPr>
              <a:t>300</a:t>
            </a:r>
            <a:r>
              <a:rPr lang="en-US" sz="1200">
                <a:solidFill>
                  <a:schemeClr val="dk1"/>
                </a:solidFill>
              </a:rPr>
              <a:t>,y=</a:t>
            </a:r>
            <a:r>
              <a:rPr lang="en-US" sz="1200">
                <a:solidFill>
                  <a:srgbClr val="09885A"/>
                </a:solidFill>
              </a:rPr>
              <a:t>10</a:t>
            </a:r>
            <a:r>
              <a:rPr lang="en-US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btn_3.bind(</a:t>
            </a:r>
            <a:r>
              <a:rPr lang="en-US" sz="1200">
                <a:solidFill>
                  <a:srgbClr val="A31515"/>
                </a:solidFill>
              </a:rPr>
              <a:t>"&lt;Button-1&gt;"</a:t>
            </a:r>
            <a:r>
              <a:rPr lang="en-US" sz="1200">
                <a:solidFill>
                  <a:schemeClr val="dk1"/>
                </a:solidFill>
              </a:rPr>
              <a:t>,polygon)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4617325" y="1320775"/>
            <a:ext cx="2308800" cy="24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6"/>
          <p:cNvSpPr/>
          <p:nvPr/>
        </p:nvSpPr>
        <p:spPr>
          <a:xfrm>
            <a:off x="4572000" y="2718775"/>
            <a:ext cx="2308800" cy="24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6"/>
          <p:cNvSpPr/>
          <p:nvPr/>
        </p:nvSpPr>
        <p:spPr>
          <a:xfrm>
            <a:off x="4572000" y="4116775"/>
            <a:ext cx="2308800" cy="24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Класс в Python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57200" y="477801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Класс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– это тип объекта, который мы создаем в программе </a:t>
            </a:r>
            <a:endParaRPr/>
          </a:p>
        </p:txBody>
      </p:sp>
      <p:grpSp>
        <p:nvGrpSpPr>
          <p:cNvPr id="76" name="Google Shape;76;p12"/>
          <p:cNvGrpSpPr/>
          <p:nvPr/>
        </p:nvGrpSpPr>
        <p:grpSpPr>
          <a:xfrm>
            <a:off x="1395735" y="1448118"/>
            <a:ext cx="6249289" cy="1116634"/>
            <a:chOff x="1529190" y="1863864"/>
            <a:chExt cx="4956670" cy="1323439"/>
          </a:xfrm>
        </p:grpSpPr>
        <p:sp>
          <p:nvSpPr>
            <p:cNvPr id="77" name="Google Shape;77;p12"/>
            <p:cNvSpPr txBox="1"/>
            <p:nvPr/>
          </p:nvSpPr>
          <p:spPr>
            <a:xfrm>
              <a:off x="1860697" y="1863864"/>
              <a:ext cx="462516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 u="none" cap="none" strike="noStrike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</a:t>
              </a:r>
              <a:r>
                <a:rPr b="0" i="0" lang="en-US" sz="40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= </a:t>
              </a:r>
              <a:r>
                <a:rPr b="1" i="0" lang="en-US" sz="4000" u="none" cap="none" strike="noStrike">
                  <a:solidFill>
                    <a:srgbClr val="7030A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Имя_класса()</a:t>
              </a:r>
              <a:endParaRPr b="1" i="0" sz="40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" name="Google Shape;78;p12"/>
            <p:cNvSpPr txBox="1"/>
            <p:nvPr/>
          </p:nvSpPr>
          <p:spPr>
            <a:xfrm>
              <a:off x="1529190" y="2731238"/>
              <a:ext cx="19032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имя объекта</a:t>
              </a:r>
              <a:endParaRPr/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3466576" y="2731238"/>
              <a:ext cx="23816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 объекта</a:t>
              </a:r>
              <a:endParaRPr/>
            </a:p>
          </p:txBody>
        </p:sp>
      </p:grpSp>
      <p:sp>
        <p:nvSpPr>
          <p:cNvPr id="80" name="Google Shape;80;p12"/>
          <p:cNvSpPr/>
          <p:nvPr/>
        </p:nvSpPr>
        <p:spPr>
          <a:xfrm>
            <a:off x="457200" y="2856029"/>
            <a:ext cx="8126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Tk()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базовый класс модуля. При создании объекта создается окно приложения.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457200" y="3850607"/>
            <a:ext cx="81263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Canvas()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позволяет располагать на самом себе другие графические объекты.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9" name="Google Shape;559;p57"/>
          <p:cNvSpPr txBox="1"/>
          <p:nvPr/>
        </p:nvSpPr>
        <p:spPr>
          <a:xfrm>
            <a:off x="457200" y="1018500"/>
            <a:ext cx="7597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изменить размер окна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виджет?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работает метод place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Какой класс работает с кнопками?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функция?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тело функции?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соединить объект и функцию?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8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58"/>
          <p:cNvSpPr txBox="1"/>
          <p:nvPr/>
        </p:nvSpPr>
        <p:spPr>
          <a:xfrm>
            <a:off x="414850" y="1029800"/>
            <a:ext cx="489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Создайте окно размером 500x500 с холстом 200x200. Начало холста в точке (200;10). Добавьте кнопку Круг. После нажатия левой кнопкой мыши на кнопку, должен появится зеленый круг на весь холст. 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6" name="Google Shape;5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650" y="1227197"/>
            <a:ext cx="34671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2" name="Google Shape;572;p59"/>
          <p:cNvSpPr txBox="1"/>
          <p:nvPr/>
        </p:nvSpPr>
        <p:spPr>
          <a:xfrm>
            <a:off x="414850" y="1029800"/>
            <a:ext cx="489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Создайте окно размером 500x500 с холстом 200x200. Начало холста в точке (200;10). Добавьте кнопку Круг. После нажатия левой кнопкой мыши на кнопку, должен появится зеленый круг на весь холст. При нажатии на кнопку Очистить, холст очищается. </a:t>
            </a:r>
            <a:br>
              <a:rPr lang="en-US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Для очистки используйте метод объекта canvas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delete(</a:t>
            </a:r>
            <a:r>
              <a:rPr lang="en-US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'all'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3" name="Google Shape;5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125" y="1157288"/>
            <a:ext cx="34671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Объект и метод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7200" y="612050"/>
            <a:ext cx="82296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Обращение к методу происходит через точку - </a:t>
            </a:r>
            <a:r>
              <a:rPr b="1"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br>
              <a:rPr b="1"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Вызов метода возможен </a:t>
            </a:r>
            <a:r>
              <a:rPr b="1"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ТОЛЬКО</a:t>
            </a: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после создания объекта.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57200" y="2983657"/>
            <a:ext cx="541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68D0C"/>
                </a:solidFill>
                <a:latin typeface="Montserrat"/>
                <a:ea typeface="Montserrat"/>
                <a:cs typeface="Montserrat"/>
                <a:sym typeface="Montserrat"/>
              </a:rPr>
              <a:t>Имя_объекта</a:t>
            </a:r>
            <a:r>
              <a:rPr b="1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36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Метод</a:t>
            </a:r>
            <a:endParaRPr b="1" i="0" sz="36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57199" y="3830668"/>
            <a:ext cx="541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8D0C"/>
                </a:solidFill>
                <a:latin typeface="Montserrat"/>
                <a:ea typeface="Montserrat"/>
                <a:cs typeface="Montserrat"/>
                <a:sym typeface="Montserrat"/>
              </a:rPr>
              <a:t>root</a:t>
            </a:r>
            <a:r>
              <a:rPr b="1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-US" sz="36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mainloop()</a:t>
            </a:r>
            <a:endParaRPr b="1" i="0" sz="36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Элементы интерфейса</a:t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398720" y="940370"/>
            <a:ext cx="8346558" cy="3262760"/>
            <a:chOff x="398720" y="940370"/>
            <a:chExt cx="8346558" cy="3262760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98720" y="940370"/>
              <a:ext cx="8346558" cy="3262760"/>
              <a:chOff x="340242" y="1295490"/>
              <a:chExt cx="8346558" cy="3262760"/>
            </a:xfrm>
          </p:grpSpPr>
          <p:grpSp>
            <p:nvGrpSpPr>
              <p:cNvPr id="97" name="Google Shape;97;p14"/>
              <p:cNvGrpSpPr/>
              <p:nvPr/>
            </p:nvGrpSpPr>
            <p:grpSpPr>
              <a:xfrm>
                <a:off x="3817009" y="1295490"/>
                <a:ext cx="4869791" cy="3262760"/>
                <a:chOff x="1977576" y="1562223"/>
                <a:chExt cx="4869791" cy="3262760"/>
              </a:xfrm>
            </p:grpSpPr>
            <p:pic>
              <p:nvPicPr>
                <p:cNvPr id="98" name="Google Shape;98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977576" y="1562223"/>
                  <a:ext cx="4869791" cy="32627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9" name="Google Shape;99;p14"/>
                <p:cNvSpPr/>
                <p:nvPr/>
              </p:nvSpPr>
              <p:spPr>
                <a:xfrm>
                  <a:off x="2328489" y="1917265"/>
                  <a:ext cx="4167963" cy="2608799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F2F2F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0" name="Google Shape;100;p14"/>
                <p:cNvCxnSpPr/>
                <p:nvPr/>
              </p:nvCxnSpPr>
              <p:spPr>
                <a:xfrm>
                  <a:off x="2541183" y="2158409"/>
                  <a:ext cx="12546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14"/>
                <p:cNvCxnSpPr/>
                <p:nvPr/>
              </p:nvCxnSpPr>
              <p:spPr>
                <a:xfrm>
                  <a:off x="2541183" y="2310809"/>
                  <a:ext cx="12546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14"/>
                <p:cNvCxnSpPr/>
                <p:nvPr/>
              </p:nvCxnSpPr>
              <p:spPr>
                <a:xfrm>
                  <a:off x="2541183" y="2459664"/>
                  <a:ext cx="12546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" name="Google Shape;103;p14"/>
                <p:cNvCxnSpPr/>
                <p:nvPr/>
              </p:nvCxnSpPr>
              <p:spPr>
                <a:xfrm>
                  <a:off x="2541183" y="2612064"/>
                  <a:ext cx="12546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14"/>
                <p:cNvCxnSpPr/>
                <p:nvPr/>
              </p:nvCxnSpPr>
              <p:spPr>
                <a:xfrm>
                  <a:off x="2541183" y="2768009"/>
                  <a:ext cx="12546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" name="Google Shape;105;p14"/>
                <p:cNvCxnSpPr/>
                <p:nvPr/>
              </p:nvCxnSpPr>
              <p:spPr>
                <a:xfrm>
                  <a:off x="2541183" y="2920409"/>
                  <a:ext cx="12546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6" name="Google Shape;106;p14"/>
                <p:cNvSpPr/>
                <p:nvPr/>
              </p:nvSpPr>
              <p:spPr>
                <a:xfrm>
                  <a:off x="2541183" y="3212875"/>
                  <a:ext cx="1254642" cy="34024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8D8D8"/>
                </a:solidFill>
                <a:ln cap="flat" cmpd="sng" w="25400">
                  <a:solidFill>
                    <a:srgbClr val="BFBFB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кнопка</a:t>
                  </a:r>
                  <a:endParaRPr/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4157336" y="2158409"/>
                  <a:ext cx="2105245" cy="301255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" dir="54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8" name="Google Shape;108;p14"/>
                <p:cNvCxnSpPr/>
                <p:nvPr/>
              </p:nvCxnSpPr>
              <p:spPr>
                <a:xfrm>
                  <a:off x="4242396" y="2225748"/>
                  <a:ext cx="0" cy="14885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pic>
              <p:nvPicPr>
                <p:cNvPr id="109" name="Google Shape;10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387264" y="2628103"/>
                  <a:ext cx="1645387" cy="16453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0" name="Google Shape;110;p14"/>
              <p:cNvSpPr txBox="1"/>
              <p:nvPr/>
            </p:nvSpPr>
            <p:spPr>
              <a:xfrm>
                <a:off x="340243" y="1550471"/>
                <a:ext cx="2286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Окно</a:t>
                </a: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– основа интерфейса </a:t>
                </a:r>
                <a:endParaRPr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 flipH="1" rot="10800000">
                <a:off x="2424223" y="1550471"/>
                <a:ext cx="1626782" cy="21807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7030A0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</p:cxnSp>
          <p:sp>
            <p:nvSpPr>
              <p:cNvPr id="112" name="Google Shape;112;p14"/>
              <p:cNvSpPr txBox="1"/>
              <p:nvPr/>
            </p:nvSpPr>
            <p:spPr>
              <a:xfrm>
                <a:off x="340242" y="2941229"/>
                <a:ext cx="248213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Холст</a:t>
                </a: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– основа для графических элементов </a:t>
                </a:r>
                <a:endParaRPr/>
              </a:p>
            </p:txBody>
          </p:sp>
          <p:cxnSp>
            <p:nvCxnSpPr>
              <p:cNvPr id="113" name="Google Shape;113;p14"/>
              <p:cNvCxnSpPr>
                <a:stCxn id="112" idx="3"/>
              </p:cNvCxnSpPr>
              <p:nvPr/>
            </p:nvCxnSpPr>
            <p:spPr>
              <a:xfrm>
                <a:off x="2822373" y="3449060"/>
                <a:ext cx="1558200" cy="346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B050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</p:cxnSp>
        </p:grpSp>
        <p:pic>
          <p:nvPicPr>
            <p:cNvPr id="114" name="Google Shape;11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88138" y="1191868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15" name="Google Shape;115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54171" y="1191868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16" name="Google Shape;11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88138" y="3521829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54171" y="3521829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Закрепление элемента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7200" y="585250"/>
            <a:ext cx="8229600" cy="771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pack()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– метод для закрепления объекта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57200" y="2723536"/>
            <a:ext cx="2997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pack()</a:t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4361636" y="1618462"/>
            <a:ext cx="4387743" cy="2939788"/>
            <a:chOff x="3933966" y="1425677"/>
            <a:chExt cx="4869791" cy="3262760"/>
          </a:xfrm>
        </p:grpSpPr>
        <p:pic>
          <p:nvPicPr>
            <p:cNvPr id="126" name="Google Shape;12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3966" y="1425677"/>
              <a:ext cx="4869791" cy="326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5"/>
            <p:cNvSpPr/>
            <p:nvPr/>
          </p:nvSpPr>
          <p:spPr>
            <a:xfrm>
              <a:off x="4284879" y="1780719"/>
              <a:ext cx="4167963" cy="26087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167717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29" name="Google Shape;12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2650" y="1677175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30" name="Google Shape;13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6617" y="4007136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131" name="Google Shape;13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2650" y="4007136"/>
              <a:ext cx="206225" cy="30125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457200" y="585250"/>
            <a:ext cx="8229600" cy="1201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Опишите работу следующей программы: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57200" y="1927820"/>
            <a:ext cx="6858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tkinter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root=Tk()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 = Canvas(root,width=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640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480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canvas.pack()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root.mainloop()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