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984" r:id="rId5"/>
    <p:sldId id="985" r:id="rId6"/>
    <p:sldId id="987" r:id="rId7"/>
    <p:sldId id="986" r:id="rId8"/>
    <p:sldId id="988" r:id="rId9"/>
    <p:sldId id="989" r:id="rId10"/>
    <p:sldId id="990" r:id="rId11"/>
    <p:sldId id="991" r:id="rId12"/>
    <p:sldId id="992" r:id="rId13"/>
    <p:sldId id="993" r:id="rId14"/>
    <p:sldId id="994" r:id="rId15"/>
    <p:sldId id="995" r:id="rId16"/>
    <p:sldId id="80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13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98018E-4E09-4333-8194-DFD50EBC53E7}">
  <a:tblStyle styleId="{0898018E-4E09-4333-8194-DFD50EBC53E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6E6E6"/>
          </a:solidFill>
        </a:fill>
      </a:tcStyle>
    </a:wholeTbl>
    <a:band1H>
      <a:tcTxStyle/>
      <a:tcStyle>
        <a:tcBdr/>
        <a:fill>
          <a:solidFill>
            <a:srgbClr val="EC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C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>
      <p:cViewPr varScale="1">
        <p:scale>
          <a:sx n="135" d="100"/>
          <a:sy n="135" d="100"/>
        </p:scale>
        <p:origin x="8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4ce27d1e6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4ce27d1e6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00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  <a:defRPr sz="3600" b="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sz="4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sz="4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sz="4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sz="4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sz="4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sz="4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sz="4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sz="4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 flipH="1">
            <a:off x="455247" y="3510000"/>
            <a:ext cx="8240100" cy="8400"/>
          </a:xfrm>
          <a:prstGeom prst="straightConnector1">
            <a:avLst/>
          </a:prstGeom>
          <a:noFill/>
          <a:ln w="76200" cap="flat" cmpd="sng">
            <a:solidFill>
              <a:srgbClr val="FFCD3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6175" y="340100"/>
            <a:ext cx="3251419" cy="6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585250"/>
            <a:ext cx="82296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833AE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833AE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chers slides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833AE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2769050" y="2501525"/>
            <a:ext cx="9030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100" y="0"/>
            <a:ext cx="9144000" cy="467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956402"/>
            <a:ext cx="8229600" cy="3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AE0"/>
              </a:buClr>
              <a:buSzPts val="1800"/>
              <a:buFont typeface="Roboto"/>
              <a:buNone/>
              <a:defRPr sz="3600" b="0" i="0" u="none" strike="noStrike" cap="none">
                <a:solidFill>
                  <a:srgbClr val="833AE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 rot="10800000" flipH="1">
            <a:off x="452100" y="110739"/>
            <a:ext cx="8239800" cy="240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sz="24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457323" y="4947198"/>
            <a:ext cx="6473400" cy="1920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" name="Google Shape;10;p1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833AE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Google Shape;1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37423" y="4811973"/>
            <a:ext cx="1419375" cy="2884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</a:t>
            </a:r>
            <a:endParaRPr sz="3600" b="0" i="0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</a:t>
            </a:r>
            <a:r>
              <a:rPr lang="ru-RU" dirty="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sz="16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3F44D-CE6E-604B-94E8-36F99EE5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Строка меню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FA8126-C7B6-0E44-806D-2F9E6021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43700"/>
            <a:ext cx="8229600" cy="1366098"/>
          </a:xfrm>
        </p:spPr>
        <p:txBody>
          <a:bodyPr/>
          <a:lstStyle/>
          <a:p>
            <a:pPr marL="7938" indent="0">
              <a:buNone/>
            </a:pPr>
            <a:r>
              <a:rPr lang="ru-RU" sz="1800" b="1" dirty="0" err="1">
                <a:latin typeface="Montserrat" pitchFamily="2" charset="0"/>
              </a:rPr>
              <a:t>QAction</a:t>
            </a:r>
            <a:r>
              <a:rPr lang="ru-RU" sz="1800" dirty="0">
                <a:latin typeface="Montserrat" pitchFamily="2" charset="0"/>
              </a:rPr>
              <a:t> является абстракцией для действий, совершенных из меню, панели инструментов, или комбинаций клавиш. В этих трех строках, мы создаем действие с соответствующей иконкой. Кроме того, для этого действия определяется комбинация клавиш. Третья строка создает подсказку, которая показывается в строке состояния, когда вы наведёте указатель мыши на пункт меню.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9BC8A7-A02A-F044-8C30-C9E9F9750745}"/>
              </a:ext>
            </a:extLst>
          </p:cNvPr>
          <p:cNvSpPr/>
          <p:nvPr/>
        </p:nvSpPr>
        <p:spPr>
          <a:xfrm>
            <a:off x="457200" y="2958249"/>
            <a:ext cx="8008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Menlo" panose="020B0609030804020204" pitchFamily="49" charset="0"/>
              </a:rPr>
              <a:t>exitAction</a:t>
            </a:r>
            <a:r>
              <a:rPr lang="en-US" sz="1800" dirty="0">
                <a:latin typeface="Menlo" panose="020B0609030804020204" pitchFamily="49" charset="0"/>
              </a:rPr>
              <a:t> = </a:t>
            </a:r>
            <a:r>
              <a:rPr lang="en-US" sz="1800" dirty="0" err="1">
                <a:latin typeface="Menlo" panose="020B0609030804020204" pitchFamily="49" charset="0"/>
              </a:rPr>
              <a:t>QAction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 err="1">
                <a:latin typeface="Menlo" panose="020B0609030804020204" pitchFamily="49" charset="0"/>
              </a:rPr>
              <a:t>QIcon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exit.png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800" dirty="0">
                <a:latin typeface="Menlo" panose="020B0609030804020204" pitchFamily="49" charset="0"/>
              </a:rPr>
              <a:t>),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'&amp;Exit'</a:t>
            </a:r>
            <a:r>
              <a:rPr lang="en-US" sz="1800" dirty="0"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800" dirty="0">
                <a:latin typeface="Menlo" panose="020B0609030804020204" pitchFamily="49" charset="0"/>
              </a:rPr>
              <a:t>)</a:t>
            </a:r>
          </a:p>
          <a:p>
            <a:r>
              <a:rPr lang="en-US" sz="1800" dirty="0" err="1">
                <a:latin typeface="Menlo" panose="020B0609030804020204" pitchFamily="49" charset="0"/>
              </a:rPr>
              <a:t>exitAction.setShortcut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Ctrl+Q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800" dirty="0">
                <a:latin typeface="Menlo" panose="020B0609030804020204" pitchFamily="49" charset="0"/>
              </a:rPr>
              <a:t>)</a:t>
            </a:r>
          </a:p>
          <a:p>
            <a:r>
              <a:rPr lang="en-US" sz="1800" dirty="0" err="1">
                <a:latin typeface="Menlo" panose="020B0609030804020204" pitchFamily="49" charset="0"/>
              </a:rPr>
              <a:t>exitAction.setStatusTip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'Exit application'</a:t>
            </a:r>
            <a:r>
              <a:rPr lang="en-US" sz="1800" dirty="0">
                <a:latin typeface="Menlo" panose="020B0609030804020204" pitchFamily="49" charset="0"/>
              </a:rPr>
              <a:t>)</a:t>
            </a:r>
          </a:p>
          <a:p>
            <a:r>
              <a:rPr lang="en-US" sz="1800" dirty="0" err="1">
                <a:latin typeface="Menlo" panose="020B0609030804020204" pitchFamily="49" charset="0"/>
              </a:rPr>
              <a:t>exitAction.triggered.connect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 err="1">
                <a:latin typeface="Menlo" panose="020B0609030804020204" pitchFamily="49" charset="0"/>
              </a:rPr>
              <a:t>qApp.quit</a:t>
            </a:r>
            <a:r>
              <a:rPr lang="en-US" sz="1800" dirty="0"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298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3F44D-CE6E-604B-94E8-36F99EE5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Строка меню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FA8126-C7B6-0E44-806D-2F9E6021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43700"/>
            <a:ext cx="8229600" cy="1366098"/>
          </a:xfrm>
        </p:spPr>
        <p:txBody>
          <a:bodyPr/>
          <a:lstStyle/>
          <a:p>
            <a:pPr marL="7938" indent="0">
              <a:buNone/>
            </a:pPr>
            <a:r>
              <a:rPr lang="ru-RU" sz="1800" dirty="0">
                <a:latin typeface="Montserrat" pitchFamily="2" charset="0"/>
              </a:rPr>
              <a:t>Когда мы выбираем именно это действие, срабатывает сигнал. Сигнал подключен к методу </a:t>
            </a:r>
            <a:r>
              <a:rPr lang="ru-RU" sz="1800" dirty="0" err="1">
                <a:latin typeface="Montserrat" pitchFamily="2" charset="0"/>
              </a:rPr>
              <a:t>quit</a:t>
            </a:r>
            <a:r>
              <a:rPr lang="ru-RU" sz="1800" dirty="0">
                <a:latin typeface="Montserrat" pitchFamily="2" charset="0"/>
              </a:rPr>
              <a:t>() </a:t>
            </a:r>
            <a:r>
              <a:rPr lang="ru-RU" sz="1800" dirty="0" err="1">
                <a:latin typeface="Montserrat" pitchFamily="2" charset="0"/>
              </a:rPr>
              <a:t>виджета</a:t>
            </a:r>
            <a:r>
              <a:rPr lang="ru-RU" sz="1800" dirty="0">
                <a:latin typeface="Montserrat" pitchFamily="2" charset="0"/>
              </a:rPr>
              <a:t> </a:t>
            </a:r>
            <a:r>
              <a:rPr lang="ru-RU" sz="1800" dirty="0" err="1">
                <a:latin typeface="Montserrat" pitchFamily="2" charset="0"/>
              </a:rPr>
              <a:t>QApplication</a:t>
            </a:r>
            <a:r>
              <a:rPr lang="ru-RU" sz="1800" dirty="0">
                <a:latin typeface="Montserrat" pitchFamily="2" charset="0"/>
              </a:rPr>
              <a:t>. Это завершает приложение.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8412B6-E9B8-BB41-8079-9955E3C88D2B}"/>
              </a:ext>
            </a:extLst>
          </p:cNvPr>
          <p:cNvSpPr/>
          <p:nvPr/>
        </p:nvSpPr>
        <p:spPr>
          <a:xfrm>
            <a:off x="457200" y="2464996"/>
            <a:ext cx="6186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err="1">
                <a:latin typeface="Menlo" panose="020B0609030804020204" pitchFamily="49" charset="0"/>
              </a:rPr>
              <a:t>exitAction.triggered.connect</a:t>
            </a:r>
            <a:r>
              <a:rPr lang="en" sz="2000" dirty="0">
                <a:latin typeface="Menlo" panose="020B0609030804020204" pitchFamily="49" charset="0"/>
              </a:rPr>
              <a:t>(</a:t>
            </a:r>
            <a:r>
              <a:rPr lang="en" sz="2000" dirty="0" err="1">
                <a:latin typeface="Menlo" panose="020B0609030804020204" pitchFamily="49" charset="0"/>
              </a:rPr>
              <a:t>qApp.quit</a:t>
            </a:r>
            <a:r>
              <a:rPr lang="en" sz="2000" dirty="0"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550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3F44D-CE6E-604B-94E8-36F99EE5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Строка меню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FA8126-C7B6-0E44-806D-2F9E6021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43700"/>
            <a:ext cx="8229600" cy="1366098"/>
          </a:xfrm>
        </p:spPr>
        <p:txBody>
          <a:bodyPr/>
          <a:lstStyle/>
          <a:p>
            <a:pPr marL="7938" indent="0">
              <a:buNone/>
            </a:pPr>
            <a:r>
              <a:rPr lang="ru-RU" sz="1800" dirty="0">
                <a:latin typeface="Montserrat" pitchFamily="2" charset="0"/>
              </a:rPr>
              <a:t>Метод </a:t>
            </a:r>
            <a:r>
              <a:rPr lang="ru-RU" sz="1800" b="1" dirty="0" err="1">
                <a:latin typeface="Montserrat" pitchFamily="2" charset="0"/>
              </a:rPr>
              <a:t>menuBar</a:t>
            </a:r>
            <a:r>
              <a:rPr lang="ru-RU" sz="1800" b="1" dirty="0">
                <a:latin typeface="Montserrat" pitchFamily="2" charset="0"/>
              </a:rPr>
              <a:t>() </a:t>
            </a:r>
            <a:r>
              <a:rPr lang="ru-RU" sz="1800" dirty="0">
                <a:latin typeface="Montserrat" pitchFamily="2" charset="0"/>
              </a:rPr>
              <a:t>создает строку меню. Мы создаем меню файла и добавляем к нему действие выхода.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E89BF9C-6116-1C45-9C6A-901ABD1A21F8}"/>
              </a:ext>
            </a:extLst>
          </p:cNvPr>
          <p:cNvSpPr/>
          <p:nvPr/>
        </p:nvSpPr>
        <p:spPr>
          <a:xfrm>
            <a:off x="457200" y="1998974"/>
            <a:ext cx="5858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Menlo" panose="020B0609030804020204" pitchFamily="49" charset="0"/>
              </a:rPr>
              <a:t>menubar</a:t>
            </a:r>
            <a:r>
              <a:rPr lang="en-US" sz="1800" dirty="0"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800" dirty="0" err="1">
                <a:latin typeface="Menlo" panose="020B0609030804020204" pitchFamily="49" charset="0"/>
              </a:rPr>
              <a:t>.menuBar</a:t>
            </a:r>
            <a:r>
              <a:rPr lang="en-US" sz="1800" dirty="0">
                <a:latin typeface="Menlo" panose="020B0609030804020204" pitchFamily="49" charset="0"/>
              </a:rPr>
              <a:t>()</a:t>
            </a:r>
          </a:p>
          <a:p>
            <a:r>
              <a:rPr lang="en-US" sz="1800" dirty="0" err="1">
                <a:latin typeface="Menlo" panose="020B0609030804020204" pitchFamily="49" charset="0"/>
              </a:rPr>
              <a:t>fileMenu</a:t>
            </a:r>
            <a:r>
              <a:rPr lang="en-US" sz="1800" dirty="0">
                <a:latin typeface="Menlo" panose="020B0609030804020204" pitchFamily="49" charset="0"/>
              </a:rPr>
              <a:t> = </a:t>
            </a:r>
            <a:r>
              <a:rPr lang="en-US" sz="1800" dirty="0" err="1">
                <a:latin typeface="Menlo" panose="020B0609030804020204" pitchFamily="49" charset="0"/>
              </a:rPr>
              <a:t>menubar.addMenu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'&amp;File'</a:t>
            </a:r>
            <a:r>
              <a:rPr lang="en-US" sz="1800" dirty="0">
                <a:latin typeface="Menlo" panose="020B0609030804020204" pitchFamily="49" charset="0"/>
              </a:rPr>
              <a:t>)</a:t>
            </a:r>
          </a:p>
          <a:p>
            <a:r>
              <a:rPr lang="en-US" sz="1800" dirty="0" err="1">
                <a:latin typeface="Menlo" panose="020B0609030804020204" pitchFamily="49" charset="0"/>
              </a:rPr>
              <a:t>fileMenu.addAction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 err="1">
                <a:latin typeface="Menlo" panose="020B0609030804020204" pitchFamily="49" charset="0"/>
              </a:rPr>
              <a:t>exitAction</a:t>
            </a:r>
            <a:r>
              <a:rPr lang="en-US" sz="1800" dirty="0"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389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3F44D-CE6E-604B-94E8-36F99EE5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Панель инструментов (</a:t>
            </a:r>
            <a:r>
              <a:rPr lang="ru-RU" b="1" dirty="0" err="1"/>
              <a:t>тулбар</a:t>
            </a:r>
            <a:r>
              <a:rPr lang="ru-RU" b="1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FA8126-C7B6-0E44-806D-2F9E6021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43700"/>
            <a:ext cx="8229600" cy="1366098"/>
          </a:xfrm>
        </p:spPr>
        <p:txBody>
          <a:bodyPr/>
          <a:lstStyle/>
          <a:p>
            <a:pPr marL="7938" indent="0">
              <a:buNone/>
            </a:pPr>
            <a:r>
              <a:rPr lang="ru-RU" sz="1800" dirty="0">
                <a:latin typeface="Montserrat" pitchFamily="2" charset="0"/>
              </a:rPr>
              <a:t>Меню группируют все команды, которые мы можем использовать в приложении.</a:t>
            </a:r>
          </a:p>
          <a:p>
            <a:pPr marL="7938" indent="0">
              <a:buNone/>
            </a:pPr>
            <a:r>
              <a:rPr lang="ru-RU" sz="1800" dirty="0">
                <a:latin typeface="Montserrat" pitchFamily="2" charset="0"/>
              </a:rPr>
              <a:t>Панели инструментов обеспечивают быстрый доступ к наиболее часто используемым командам.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6C1420E-0CBD-0343-A44F-99E2C01D04A2}"/>
              </a:ext>
            </a:extLst>
          </p:cNvPr>
          <p:cNvSpPr/>
          <p:nvPr/>
        </p:nvSpPr>
        <p:spPr>
          <a:xfrm>
            <a:off x="457201" y="2456540"/>
            <a:ext cx="8229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800" dirty="0" err="1">
                <a:latin typeface="Menlo" panose="020B0609030804020204" pitchFamily="49" charset="0"/>
              </a:rPr>
              <a:t>.toolbar</a:t>
            </a:r>
            <a:r>
              <a:rPr lang="en-US" sz="1800" dirty="0"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800" dirty="0" err="1">
                <a:latin typeface="Menlo" panose="020B0609030804020204" pitchFamily="49" charset="0"/>
              </a:rPr>
              <a:t>.addToolBar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'Exit'</a:t>
            </a:r>
            <a:r>
              <a:rPr lang="en-US" sz="1800" dirty="0">
                <a:latin typeface="Menlo" panose="020B0609030804020204" pitchFamily="49" charset="0"/>
              </a:rPr>
              <a:t>)</a:t>
            </a:r>
          </a:p>
          <a:p>
            <a:r>
              <a:rPr lang="en-US" sz="18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800" dirty="0" err="1">
                <a:latin typeface="Menlo" panose="020B0609030804020204" pitchFamily="49" charset="0"/>
              </a:rPr>
              <a:t>.toolbar.addAction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 err="1">
                <a:latin typeface="Menlo" panose="020B0609030804020204" pitchFamily="49" charset="0"/>
              </a:rPr>
              <a:t>exitAction</a:t>
            </a:r>
            <a:r>
              <a:rPr lang="en-US" sz="1800" dirty="0">
                <a:latin typeface="Menlo" panose="020B0609030804020204" pitchFamily="49" charset="0"/>
              </a:rPr>
              <a:t>)</a:t>
            </a:r>
          </a:p>
          <a:p>
            <a:br>
              <a:rPr lang="en-US" sz="1800" dirty="0">
                <a:latin typeface="Menlo" panose="020B06090308040202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800" dirty="0" err="1">
                <a:latin typeface="Menlo" panose="020B0609030804020204" pitchFamily="49" charset="0"/>
              </a:rPr>
              <a:t>.setGeometry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300</a:t>
            </a:r>
            <a:r>
              <a:rPr lang="en-US" sz="1800" dirty="0"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300</a:t>
            </a:r>
            <a:r>
              <a:rPr lang="en-US" sz="1800" dirty="0"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300</a:t>
            </a:r>
            <a:r>
              <a:rPr lang="en-US" sz="1800" dirty="0"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9885A"/>
                </a:solidFill>
                <a:latin typeface="Menlo" panose="020B0609030804020204" pitchFamily="49" charset="0"/>
              </a:rPr>
              <a:t>200</a:t>
            </a:r>
            <a:r>
              <a:rPr lang="en-US" sz="1800" dirty="0">
                <a:latin typeface="Menlo" panose="020B0609030804020204" pitchFamily="49" charset="0"/>
              </a:rPr>
              <a:t>)</a:t>
            </a:r>
          </a:p>
          <a:p>
            <a:r>
              <a:rPr lang="en-US" sz="18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800" dirty="0" err="1">
                <a:latin typeface="Menlo" panose="020B0609030804020204" pitchFamily="49" charset="0"/>
              </a:rPr>
              <a:t>.setWindowTitle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'Toolbar'</a:t>
            </a:r>
            <a:r>
              <a:rPr lang="en-US" sz="1800" dirty="0">
                <a:latin typeface="Menlo" panose="020B0609030804020204" pitchFamily="49" charset="0"/>
              </a:rPr>
              <a:t>)</a:t>
            </a:r>
          </a:p>
          <a:p>
            <a:r>
              <a:rPr lang="en-US" sz="18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800" dirty="0" err="1">
                <a:latin typeface="Menlo" panose="020B0609030804020204" pitchFamily="49" charset="0"/>
              </a:rPr>
              <a:t>.show</a:t>
            </a:r>
            <a:r>
              <a:rPr lang="en-US" sz="1800" dirty="0"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499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3F44D-CE6E-604B-94E8-36F99EE5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Панель инструментов (</a:t>
            </a:r>
            <a:r>
              <a:rPr lang="ru-RU" b="1" dirty="0" err="1"/>
              <a:t>тулбар</a:t>
            </a:r>
            <a:r>
              <a:rPr lang="ru-RU" b="1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FA8126-C7B6-0E44-806D-2F9E6021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43700"/>
            <a:ext cx="8229600" cy="1366098"/>
          </a:xfrm>
        </p:spPr>
        <p:txBody>
          <a:bodyPr/>
          <a:lstStyle/>
          <a:p>
            <a:pPr marL="7938" indent="0">
              <a:buNone/>
            </a:pPr>
            <a:r>
              <a:rPr lang="ru-RU" sz="1800" dirty="0">
                <a:latin typeface="Montserrat" pitchFamily="2" charset="0"/>
              </a:rPr>
              <a:t>Данный пример кода создает скелет классического приложения с графическим интерфейсом с меню, </a:t>
            </a:r>
            <a:r>
              <a:rPr lang="ru-RU" sz="1800" dirty="0" err="1">
                <a:latin typeface="Montserrat" pitchFamily="2" charset="0"/>
              </a:rPr>
              <a:t>тулбаром</a:t>
            </a:r>
            <a:r>
              <a:rPr lang="ru-RU" sz="1800" dirty="0">
                <a:latin typeface="Montserrat" pitchFamily="2" charset="0"/>
              </a:rPr>
              <a:t> и </a:t>
            </a:r>
            <a:r>
              <a:rPr lang="ru-RU" sz="1800" dirty="0" err="1">
                <a:latin typeface="Montserrat" pitchFamily="2" charset="0"/>
              </a:rPr>
              <a:t>статусбаром</a:t>
            </a:r>
            <a:r>
              <a:rPr lang="ru-RU" sz="1800" dirty="0">
                <a:latin typeface="Montserrat" pitchFamily="2" charset="0"/>
              </a:rPr>
              <a:t>.</a:t>
            </a:r>
          </a:p>
          <a:p>
            <a:pPr marL="7938" indent="0">
              <a:buNone/>
            </a:pPr>
            <a:endParaRPr lang="ru-RU" sz="1800" dirty="0">
              <a:latin typeface="Montserra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CC3D69-1C8D-1848-B4E5-C2C161E99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43" t="10447" r="32023" b="33654"/>
          <a:stretch/>
        </p:blipFill>
        <p:spPr>
          <a:xfrm>
            <a:off x="75415" y="1281745"/>
            <a:ext cx="4950564" cy="36296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352739-42FA-8445-91F2-49123C6A3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54" t="20894" r="47792" b="34387"/>
          <a:stretch/>
        </p:blipFill>
        <p:spPr>
          <a:xfrm>
            <a:off x="5491113" y="1809798"/>
            <a:ext cx="3195687" cy="29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5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3F44D-CE6E-604B-94E8-36F99EE5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Приложение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FA8126-C7B6-0E44-806D-2F9E6021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43700"/>
            <a:ext cx="8229600" cy="1366098"/>
          </a:xfrm>
        </p:spPr>
        <p:txBody>
          <a:bodyPr/>
          <a:lstStyle/>
          <a:p>
            <a:pPr marL="7938" indent="0">
              <a:buNone/>
            </a:pPr>
            <a:r>
              <a:rPr lang="ru-RU" sz="1800" dirty="0">
                <a:latin typeface="Montserrat" pitchFamily="2" charset="0"/>
              </a:rPr>
              <a:t>Здесь мы создаем </a:t>
            </a:r>
            <a:r>
              <a:rPr lang="ru-RU" sz="1800" dirty="0" err="1">
                <a:latin typeface="Montserrat" pitchFamily="2" charset="0"/>
              </a:rPr>
              <a:t>виджет</a:t>
            </a:r>
            <a:r>
              <a:rPr lang="ru-RU" sz="1800" dirty="0">
                <a:latin typeface="Montserrat" pitchFamily="2" charset="0"/>
              </a:rPr>
              <a:t> редактирования текста. Мы его назначаем центральным </a:t>
            </a:r>
            <a:r>
              <a:rPr lang="ru-RU" sz="1800" dirty="0" err="1">
                <a:latin typeface="Montserrat" pitchFamily="2" charset="0"/>
              </a:rPr>
              <a:t>виджетом</a:t>
            </a:r>
            <a:r>
              <a:rPr lang="ru-RU" sz="1800" dirty="0">
                <a:latin typeface="Montserrat" pitchFamily="2" charset="0"/>
              </a:rPr>
              <a:t> </a:t>
            </a:r>
            <a:r>
              <a:rPr lang="ru-RU" sz="1800" dirty="0" err="1">
                <a:latin typeface="Montserrat" pitchFamily="2" charset="0"/>
              </a:rPr>
              <a:t>QMainWindow</a:t>
            </a:r>
            <a:r>
              <a:rPr lang="ru-RU" sz="1800" dirty="0">
                <a:latin typeface="Montserrat" pitchFamily="2" charset="0"/>
              </a:rPr>
              <a:t>. Центральный </a:t>
            </a:r>
            <a:r>
              <a:rPr lang="ru-RU" sz="1800" dirty="0" err="1">
                <a:latin typeface="Montserrat" pitchFamily="2" charset="0"/>
              </a:rPr>
              <a:t>виджет</a:t>
            </a:r>
            <a:r>
              <a:rPr lang="ru-RU" sz="1800" dirty="0">
                <a:latin typeface="Montserrat" pitchFamily="2" charset="0"/>
              </a:rPr>
              <a:t> занимает все пространство, которое осталось.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231752-FB78-9047-88DF-C774B244519C}"/>
              </a:ext>
            </a:extLst>
          </p:cNvPr>
          <p:cNvSpPr/>
          <p:nvPr/>
        </p:nvSpPr>
        <p:spPr>
          <a:xfrm>
            <a:off x="560895" y="20485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>
                <a:latin typeface="Menlo" panose="020B0609030804020204" pitchFamily="49" charset="0"/>
              </a:rPr>
              <a:t>textEdit</a:t>
            </a:r>
            <a:r>
              <a:rPr lang="en-US" sz="1800" dirty="0">
                <a:latin typeface="Menlo" panose="020B0609030804020204" pitchFamily="49" charset="0"/>
              </a:rPr>
              <a:t> = </a:t>
            </a:r>
            <a:r>
              <a:rPr lang="en-US" sz="1800" dirty="0" err="1">
                <a:latin typeface="Menlo" panose="020B0609030804020204" pitchFamily="49" charset="0"/>
              </a:rPr>
              <a:t>QTextEdit</a:t>
            </a:r>
            <a:r>
              <a:rPr lang="en-US" sz="1800" dirty="0">
                <a:latin typeface="Menlo" panose="020B0609030804020204" pitchFamily="49" charset="0"/>
              </a:rPr>
              <a:t>()</a:t>
            </a:r>
          </a:p>
          <a:p>
            <a:r>
              <a:rPr lang="en-US" sz="18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800" dirty="0" err="1">
                <a:latin typeface="Menlo" panose="020B0609030804020204" pitchFamily="49" charset="0"/>
              </a:rPr>
              <a:t>.setCentralWidget</a:t>
            </a:r>
            <a:r>
              <a:rPr lang="en-US" sz="1800" dirty="0">
                <a:latin typeface="Menlo" panose="020B0609030804020204" pitchFamily="49" charset="0"/>
              </a:rPr>
              <a:t>(</a:t>
            </a:r>
            <a:r>
              <a:rPr lang="en-US" sz="1800" dirty="0" err="1">
                <a:latin typeface="Menlo" panose="020B0609030804020204" pitchFamily="49" charset="0"/>
              </a:rPr>
              <a:t>textEdit</a:t>
            </a:r>
            <a:r>
              <a:rPr lang="en-US" sz="1800" dirty="0"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9EC29E-9753-3640-9FC5-31B6FEBC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440" y="2048530"/>
            <a:ext cx="3455578" cy="281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8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</a:t>
            </a:r>
            <a:endParaRPr/>
          </a:p>
        </p:txBody>
      </p:sp>
      <p:sp>
        <p:nvSpPr>
          <p:cNvPr id="6" name="Google Shape;61;p10">
            <a:extLst>
              <a:ext uri="{FF2B5EF4-FFF2-40B4-BE49-F238E27FC236}">
                <a16:creationId xmlns:a16="http://schemas.microsoft.com/office/drawing/2014/main" id="{6710B9EB-6AC2-BA4D-846B-4806B7A2A612}"/>
              </a:ext>
            </a:extLst>
          </p:cNvPr>
          <p:cNvSpPr txBox="1">
            <a:spLocks/>
          </p:cNvSpPr>
          <p:nvPr/>
        </p:nvSpPr>
        <p:spPr>
          <a:xfrm>
            <a:off x="457200" y="582998"/>
            <a:ext cx="8229600" cy="382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482600" indent="-342900" fontAlgn="base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Как создать </a:t>
            </a:r>
            <a:r>
              <a:rPr lang="ru-RU" sz="1800" dirty="0" err="1">
                <a:solidFill>
                  <a:schemeClr val="tx1"/>
                </a:solidFill>
                <a:latin typeface="Montserrat" pitchFamily="2" charset="0"/>
              </a:rPr>
              <a:t>статусбар</a:t>
            </a:r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?</a:t>
            </a:r>
          </a:p>
          <a:p>
            <a:pPr marL="482600" indent="-342900" fontAlgn="base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Что такое </a:t>
            </a:r>
            <a:r>
              <a:rPr lang="en-US" sz="1800" dirty="0">
                <a:solidFill>
                  <a:schemeClr val="tx1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toolbar?</a:t>
            </a:r>
          </a:p>
          <a:p>
            <a:pPr marL="482600" indent="-342900" fontAlgn="base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Что такое строка меню?</a:t>
            </a:r>
          </a:p>
          <a:p>
            <a:pPr marL="482600" indent="-342900" fontAlgn="base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Как создать строку меню? </a:t>
            </a:r>
          </a:p>
        </p:txBody>
      </p:sp>
    </p:spTree>
    <p:extLst>
      <p:ext uri="{BB962C8B-B14F-4D97-AF65-F5344CB8AC3E}">
        <p14:creationId xmlns:p14="http://schemas.microsoft.com/office/powerpoint/2010/main" val="411552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Сегодня на уроке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57200" y="802800"/>
            <a:ext cx="5566528" cy="320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-RU" sz="2000" dirty="0">
                <a:latin typeface="Montserrat"/>
                <a:sym typeface="Montserrat"/>
              </a:rPr>
              <a:t>Создание панели меню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-RU" sz="2000" dirty="0">
                <a:latin typeface="Montserrat"/>
                <a:ea typeface="Montserrat"/>
                <a:cs typeface="Montserrat"/>
                <a:sym typeface="Montserrat"/>
              </a:rPr>
              <a:t>Текстовый редактор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96F2FD-AC39-E64B-A7DB-254C2E06F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654" y="2571750"/>
            <a:ext cx="1741043" cy="18150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Вопросы</a:t>
            </a: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457200" y="824736"/>
            <a:ext cx="8229600" cy="382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fontAlgn="base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Montserrat" pitchFamily="2" charset="0"/>
              </a:rPr>
              <a:t>Для чего используют модуль </a:t>
            </a:r>
            <a:r>
              <a:rPr lang="en-US" sz="1800" dirty="0">
                <a:solidFill>
                  <a:schemeClr val="tx1"/>
                </a:solidFill>
                <a:latin typeface="Montserrat" pitchFamily="2" charset="0"/>
              </a:rPr>
              <a:t>PyQt5?</a:t>
            </a:r>
          </a:p>
          <a:p>
            <a:pPr marL="482600" indent="-342900" fontAlgn="base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Montserrat" pitchFamily="2" charset="0"/>
                <a:sym typeface="Montserrat"/>
              </a:rPr>
              <a:t>Как создать объект? </a:t>
            </a:r>
          </a:p>
          <a:p>
            <a:pPr marL="482600" indent="-342900" fontAlgn="base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Montserrat" pitchFamily="2" charset="0"/>
                <a:sym typeface="Montserrat"/>
              </a:rPr>
              <a:t>Что такое класс? </a:t>
            </a:r>
          </a:p>
          <a:p>
            <a:pPr marL="482600" indent="-342900" fontAlgn="base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Montserrat" pitchFamily="2" charset="0"/>
                <a:sym typeface="Montserrat"/>
              </a:rPr>
              <a:t>Для чего используют меню в приложениях? </a:t>
            </a:r>
            <a:endParaRPr sz="1800" dirty="0">
              <a:solidFill>
                <a:schemeClr val="tx1"/>
              </a:solidFill>
              <a:latin typeface="Montserrat" pitchFamily="2" charset="0"/>
              <a:sym typeface="Montserra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65518A-4D09-014C-9E1E-4C02306E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654" y="2571750"/>
            <a:ext cx="1741043" cy="18150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40030-6543-564C-BFE1-215875F5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Главное окно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3EB8A2-2EBC-4B49-9883-D3199FAF7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85250"/>
            <a:ext cx="8229600" cy="876507"/>
          </a:xfrm>
        </p:spPr>
        <p:txBody>
          <a:bodyPr/>
          <a:lstStyle/>
          <a:p>
            <a:pPr marL="7938" indent="0">
              <a:buNone/>
            </a:pPr>
            <a:r>
              <a:rPr lang="ru-RU" sz="2400" dirty="0">
                <a:latin typeface="Montserrat" pitchFamily="2" charset="0"/>
              </a:rPr>
              <a:t>Класс </a:t>
            </a:r>
            <a:r>
              <a:rPr lang="ru-RU" sz="2400" b="1" dirty="0" err="1">
                <a:latin typeface="Montserrat" pitchFamily="2" charset="0"/>
              </a:rPr>
              <a:t>QMainWindow</a:t>
            </a:r>
            <a:r>
              <a:rPr lang="ru-RU" sz="2400" b="1" dirty="0">
                <a:latin typeface="Montserrat" pitchFamily="2" charset="0"/>
              </a:rPr>
              <a:t> </a:t>
            </a:r>
            <a:r>
              <a:rPr lang="ru-RU" sz="2400" dirty="0">
                <a:latin typeface="Montserrat" pitchFamily="2" charset="0"/>
              </a:rPr>
              <a:t>предоставляет главное окно приложения. Это позволяет создать классический каркас приложений с </a:t>
            </a:r>
            <a:r>
              <a:rPr lang="ru-RU" sz="2400" dirty="0" err="1">
                <a:latin typeface="Montserrat" pitchFamily="2" charset="0"/>
              </a:rPr>
              <a:t>статусбаром</a:t>
            </a:r>
            <a:r>
              <a:rPr lang="ru-RU" sz="2400" dirty="0">
                <a:latin typeface="Montserrat" pitchFamily="2" charset="0"/>
              </a:rPr>
              <a:t>, </a:t>
            </a:r>
            <a:r>
              <a:rPr lang="ru-RU" sz="2400" dirty="0" err="1">
                <a:latin typeface="Montserrat" pitchFamily="2" charset="0"/>
              </a:rPr>
              <a:t>тулбаром</a:t>
            </a:r>
            <a:r>
              <a:rPr lang="ru-RU" sz="2400" dirty="0">
                <a:latin typeface="Montserrat" pitchFamily="2" charset="0"/>
              </a:rPr>
              <a:t> и меню.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DED1E5-E605-C643-8A85-56D0796B1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22" y="1929419"/>
            <a:ext cx="3455578" cy="281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3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3F44D-CE6E-604B-94E8-36F99EE5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Статусбар</a:t>
            </a:r>
            <a:r>
              <a:rPr lang="ru-RU" b="1" dirty="0"/>
              <a:t> (строка состояния)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FA8126-C7B6-0E44-806D-2F9E6021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85250"/>
            <a:ext cx="8229600" cy="1366098"/>
          </a:xfrm>
        </p:spPr>
        <p:txBody>
          <a:bodyPr/>
          <a:lstStyle/>
          <a:p>
            <a:pPr marL="139700" indent="0">
              <a:buNone/>
            </a:pPr>
            <a:r>
              <a:rPr lang="ru-RU" sz="2400" dirty="0">
                <a:latin typeface="Montserrat" pitchFamily="2" charset="0"/>
              </a:rPr>
              <a:t>Строка состояния является </a:t>
            </a:r>
            <a:r>
              <a:rPr lang="ru-RU" sz="2400" dirty="0" err="1">
                <a:latin typeface="Montserrat" pitchFamily="2" charset="0"/>
              </a:rPr>
              <a:t>виджетом</a:t>
            </a:r>
            <a:r>
              <a:rPr lang="ru-RU" sz="2400" dirty="0">
                <a:latin typeface="Montserrat" pitchFamily="2" charset="0"/>
              </a:rPr>
              <a:t>, который используется для отображения информации о состоянии.</a:t>
            </a:r>
            <a:r>
              <a:rPr lang="en-US" sz="2400" dirty="0">
                <a:latin typeface="Montserrat" pitchFamily="2" charset="0"/>
              </a:rPr>
              <a:t> </a:t>
            </a:r>
            <a:r>
              <a:rPr lang="ru-RU" sz="2400" dirty="0" err="1">
                <a:latin typeface="Montserrat" pitchFamily="2" charset="0"/>
              </a:rPr>
              <a:t>Статусбар</a:t>
            </a:r>
            <a:r>
              <a:rPr lang="ru-RU" sz="2400" dirty="0">
                <a:latin typeface="Montserrat" pitchFamily="2" charset="0"/>
              </a:rPr>
              <a:t> создаётся с помощью функции </a:t>
            </a:r>
            <a:r>
              <a:rPr lang="ru-RU" sz="2400" dirty="0" err="1">
                <a:latin typeface="Montserrat" pitchFamily="2" charset="0"/>
              </a:rPr>
              <a:t>QMainWindow</a:t>
            </a:r>
            <a:r>
              <a:rPr lang="ru-RU" sz="2400" dirty="0">
                <a:latin typeface="Montserrat" pitchFamily="2" charset="0"/>
              </a:rPr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9D7D143-1248-EA45-A0F7-0881D2B35D6A}"/>
              </a:ext>
            </a:extLst>
          </p:cNvPr>
          <p:cNvSpPr/>
          <p:nvPr/>
        </p:nvSpPr>
        <p:spPr>
          <a:xfrm>
            <a:off x="589174" y="2571750"/>
            <a:ext cx="8097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latin typeface="Menlo" panose="020B0609030804020204" pitchFamily="49" charset="0"/>
              </a:rPr>
              <a:t> sys</a:t>
            </a: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latin typeface="Menlo" panose="020B0609030804020204" pitchFamily="49" charset="0"/>
              </a:rPr>
              <a:t> PyQt5.QtWidgets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QMainWindow</a:t>
            </a:r>
            <a:r>
              <a:rPr lang="en-US" dirty="0">
                <a:latin typeface="Menlo" panose="020B0609030804020204" pitchFamily="49" charset="0"/>
              </a:rPr>
              <a:t>, </a:t>
            </a:r>
            <a:r>
              <a:rPr lang="en-US" dirty="0" err="1">
                <a:latin typeface="Menlo" panose="020B0609030804020204" pitchFamily="49" charset="0"/>
              </a:rPr>
              <a:t>QApplication</a:t>
            </a:r>
            <a:endParaRPr lang="en-US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0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3F44D-CE6E-604B-94E8-36F99EE5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Статусбар</a:t>
            </a:r>
            <a:r>
              <a:rPr lang="ru-RU" b="1" dirty="0"/>
              <a:t> (строка состояния)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FA8126-C7B6-0E44-806D-2F9E6021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85250"/>
            <a:ext cx="8229600" cy="1366098"/>
          </a:xfrm>
        </p:spPr>
        <p:txBody>
          <a:bodyPr/>
          <a:lstStyle/>
          <a:p>
            <a:pPr marL="7938" indent="0">
              <a:buNone/>
            </a:pPr>
            <a:r>
              <a:rPr lang="ru-RU" sz="1800" dirty="0">
                <a:latin typeface="Montserrat" pitchFamily="2" charset="0"/>
              </a:rPr>
              <a:t>Чтобы получить строку состояния, мы вызываем метод </a:t>
            </a:r>
            <a:r>
              <a:rPr lang="ru-RU" sz="1800" dirty="0" err="1">
                <a:latin typeface="Montserrat" pitchFamily="2" charset="0"/>
              </a:rPr>
              <a:t>statusBar</a:t>
            </a:r>
            <a:r>
              <a:rPr lang="ru-RU" sz="1800" dirty="0">
                <a:latin typeface="Montserrat" pitchFamily="2" charset="0"/>
              </a:rPr>
              <a:t>() класса </a:t>
            </a:r>
            <a:r>
              <a:rPr lang="ru-RU" sz="1800" dirty="0" err="1">
                <a:latin typeface="Montserrat" pitchFamily="2" charset="0"/>
              </a:rPr>
              <a:t>QtGui.QMainWindow</a:t>
            </a:r>
            <a:r>
              <a:rPr lang="ru-RU" sz="1800" dirty="0">
                <a:latin typeface="Montserrat" pitchFamily="2" charset="0"/>
              </a:rPr>
              <a:t>. Первый вызов метода создает строку состояния. Последующие вызовы возвращают объект </a:t>
            </a:r>
            <a:r>
              <a:rPr lang="ru-RU" sz="1800" dirty="0" err="1">
                <a:latin typeface="Montserrat" pitchFamily="2" charset="0"/>
              </a:rPr>
              <a:t>статусбара</a:t>
            </a:r>
            <a:r>
              <a:rPr lang="ru-RU" sz="1800" dirty="0">
                <a:latin typeface="Montserrat" pitchFamily="2" charset="0"/>
              </a:rPr>
              <a:t>. </a:t>
            </a:r>
            <a:r>
              <a:rPr lang="ru-RU" sz="1800" dirty="0" err="1">
                <a:latin typeface="Montserrat" pitchFamily="2" charset="0"/>
              </a:rPr>
              <a:t>showMessage</a:t>
            </a:r>
            <a:r>
              <a:rPr lang="ru-RU" sz="1800" dirty="0">
                <a:latin typeface="Montserrat" pitchFamily="2" charset="0"/>
              </a:rPr>
              <a:t>() отображает сообщение в строке состояния.</a:t>
            </a:r>
          </a:p>
          <a:p>
            <a:pPr marL="7938" indent="0">
              <a:buNone/>
            </a:pPr>
            <a:br>
              <a:rPr lang="ru-RU" sz="1800" dirty="0">
                <a:latin typeface="Montserrat" pitchFamily="2" charset="0"/>
              </a:rPr>
            </a:br>
            <a:endParaRPr lang="ru-RU" sz="1800" dirty="0">
              <a:latin typeface="Montserrat" pitchFamily="2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17A547-A19B-364D-AE36-29AE7A34E323}"/>
              </a:ext>
            </a:extLst>
          </p:cNvPr>
          <p:cNvSpPr/>
          <p:nvPr/>
        </p:nvSpPr>
        <p:spPr>
          <a:xfrm>
            <a:off x="457200" y="2493277"/>
            <a:ext cx="587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2000" dirty="0" err="1">
                <a:latin typeface="Menlo" panose="020B0609030804020204" pitchFamily="49" charset="0"/>
              </a:rPr>
              <a:t>.statusBar</a:t>
            </a:r>
            <a:r>
              <a:rPr lang="en-US" sz="2000" dirty="0">
                <a:latin typeface="Menlo" panose="020B0609030804020204" pitchFamily="49" charset="0"/>
              </a:rPr>
              <a:t>().</a:t>
            </a:r>
            <a:r>
              <a:rPr lang="en-US" sz="2000" dirty="0" err="1">
                <a:latin typeface="Menlo" panose="020B0609030804020204" pitchFamily="49" charset="0"/>
              </a:rPr>
              <a:t>showMessage</a:t>
            </a:r>
            <a:r>
              <a:rPr lang="en-US" sz="2000" dirty="0"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Menlo" panose="020B0609030804020204" pitchFamily="49" charset="0"/>
              </a:rPr>
              <a:t>'Ready'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525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3F44D-CE6E-604B-94E8-36F99EE5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Статусбар</a:t>
            </a:r>
            <a:r>
              <a:rPr lang="ru-RU" b="1" dirty="0"/>
              <a:t> (строка состояния)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EDD3551-63A1-0647-8772-E6052F20AF5C}"/>
              </a:ext>
            </a:extLst>
          </p:cNvPr>
          <p:cNvSpPr/>
          <p:nvPr/>
        </p:nvSpPr>
        <p:spPr>
          <a:xfrm>
            <a:off x="381786" y="657979"/>
            <a:ext cx="715023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sz="1200" dirty="0">
                <a:latin typeface="Menlo" panose="020B0609030804020204" pitchFamily="49" charset="0"/>
              </a:rPr>
              <a:t> sys</a:t>
            </a:r>
          </a:p>
          <a:p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sz="1200" dirty="0">
                <a:latin typeface="Menlo" panose="020B0609030804020204" pitchFamily="49" charset="0"/>
              </a:rPr>
              <a:t> PyQt5.QtWidgets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</a:rPr>
              <a:t>QMainWindow</a:t>
            </a:r>
            <a:r>
              <a:rPr lang="en-US" sz="1200" dirty="0">
                <a:latin typeface="Menlo" panose="020B0609030804020204" pitchFamily="49" charset="0"/>
              </a:rPr>
              <a:t>, </a:t>
            </a:r>
            <a:r>
              <a:rPr lang="en-US" sz="1200" dirty="0" err="1">
                <a:latin typeface="Menlo" panose="020B0609030804020204" pitchFamily="49" charset="0"/>
              </a:rPr>
              <a:t>QApplication</a:t>
            </a:r>
            <a:endParaRPr lang="en-US" sz="1200" dirty="0">
              <a:latin typeface="Menlo" panose="020B0609030804020204" pitchFamily="49" charset="0"/>
            </a:endParaRPr>
          </a:p>
          <a:p>
            <a:br>
              <a:rPr lang="en-US" sz="1200" dirty="0"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US" sz="1200" dirty="0">
                <a:latin typeface="Menlo" panose="020B0609030804020204" pitchFamily="49" charset="0"/>
              </a:rPr>
              <a:t> Example(</a:t>
            </a:r>
            <a:r>
              <a:rPr lang="en-US" sz="1200" dirty="0" err="1">
                <a:latin typeface="Menlo" panose="020B0609030804020204" pitchFamily="49" charset="0"/>
              </a:rPr>
              <a:t>QMainWindow</a:t>
            </a:r>
            <a:r>
              <a:rPr lang="en-US" sz="1200" dirty="0">
                <a:latin typeface="Menlo" panose="020B0609030804020204" pitchFamily="49" charset="0"/>
              </a:rPr>
              <a:t>):</a:t>
            </a:r>
          </a:p>
          <a:p>
            <a:br>
              <a:rPr lang="en-US" sz="1200" dirty="0">
                <a:latin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sz="1200" dirty="0">
                <a:latin typeface="Menlo" panose="020B0609030804020204" pitchFamily="49" charset="0"/>
              </a:rPr>
              <a:t> __</a:t>
            </a:r>
            <a:r>
              <a:rPr lang="en-US" sz="1200" dirty="0" err="1">
                <a:latin typeface="Menlo" panose="020B0609030804020204" pitchFamily="49" charset="0"/>
              </a:rPr>
              <a:t>init</a:t>
            </a:r>
            <a:r>
              <a:rPr lang="en-US" sz="1200" dirty="0">
                <a:latin typeface="Menlo" panose="020B0609030804020204" pitchFamily="49" charset="0"/>
              </a:rPr>
              <a:t>__(self):</a:t>
            </a:r>
          </a:p>
          <a:p>
            <a:r>
              <a:rPr lang="en-US" sz="1200" dirty="0">
                <a:latin typeface="Menlo" panose="020B0609030804020204" pitchFamily="49" charset="0"/>
              </a:rPr>
              <a:t>        super().__</a:t>
            </a:r>
            <a:r>
              <a:rPr lang="en-US" sz="1200" dirty="0" err="1">
                <a:latin typeface="Menlo" panose="020B0609030804020204" pitchFamily="49" charset="0"/>
              </a:rPr>
              <a:t>init</a:t>
            </a:r>
            <a:r>
              <a:rPr lang="en-US" sz="1200" dirty="0">
                <a:latin typeface="Menlo" panose="020B0609030804020204" pitchFamily="49" charset="0"/>
              </a:rPr>
              <a:t>__()</a:t>
            </a:r>
          </a:p>
          <a:p>
            <a:br>
              <a:rPr lang="en-US" sz="1200" dirty="0">
                <a:latin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latin typeface="Menlo" panose="020B0609030804020204" pitchFamily="49" charset="0"/>
              </a:rPr>
              <a:t>.initUI</a:t>
            </a:r>
            <a:r>
              <a:rPr lang="en-US" sz="1200" dirty="0">
                <a:latin typeface="Menlo" panose="020B0609030804020204" pitchFamily="49" charset="0"/>
              </a:rPr>
              <a:t>()</a:t>
            </a:r>
          </a:p>
          <a:p>
            <a:br>
              <a:rPr lang="en-US" sz="1200" dirty="0">
                <a:latin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</a:rPr>
              <a:t>initUI</a:t>
            </a:r>
            <a:r>
              <a:rPr lang="en-US" sz="1200" dirty="0">
                <a:latin typeface="Menlo" panose="020B0609030804020204" pitchFamily="49" charset="0"/>
              </a:rPr>
              <a:t>(self):</a:t>
            </a:r>
          </a:p>
          <a:p>
            <a:br>
              <a:rPr lang="en-US" sz="1200" dirty="0">
                <a:latin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latin typeface="Menlo" panose="020B0609030804020204" pitchFamily="49" charset="0"/>
              </a:rPr>
              <a:t>.statusBar</a:t>
            </a:r>
            <a:r>
              <a:rPr lang="en-US" sz="1200" dirty="0">
                <a:latin typeface="Menlo" panose="020B0609030804020204" pitchFamily="49" charset="0"/>
              </a:rPr>
              <a:t>().</a:t>
            </a:r>
            <a:r>
              <a:rPr lang="en-US" sz="1200" dirty="0" err="1">
                <a:latin typeface="Menlo" panose="020B0609030804020204" pitchFamily="49" charset="0"/>
              </a:rPr>
              <a:t>showMessage</a:t>
            </a:r>
            <a:r>
              <a:rPr lang="en-US" sz="1200" dirty="0"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'Ready’</a:t>
            </a:r>
            <a:r>
              <a:rPr lang="en-US" sz="1200" dirty="0">
                <a:latin typeface="Menlo" panose="020B0609030804020204" pitchFamily="49" charset="0"/>
              </a:rPr>
              <a:t>)</a:t>
            </a:r>
          </a:p>
          <a:p>
            <a:br>
              <a:rPr lang="en-US" sz="1200" dirty="0">
                <a:latin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latin typeface="Menlo" panose="020B0609030804020204" pitchFamily="49" charset="0"/>
              </a:rPr>
              <a:t>.setGeometry</a:t>
            </a:r>
            <a:r>
              <a:rPr lang="en-US" sz="1200" dirty="0"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09885A"/>
                </a:solidFill>
                <a:latin typeface="Menlo" panose="020B0609030804020204" pitchFamily="49" charset="0"/>
              </a:rPr>
              <a:t>300</a:t>
            </a:r>
            <a:r>
              <a:rPr lang="en-US" sz="1200" dirty="0"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Menlo" panose="020B0609030804020204" pitchFamily="49" charset="0"/>
              </a:rPr>
              <a:t>300</a:t>
            </a:r>
            <a:r>
              <a:rPr lang="en-US" sz="1200" dirty="0"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Menlo" panose="020B0609030804020204" pitchFamily="49" charset="0"/>
              </a:rPr>
              <a:t>250</a:t>
            </a:r>
            <a:r>
              <a:rPr lang="en-US" sz="1200" dirty="0"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Menlo" panose="020B0609030804020204" pitchFamily="49" charset="0"/>
              </a:rPr>
              <a:t>150</a:t>
            </a:r>
            <a:r>
              <a:rPr lang="en-US" sz="1200" dirty="0"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latin typeface="Menlo" panose="020B0609030804020204" pitchFamily="49" charset="0"/>
              </a:rPr>
              <a:t>.setWindowTitle</a:t>
            </a:r>
            <a:r>
              <a:rPr lang="en-US" sz="1200" dirty="0"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Statusbar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’</a:t>
            </a:r>
            <a:r>
              <a:rPr lang="en-US" sz="1200" dirty="0"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latin typeface="Menlo" panose="020B0609030804020204" pitchFamily="49" charset="0"/>
              </a:rPr>
              <a:t>.show</a:t>
            </a:r>
            <a:r>
              <a:rPr lang="en-US" sz="1200" dirty="0"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EE482D2-6D68-9049-BB2B-D9A38B3AF5A5}"/>
              </a:ext>
            </a:extLst>
          </p:cNvPr>
          <p:cNvSpPr/>
          <p:nvPr/>
        </p:nvSpPr>
        <p:spPr>
          <a:xfrm>
            <a:off x="381786" y="3889633"/>
            <a:ext cx="3577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" sz="1200" dirty="0">
                <a:latin typeface="Menlo" panose="020B0609030804020204" pitchFamily="49" charset="0"/>
              </a:rPr>
              <a:t> __name__ == </a:t>
            </a:r>
            <a:r>
              <a:rPr lang="en" sz="1200" dirty="0">
                <a:solidFill>
                  <a:srgbClr val="A31515"/>
                </a:solidFill>
                <a:latin typeface="Menlo" panose="020B0609030804020204" pitchFamily="49" charset="0"/>
              </a:rPr>
              <a:t>'__main__’</a:t>
            </a:r>
            <a:r>
              <a:rPr lang="en" sz="1200" dirty="0">
                <a:latin typeface="Menlo" panose="020B0609030804020204" pitchFamily="49" charset="0"/>
              </a:rPr>
              <a:t>:</a:t>
            </a:r>
          </a:p>
          <a:p>
            <a:br>
              <a:rPr lang="en" sz="1200" dirty="0">
                <a:latin typeface="Menlo" panose="020B0609030804020204" pitchFamily="49" charset="0"/>
              </a:rPr>
            </a:br>
            <a:r>
              <a:rPr lang="en" sz="1200" dirty="0">
                <a:latin typeface="Menlo" panose="020B0609030804020204" pitchFamily="49" charset="0"/>
              </a:rPr>
              <a:t>    app = </a:t>
            </a:r>
            <a:r>
              <a:rPr lang="en" sz="1200" dirty="0" err="1">
                <a:latin typeface="Menlo" panose="020B0609030804020204" pitchFamily="49" charset="0"/>
              </a:rPr>
              <a:t>QApplication</a:t>
            </a:r>
            <a:r>
              <a:rPr lang="en" sz="1200" dirty="0">
                <a:latin typeface="Menlo" panose="020B0609030804020204" pitchFamily="49" charset="0"/>
              </a:rPr>
              <a:t>(</a:t>
            </a:r>
            <a:r>
              <a:rPr lang="en" sz="1200" dirty="0" err="1">
                <a:latin typeface="Menlo" panose="020B0609030804020204" pitchFamily="49" charset="0"/>
              </a:rPr>
              <a:t>sys.argv</a:t>
            </a:r>
            <a:r>
              <a:rPr lang="en" sz="1200" dirty="0">
                <a:latin typeface="Menlo" panose="020B0609030804020204" pitchFamily="49" charset="0"/>
              </a:rPr>
              <a:t>)</a:t>
            </a:r>
          </a:p>
          <a:p>
            <a:r>
              <a:rPr lang="en" sz="1200" dirty="0">
                <a:latin typeface="Menlo" panose="020B0609030804020204" pitchFamily="49" charset="0"/>
              </a:rPr>
              <a:t>    ex = Example()</a:t>
            </a:r>
          </a:p>
          <a:p>
            <a:r>
              <a:rPr lang="en" sz="1200" dirty="0">
                <a:latin typeface="Menlo" panose="020B0609030804020204" pitchFamily="49" charset="0"/>
              </a:rPr>
              <a:t>    </a:t>
            </a:r>
            <a:r>
              <a:rPr lang="en" sz="1200" dirty="0" err="1">
                <a:latin typeface="Menlo" panose="020B0609030804020204" pitchFamily="49" charset="0"/>
              </a:rPr>
              <a:t>app.exec</a:t>
            </a:r>
            <a:r>
              <a:rPr lang="en" sz="1200" dirty="0">
                <a:latin typeface="Menlo" panose="020B060903080402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100608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3F44D-CE6E-604B-94E8-36F99EE5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Строка меню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FA8126-C7B6-0E44-806D-2F9E6021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85250"/>
            <a:ext cx="8229600" cy="1366098"/>
          </a:xfrm>
        </p:spPr>
        <p:txBody>
          <a:bodyPr/>
          <a:lstStyle/>
          <a:p>
            <a:pPr marL="7938" indent="0">
              <a:buNone/>
            </a:pPr>
            <a:r>
              <a:rPr lang="ru-RU" sz="2000" dirty="0">
                <a:latin typeface="Montserrat" pitchFamily="2" charset="0"/>
              </a:rPr>
              <a:t>Строка меню - общая часть приложения с графическим интерфейсом. Это группа команд, расположенных в различных меню.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C5B506-68B4-7B4F-8C38-6A936F9D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22" y="1929419"/>
            <a:ext cx="3455578" cy="281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3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3F44D-CE6E-604B-94E8-36F99EE5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Строка меню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FA8126-C7B6-0E44-806D-2F9E6021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43700"/>
            <a:ext cx="8229600" cy="1366098"/>
          </a:xfrm>
        </p:spPr>
        <p:txBody>
          <a:bodyPr/>
          <a:lstStyle/>
          <a:p>
            <a:pPr marL="7938" indent="0">
              <a:buNone/>
            </a:pPr>
            <a:r>
              <a:rPr lang="ru-RU" sz="1800" dirty="0">
                <a:latin typeface="Montserrat" pitchFamily="2" charset="0"/>
              </a:rPr>
              <a:t>Мы создаем строку меню с одним </a:t>
            </a:r>
            <a:r>
              <a:rPr lang="ru-RU" sz="1800" b="1" dirty="0">
                <a:latin typeface="Montserrat" pitchFamily="2" charset="0"/>
              </a:rPr>
              <a:t>меню</a:t>
            </a:r>
            <a:r>
              <a:rPr lang="ru-RU" sz="1800" dirty="0">
                <a:latin typeface="Montserrat" pitchFamily="2" charset="0"/>
              </a:rPr>
              <a:t>. Это меню будет содержать одно действие, которое будет прекращать программу. Строка состояния также создается. Действие доступно с помощью </a:t>
            </a:r>
            <a:r>
              <a:rPr lang="ru-RU" sz="1800" dirty="0" err="1">
                <a:latin typeface="Montserrat" pitchFamily="2" charset="0"/>
              </a:rPr>
              <a:t>Ctrl</a:t>
            </a:r>
            <a:r>
              <a:rPr lang="ru-RU" sz="1800" dirty="0">
                <a:latin typeface="Montserrat" pitchFamily="2" charset="0"/>
              </a:rPr>
              <a:t> + </a:t>
            </a:r>
            <a:r>
              <a:rPr lang="ru-RU" sz="1800" dirty="0" err="1">
                <a:latin typeface="Montserrat" pitchFamily="2" charset="0"/>
              </a:rPr>
              <a:t>Q</a:t>
            </a:r>
            <a:r>
              <a:rPr lang="ru-RU" sz="1800" dirty="0">
                <a:latin typeface="Montserrat" pitchFamily="2" charset="0"/>
              </a:rPr>
              <a:t>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29C2D6-AB15-2B42-965E-9D481AFED52B}"/>
              </a:ext>
            </a:extLst>
          </p:cNvPr>
          <p:cNvSpPr/>
          <p:nvPr/>
        </p:nvSpPr>
        <p:spPr>
          <a:xfrm>
            <a:off x="457200" y="1868637"/>
            <a:ext cx="63112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</a:rPr>
              <a:t>initUI</a:t>
            </a:r>
            <a:r>
              <a:rPr lang="en-US" sz="1200" dirty="0">
                <a:latin typeface="Menlo" panose="020B0609030804020204" pitchFamily="49" charset="0"/>
              </a:rPr>
              <a:t>(self):</a:t>
            </a:r>
          </a:p>
          <a:p>
            <a:br>
              <a:rPr lang="en-US" sz="1200" dirty="0">
                <a:latin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</a:rPr>
              <a:t>exitAction</a:t>
            </a:r>
            <a:r>
              <a:rPr lang="en-US" sz="1200" dirty="0">
                <a:latin typeface="Menlo" panose="020B0609030804020204" pitchFamily="49" charset="0"/>
              </a:rPr>
              <a:t> = </a:t>
            </a:r>
            <a:r>
              <a:rPr lang="en-US" sz="1200" dirty="0" err="1">
                <a:latin typeface="Menlo" panose="020B0609030804020204" pitchFamily="49" charset="0"/>
              </a:rPr>
              <a:t>QAction</a:t>
            </a:r>
            <a:r>
              <a:rPr lang="en-US" sz="1200" dirty="0">
                <a:latin typeface="Menlo" panose="020B0609030804020204" pitchFamily="49" charset="0"/>
              </a:rPr>
              <a:t>(</a:t>
            </a:r>
            <a:r>
              <a:rPr lang="en-US" sz="1200" dirty="0" err="1">
                <a:latin typeface="Menlo" panose="020B0609030804020204" pitchFamily="49" charset="0"/>
              </a:rPr>
              <a:t>QIcon</a:t>
            </a:r>
            <a:r>
              <a:rPr lang="en-US" sz="1200" dirty="0"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exit.png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dirty="0">
                <a:latin typeface="Menlo" panose="020B0609030804020204" pitchFamily="49" charset="0"/>
              </a:rPr>
              <a:t>), 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'&amp;Exit'</a:t>
            </a:r>
            <a:r>
              <a:rPr lang="en-US" sz="1200" dirty="0"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latin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</a:rPr>
              <a:t>exitAction.setShortcut</a:t>
            </a:r>
            <a:r>
              <a:rPr lang="en-US" sz="1200" dirty="0"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Ctrl+Q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’</a:t>
            </a:r>
            <a:r>
              <a:rPr lang="en-US" sz="1200" dirty="0"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latin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</a:rPr>
              <a:t>exitAction.setStatusTip</a:t>
            </a:r>
            <a:r>
              <a:rPr lang="en-US" sz="1200" dirty="0"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'Exit application’</a:t>
            </a:r>
            <a:r>
              <a:rPr lang="en-US" sz="1200" dirty="0"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latin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</a:rPr>
              <a:t>exitAction.triggered.connect</a:t>
            </a:r>
            <a:r>
              <a:rPr lang="en-US" sz="1200" dirty="0">
                <a:latin typeface="Menlo" panose="020B0609030804020204" pitchFamily="49" charset="0"/>
              </a:rPr>
              <a:t>(</a:t>
            </a:r>
            <a:r>
              <a:rPr lang="en-US" sz="1200" dirty="0" err="1">
                <a:latin typeface="Menlo" panose="020B0609030804020204" pitchFamily="49" charset="0"/>
              </a:rPr>
              <a:t>qApp.quit</a:t>
            </a:r>
            <a:r>
              <a:rPr lang="en-US" sz="1200" dirty="0">
                <a:latin typeface="Menlo" panose="020B0609030804020204" pitchFamily="49" charset="0"/>
              </a:rPr>
              <a:t>)</a:t>
            </a:r>
          </a:p>
          <a:p>
            <a:br>
              <a:rPr lang="en-US" sz="1200" dirty="0">
                <a:latin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latin typeface="Menlo" panose="020B0609030804020204" pitchFamily="49" charset="0"/>
              </a:rPr>
              <a:t>.statusBar</a:t>
            </a:r>
            <a:r>
              <a:rPr lang="en-US" sz="1200" dirty="0">
                <a:latin typeface="Menlo" panose="020B0609030804020204" pitchFamily="49" charset="0"/>
              </a:rPr>
              <a:t>()</a:t>
            </a:r>
          </a:p>
          <a:p>
            <a:br>
              <a:rPr lang="en-US" sz="1200" dirty="0">
                <a:latin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</a:rPr>
              <a:t>menubar</a:t>
            </a:r>
            <a:r>
              <a:rPr lang="en-US" sz="1200" dirty="0"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latin typeface="Menlo" panose="020B0609030804020204" pitchFamily="49" charset="0"/>
              </a:rPr>
              <a:t>.menuBar</a:t>
            </a:r>
            <a:r>
              <a:rPr lang="en-US" sz="1200" dirty="0">
                <a:latin typeface="Menlo" panose="020B0609030804020204" pitchFamily="49" charset="0"/>
              </a:rPr>
              <a:t>()</a:t>
            </a:r>
          </a:p>
          <a:p>
            <a:r>
              <a:rPr lang="en-US" sz="1200" dirty="0">
                <a:latin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</a:rPr>
              <a:t>fileMenu</a:t>
            </a:r>
            <a:r>
              <a:rPr lang="en-US" sz="1200" dirty="0">
                <a:latin typeface="Menlo" panose="020B0609030804020204" pitchFamily="49" charset="0"/>
              </a:rPr>
              <a:t> = </a:t>
            </a:r>
            <a:r>
              <a:rPr lang="en-US" sz="1200" dirty="0" err="1">
                <a:latin typeface="Menlo" panose="020B0609030804020204" pitchFamily="49" charset="0"/>
              </a:rPr>
              <a:t>menubar.addMenu</a:t>
            </a:r>
            <a:r>
              <a:rPr lang="en-US" sz="1200" dirty="0"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'&amp;File’</a:t>
            </a:r>
            <a:r>
              <a:rPr lang="en-US" sz="1200" dirty="0"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latin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</a:rPr>
              <a:t>fileMenu.addAction</a:t>
            </a:r>
            <a:r>
              <a:rPr lang="en-US" sz="1200" dirty="0">
                <a:latin typeface="Menlo" panose="020B0609030804020204" pitchFamily="49" charset="0"/>
              </a:rPr>
              <a:t>(</a:t>
            </a:r>
            <a:r>
              <a:rPr lang="en-US" sz="1200" dirty="0" err="1">
                <a:latin typeface="Menlo" panose="020B0609030804020204" pitchFamily="49" charset="0"/>
              </a:rPr>
              <a:t>exitAction</a:t>
            </a:r>
            <a:r>
              <a:rPr lang="en-US" sz="1200" dirty="0">
                <a:latin typeface="Menlo" panose="020B0609030804020204" pitchFamily="49" charset="0"/>
              </a:rPr>
              <a:t>)</a:t>
            </a:r>
          </a:p>
          <a:p>
            <a:br>
              <a:rPr lang="en-US" sz="1200" dirty="0">
                <a:latin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latin typeface="Menlo" panose="020B0609030804020204" pitchFamily="49" charset="0"/>
              </a:rPr>
              <a:t>.setGeometry</a:t>
            </a:r>
            <a:r>
              <a:rPr lang="en-US" sz="1200" dirty="0"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09885A"/>
                </a:solidFill>
                <a:latin typeface="Menlo" panose="020B0609030804020204" pitchFamily="49" charset="0"/>
              </a:rPr>
              <a:t>300</a:t>
            </a:r>
            <a:r>
              <a:rPr lang="en-US" sz="1200" dirty="0"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Menlo" panose="020B0609030804020204" pitchFamily="49" charset="0"/>
              </a:rPr>
              <a:t>300</a:t>
            </a:r>
            <a:r>
              <a:rPr lang="en-US" sz="1200" dirty="0"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Menlo" panose="020B0609030804020204" pitchFamily="49" charset="0"/>
              </a:rPr>
              <a:t>300</a:t>
            </a:r>
            <a:r>
              <a:rPr lang="en-US" sz="1200" dirty="0"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Menlo" panose="020B0609030804020204" pitchFamily="49" charset="0"/>
              </a:rPr>
              <a:t>200</a:t>
            </a:r>
            <a:r>
              <a:rPr lang="en-US" sz="1200" dirty="0"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latin typeface="Menlo" panose="020B0609030804020204" pitchFamily="49" charset="0"/>
              </a:rPr>
              <a:t>.setWindowTitle</a:t>
            </a:r>
            <a:r>
              <a:rPr lang="en-US" sz="1200" dirty="0"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Menubar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’</a:t>
            </a:r>
            <a:r>
              <a:rPr lang="en-US" sz="1200" dirty="0"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200" dirty="0" err="1">
                <a:latin typeface="Menlo" panose="020B0609030804020204" pitchFamily="49" charset="0"/>
              </a:rPr>
              <a:t>.show</a:t>
            </a:r>
            <a:r>
              <a:rPr lang="en-US" sz="1200" dirty="0"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5254409"/>
      </p:ext>
    </p:extLst>
  </p:cSld>
  <p:clrMapOvr>
    <a:masterClrMapping/>
  </p:clrMapOvr>
</p:sld>
</file>

<file path=ppt/theme/theme1.xml><?xml version="1.0" encoding="utf-8"?>
<a:theme xmlns:a="http://schemas.openxmlformats.org/drawingml/2006/main" name="Roboto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12130</TotalTime>
  <Words>494</Words>
  <Application>Microsoft Macintosh PowerPoint</Application>
  <PresentationFormat>Экран (16:9)</PresentationFormat>
  <Paragraphs>86</Paragraphs>
  <Slides>16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Menlo</vt:lpstr>
      <vt:lpstr>Montserrat</vt:lpstr>
      <vt:lpstr>Montserrat SemiBold</vt:lpstr>
      <vt:lpstr>Roboto</vt:lpstr>
      <vt:lpstr>Roboto Light</vt:lpstr>
      <vt:lpstr>Roboto</vt:lpstr>
      <vt:lpstr>PYTHON</vt:lpstr>
      <vt:lpstr>Сегодня на уроке</vt:lpstr>
      <vt:lpstr>Вопросы</vt:lpstr>
      <vt:lpstr>Главное окно</vt:lpstr>
      <vt:lpstr>Статусбар (строка состояния)</vt:lpstr>
      <vt:lpstr>Статусбар (строка состояния)</vt:lpstr>
      <vt:lpstr>Статусбар (строка состояния)</vt:lpstr>
      <vt:lpstr>Строка меню</vt:lpstr>
      <vt:lpstr>Строка меню</vt:lpstr>
      <vt:lpstr>Строка меню</vt:lpstr>
      <vt:lpstr>Строка меню</vt:lpstr>
      <vt:lpstr>Строка меню</vt:lpstr>
      <vt:lpstr>Панель инструментов (тулбар)</vt:lpstr>
      <vt:lpstr>Панель инструментов (тулбар)</vt:lpstr>
      <vt:lpstr>Приложение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Мария Кабанова</cp:lastModifiedBy>
  <cp:revision>459</cp:revision>
  <dcterms:modified xsi:type="dcterms:W3CDTF">2019-06-02T14:53:07Z</dcterms:modified>
</cp:coreProperties>
</file>