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</p:sldIdLst>
  <p:sldSz cy="5143500" cx="9144000"/>
  <p:notesSz cx="6858000" cy="9144000"/>
  <p:embeddedFontLst>
    <p:embeddedFont>
      <p:font typeface="Montserrat SemiBold"/>
      <p:regular r:id="rId74"/>
      <p:bold r:id="rId75"/>
      <p:italic r:id="rId76"/>
      <p:boldItalic r:id="rId77"/>
    </p:embeddedFont>
    <p:embeddedFont>
      <p:font typeface="Roboto"/>
      <p:regular r:id="rId78"/>
      <p:bold r:id="rId79"/>
      <p:italic r:id="rId80"/>
      <p:boldItalic r:id="rId81"/>
    </p:embeddedFont>
    <p:embeddedFont>
      <p:font typeface="Montserrat"/>
      <p:regular r:id="rId82"/>
      <p:bold r:id="rId83"/>
      <p:italic r:id="rId84"/>
      <p:boldItalic r:id="rId85"/>
    </p:embeddedFont>
    <p:embeddedFont>
      <p:font typeface="Roboto Light"/>
      <p:regular r:id="rId86"/>
      <p:bold r:id="rId87"/>
      <p:italic r:id="rId88"/>
      <p:boldItalic r:id="rId8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59A8B27-9ECC-491C-B92F-38694C91566B}">
  <a:tblStyle styleId="{159A8B27-9ECC-491C-B92F-38694C91566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6E6E6"/>
          </a:solidFill>
        </a:fill>
      </a:tcStyle>
    </a:wholeTbl>
    <a:band1H>
      <a:tcTxStyle/>
      <a:tcStyle>
        <a:fill>
          <a:solidFill>
            <a:srgbClr val="ECCACA"/>
          </a:solidFill>
        </a:fill>
      </a:tcStyle>
    </a:band1H>
    <a:band2H>
      <a:tcTxStyle/>
    </a:band2H>
    <a:band1V>
      <a:tcTxStyle/>
      <a:tcStyle>
        <a:fill>
          <a:solidFill>
            <a:srgbClr val="ECCAC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Montserrat-italic.fntdata"/><Relationship Id="rId83" Type="http://schemas.openxmlformats.org/officeDocument/2006/relationships/font" Target="fonts/Montserrat-bold.fntdata"/><Relationship Id="rId42" Type="http://schemas.openxmlformats.org/officeDocument/2006/relationships/slide" Target="slides/slide36.xml"/><Relationship Id="rId86" Type="http://schemas.openxmlformats.org/officeDocument/2006/relationships/font" Target="fonts/RobotoLight-regular.fntdata"/><Relationship Id="rId41" Type="http://schemas.openxmlformats.org/officeDocument/2006/relationships/slide" Target="slides/slide35.xml"/><Relationship Id="rId85" Type="http://schemas.openxmlformats.org/officeDocument/2006/relationships/font" Target="fonts/Montserrat-boldItalic.fntdata"/><Relationship Id="rId44" Type="http://schemas.openxmlformats.org/officeDocument/2006/relationships/slide" Target="slides/slide38.xml"/><Relationship Id="rId88" Type="http://schemas.openxmlformats.org/officeDocument/2006/relationships/font" Target="fonts/RobotoLight-italic.fntdata"/><Relationship Id="rId43" Type="http://schemas.openxmlformats.org/officeDocument/2006/relationships/slide" Target="slides/slide37.xml"/><Relationship Id="rId87" Type="http://schemas.openxmlformats.org/officeDocument/2006/relationships/font" Target="fonts/RobotoLight-bold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font" Target="fonts/RobotoLight-boldItalic.fntdata"/><Relationship Id="rId80" Type="http://schemas.openxmlformats.org/officeDocument/2006/relationships/font" Target="fonts/Roboto-italic.fntdata"/><Relationship Id="rId82" Type="http://schemas.openxmlformats.org/officeDocument/2006/relationships/font" Target="fonts/Montserrat-regular.fntdata"/><Relationship Id="rId81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MontserratSemiBold-bold.fntdata"/><Relationship Id="rId30" Type="http://schemas.openxmlformats.org/officeDocument/2006/relationships/slide" Target="slides/slide24.xml"/><Relationship Id="rId74" Type="http://schemas.openxmlformats.org/officeDocument/2006/relationships/font" Target="fonts/MontserratSemiBold-regular.fntdata"/><Relationship Id="rId33" Type="http://schemas.openxmlformats.org/officeDocument/2006/relationships/slide" Target="slides/slide27.xml"/><Relationship Id="rId77" Type="http://schemas.openxmlformats.org/officeDocument/2006/relationships/font" Target="fonts/MontserratSemiBold-boldItalic.fntdata"/><Relationship Id="rId32" Type="http://schemas.openxmlformats.org/officeDocument/2006/relationships/slide" Target="slides/slide26.xml"/><Relationship Id="rId76" Type="http://schemas.openxmlformats.org/officeDocument/2006/relationships/font" Target="fonts/MontserratSemiBold-italic.fntdata"/><Relationship Id="rId35" Type="http://schemas.openxmlformats.org/officeDocument/2006/relationships/slide" Target="slides/slide29.xml"/><Relationship Id="rId79" Type="http://schemas.openxmlformats.org/officeDocument/2006/relationships/font" Target="fonts/Roboto-bold.fntdata"/><Relationship Id="rId34" Type="http://schemas.openxmlformats.org/officeDocument/2006/relationships/slide" Target="slides/slide28.xml"/><Relationship Id="rId78" Type="http://schemas.openxmlformats.org/officeDocument/2006/relationships/font" Target="fonts/Roboto-regular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5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5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5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5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5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5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4ce27d1e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4ce27d1e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6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6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4ce27d1e6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4ce27d1e6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4ce27d1e6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4ce27d1e6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ce27d1e6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ce27d1e6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-38600" y="0"/>
            <a:ext cx="9182700" cy="520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457200" y="1242203"/>
            <a:ext cx="8229600" cy="2242800"/>
          </a:xfrm>
          <a:prstGeom prst="rect">
            <a:avLst/>
          </a:prstGeom>
          <a:solidFill>
            <a:srgbClr val="833AE0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SemiBold"/>
              <a:buNone/>
              <a:defRPr b="0" i="0" sz="36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57200" y="3536050"/>
            <a:ext cx="8229600" cy="1213800"/>
          </a:xfrm>
          <a:prstGeom prst="rect">
            <a:avLst/>
          </a:prstGeom>
          <a:solidFill>
            <a:srgbClr val="833AE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  <a:defRPr b="0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Light"/>
              <a:buNone/>
              <a:defRPr b="0" i="0" sz="48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 flipH="1" rot="10800000">
            <a:off x="455247" y="3510000"/>
            <a:ext cx="8240100" cy="8400"/>
          </a:xfrm>
          <a:prstGeom prst="straightConnector1">
            <a:avLst/>
          </a:prstGeom>
          <a:noFill/>
          <a:ln cap="flat" cmpd="sng" w="76200">
            <a:solidFill>
              <a:srgbClr val="FFCD3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6175" y="340100"/>
            <a:ext cx="3251419" cy="6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  <a:defRPr b="0" i="0" sz="28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7200" y="585250"/>
            <a:ext cx="82296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048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048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048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048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048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3"/>
          <p:cNvCxnSpPr/>
          <p:nvPr/>
        </p:nvCxnSpPr>
        <p:spPr>
          <a:xfrm>
            <a:off x="457200" y="516375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833AE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 SemiBold"/>
              <a:buNone/>
              <a:defRPr b="0" i="0" sz="2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048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048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048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048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048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048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048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048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048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048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" name="Google Shape;29;p4"/>
          <p:cNvCxnSpPr/>
          <p:nvPr/>
        </p:nvCxnSpPr>
        <p:spPr>
          <a:xfrm>
            <a:off x="457200" y="516375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833AE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chers slides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 SemiBold"/>
              <a:buNone/>
              <a:defRPr b="0" i="0" sz="2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2" name="Google Shape;32;p5"/>
          <p:cNvCxnSpPr/>
          <p:nvPr/>
        </p:nvCxnSpPr>
        <p:spPr>
          <a:xfrm>
            <a:off x="457200" y="516375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833AE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2769050" y="2501525"/>
            <a:ext cx="9030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>
            <a:off x="100" y="0"/>
            <a:ext cx="9144000" cy="467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457200" y="956402"/>
            <a:ext cx="82296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3AE0"/>
              </a:buClr>
              <a:buSzPts val="1800"/>
              <a:buFont typeface="Roboto"/>
              <a:buNone/>
              <a:defRPr b="0" i="0" sz="3600" u="none" cap="none" strike="noStrike">
                <a:solidFill>
                  <a:srgbClr val="833AE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 flipH="1" rot="10800000">
            <a:off x="452100" y="110739"/>
            <a:ext cx="8239800" cy="240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38600" y="0"/>
            <a:ext cx="9182700" cy="520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 SemiBold"/>
              <a:buNone/>
              <a:defRPr b="0" i="0" sz="2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cxnSp>
        <p:nvCxnSpPr>
          <p:cNvPr id="8" name="Google Shape;8;p1"/>
          <p:cNvCxnSpPr/>
          <p:nvPr/>
        </p:nvCxnSpPr>
        <p:spPr>
          <a:xfrm>
            <a:off x="457323" y="4947198"/>
            <a:ext cx="6473400" cy="1920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" name="Google Shape;10;p1"/>
          <p:cNvCxnSpPr/>
          <p:nvPr/>
        </p:nvCxnSpPr>
        <p:spPr>
          <a:xfrm>
            <a:off x="457200" y="516375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833AE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37423" y="4811973"/>
            <a:ext cx="1419375" cy="2884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gif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gif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gif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gif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gif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.gif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.gif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ctrTitle"/>
          </p:nvPr>
        </p:nvSpPr>
        <p:spPr>
          <a:xfrm>
            <a:off x="457200" y="1242203"/>
            <a:ext cx="8229600" cy="2242800"/>
          </a:xfrm>
          <a:prstGeom prst="rect">
            <a:avLst/>
          </a:prstGeom>
          <a:solidFill>
            <a:srgbClr val="833A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SemiBold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PYTHON</a:t>
            </a:r>
            <a:endParaRPr b="0" i="0" sz="3600" u="none" cap="none" strike="noStrik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457200" y="3536050"/>
            <a:ext cx="8229600" cy="1213800"/>
          </a:xfrm>
          <a:prstGeom prst="rect">
            <a:avLst/>
          </a:prstGeom>
          <a:solidFill>
            <a:srgbClr val="833AE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Занятие 1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b="0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57200" y="585250"/>
            <a:ext cx="8229600" cy="10927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Чем отличается тело функции click_left() от тела функции move_left() ?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999240" y="2427220"/>
            <a:ext cx="34596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Ничем.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Отличаются только названия функции.</a:t>
            </a:r>
            <a:endParaRPr b="0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5950" y="1467835"/>
            <a:ext cx="4231333" cy="3406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 на повторение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57200" y="585250"/>
            <a:ext cx="8385142" cy="885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Удалите функцию click_left. Функцию move_left переименуйте в paint_mouse везде, где это необходимо. 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457200" y="2087924"/>
            <a:ext cx="454843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В каких местах кода нужно будет сделать замену move_</a:t>
            </a:r>
            <a:r>
              <a:rPr lang="en-US" sz="18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left</a:t>
            </a:r>
            <a:r>
              <a:rPr b="0" i="0" lang="en-US" sz="1800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на paint_mouse?</a:t>
            </a:r>
            <a:endParaRPr b="0" i="0" sz="18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1109" y="1505542"/>
            <a:ext cx="4231333" cy="3406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 на повторение. Решение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457200" y="585250"/>
            <a:ext cx="8385142" cy="885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Удалите функцию click_left. Функцию move_left переименуйте в paint_mouse везде, где это необходимо. </a:t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457200" y="2087924"/>
            <a:ext cx="454843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В каких местах кода нужно будет сделать замену move_</a:t>
            </a:r>
            <a:r>
              <a:rPr lang="en-US" sz="18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left</a:t>
            </a:r>
            <a:r>
              <a:rPr b="0" i="0" lang="en-US" sz="1800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на paint_mouse?</a:t>
            </a:r>
            <a:endParaRPr b="0" i="0" sz="18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1109" y="1505542"/>
            <a:ext cx="4231333" cy="340658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/>
          <p:nvPr/>
        </p:nvSpPr>
        <p:spPr>
          <a:xfrm>
            <a:off x="457200" y="3320820"/>
            <a:ext cx="26548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paint_mouse(event):</a:t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433633" y="3806187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canvas.bind(</a:t>
            </a:r>
            <a:r>
              <a:rPr b="0" i="0" lang="en-US" sz="1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"&lt;B1-Motion&gt;"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paint_mouse)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canvas.bind(</a:t>
            </a:r>
            <a:r>
              <a:rPr b="0" i="0" lang="en-US" sz="1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"&lt;Button-1&gt;"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paint_mouse)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457200" y="585250"/>
            <a:ext cx="8385142" cy="885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Для чего мы используем шкалу “Интенсивность”? 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1109" y="1505542"/>
            <a:ext cx="4231333" cy="3406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457200" y="585250"/>
            <a:ext cx="8385142" cy="885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Для чего мы используем шкалу “Интенсивность”? </a:t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1109" y="1505542"/>
            <a:ext cx="4231333" cy="340658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999240" y="2427220"/>
            <a:ext cx="34596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Для настройки инструмента </a:t>
            </a:r>
            <a:r>
              <a:rPr b="1" lang="en-US" sz="2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Распылитель</a:t>
            </a:r>
            <a:r>
              <a:rPr b="1" lang="en-US" sz="2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457200" y="585250"/>
            <a:ext cx="8385142" cy="885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Необходимо ли видеть шкалу или работать с 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ней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, когда пользователь использует другие инструменты?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1109" y="1505542"/>
            <a:ext cx="4231333" cy="3406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1109" y="1505542"/>
            <a:ext cx="4231333" cy="340658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820131" y="2377836"/>
            <a:ext cx="375186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Нет. Она только путает пользователя.</a:t>
            </a:r>
            <a:endParaRPr b="0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457200" y="585250"/>
            <a:ext cx="8385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Необходимо ли видеть шкалу или работать с 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ней, когда пользователь использует другие инструменты?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Отображение виджета в окне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457200" y="585250"/>
            <a:ext cx="8229600" cy="12624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В</a:t>
            </a: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иджеты могут находиться в окне и быть доступны пользователю только в определённые моменты.</a:t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5032" y="2128904"/>
            <a:ext cx="5293936" cy="2333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457200" y="585250"/>
            <a:ext cx="8229600" cy="10927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Когда должен появляться виджет Scale? 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8677" y="2057793"/>
            <a:ext cx="4108123" cy="1811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457200" y="585250"/>
            <a:ext cx="8229600" cy="10927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Когда должен появляться виджет Scale? </a:t>
            </a:r>
            <a:endParaRPr/>
          </a:p>
        </p:txBody>
      </p:sp>
      <p:pic>
        <p:nvPicPr>
          <p:cNvPr id="184" name="Google Shape;18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6067" y="2057792"/>
            <a:ext cx="4108123" cy="181110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 txBox="1"/>
          <p:nvPr/>
        </p:nvSpPr>
        <p:spPr>
          <a:xfrm>
            <a:off x="457200" y="2363181"/>
            <a:ext cx="410812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Когда пользователь выбирает инструмент </a:t>
            </a:r>
            <a:r>
              <a:rPr b="1" lang="en-US" sz="2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Распылитель</a:t>
            </a:r>
            <a:r>
              <a:rPr b="1" lang="en-US" sz="2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”.</a:t>
            </a:r>
            <a:endParaRPr b="0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Сегодня на уроке</a:t>
            </a:r>
            <a:endParaRPr/>
          </a:p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457200" y="802800"/>
            <a:ext cx="5566528" cy="3203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Сохранение изображения.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Модуль PIL.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2243" y="1727332"/>
            <a:ext cx="3774558" cy="2830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457200" y="585250"/>
            <a:ext cx="8229600" cy="10927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 пользователь выбирает кнопку в переключателе?</a:t>
            </a:r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8677" y="2057793"/>
            <a:ext cx="4108123" cy="1811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457200" y="585250"/>
            <a:ext cx="8229600" cy="10927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 пользователь выбирает кнопку в переключателе?</a:t>
            </a:r>
            <a:endParaRPr/>
          </a:p>
        </p:txBody>
      </p:sp>
      <p:pic>
        <p:nvPicPr>
          <p:cNvPr id="199" name="Google Shape;19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8677" y="2057793"/>
            <a:ext cx="4108123" cy="181110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 txBox="1"/>
          <p:nvPr/>
        </p:nvSpPr>
        <p:spPr>
          <a:xfrm>
            <a:off x="457200" y="2178521"/>
            <a:ext cx="41082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Нажимает левой кнопкой мыши по окошку р</a:t>
            </a:r>
            <a:r>
              <a:rPr b="1" lang="en-US" sz="2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я</a:t>
            </a: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дом с кнопкой.</a:t>
            </a:r>
            <a:endParaRPr b="0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457200" y="585250"/>
            <a:ext cx="8229600" cy="10927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 связать действие пользователя и событие – исчезает виджет? </a:t>
            </a:r>
            <a:endParaRPr/>
          </a:p>
        </p:txBody>
      </p:sp>
      <p:pic>
        <p:nvPicPr>
          <p:cNvPr id="207" name="Google Shape;20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8677" y="2057793"/>
            <a:ext cx="4108123" cy="1811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457200" y="585250"/>
            <a:ext cx="8229600" cy="10927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 связать действие пользователя и событие – исчезает виджет? </a:t>
            </a:r>
            <a:endParaRPr/>
          </a:p>
        </p:txBody>
      </p:sp>
      <p:pic>
        <p:nvPicPr>
          <p:cNvPr id="214" name="Google Shape;21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8677" y="2057793"/>
            <a:ext cx="4108123" cy="181110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 txBox="1"/>
          <p:nvPr/>
        </p:nvSpPr>
        <p:spPr>
          <a:xfrm>
            <a:off x="457200" y="2372608"/>
            <a:ext cx="410812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Через метод bind с функцией.</a:t>
            </a:r>
            <a:endParaRPr b="0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457200" y="585250"/>
            <a:ext cx="8229600" cy="10927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После нажатия на кнопку переключателя, какую проверку мы должны проводить в теле функции?</a:t>
            </a:r>
            <a:endParaRPr/>
          </a:p>
        </p:txBody>
      </p:sp>
      <p:pic>
        <p:nvPicPr>
          <p:cNvPr id="222" name="Google Shape;22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8677" y="2057793"/>
            <a:ext cx="4108123" cy="1811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228" name="Google Shape;228;p32"/>
          <p:cNvSpPr txBox="1"/>
          <p:nvPr>
            <p:ph idx="1" type="body"/>
          </p:nvPr>
        </p:nvSpPr>
        <p:spPr>
          <a:xfrm>
            <a:off x="457200" y="585250"/>
            <a:ext cx="8229600" cy="10927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После нажатия на кнопку переключателя, какую проверку мы должны проводить в теле функции?</a:t>
            </a:r>
            <a:endParaRPr/>
          </a:p>
        </p:txBody>
      </p:sp>
      <p:pic>
        <p:nvPicPr>
          <p:cNvPr id="229" name="Google Shape;22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8677" y="2057793"/>
            <a:ext cx="4108123" cy="181110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2"/>
          <p:cNvSpPr txBox="1"/>
          <p:nvPr/>
        </p:nvSpPr>
        <p:spPr>
          <a:xfrm>
            <a:off x="457200" y="2372608"/>
            <a:ext cx="410812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Какая кнопка переключателя сейчас выбрана. </a:t>
            </a:r>
            <a:endParaRPr b="0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457200" y="585250"/>
            <a:ext cx="8229600" cy="10927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 программе понять, какая кнопка переключателя выбрана? </a:t>
            </a:r>
            <a:endParaRPr/>
          </a:p>
        </p:txBody>
      </p:sp>
      <p:pic>
        <p:nvPicPr>
          <p:cNvPr id="237" name="Google Shape;23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8677" y="2057793"/>
            <a:ext cx="4108123" cy="1811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243" name="Google Shape;243;p34"/>
          <p:cNvSpPr txBox="1"/>
          <p:nvPr>
            <p:ph idx="1" type="body"/>
          </p:nvPr>
        </p:nvSpPr>
        <p:spPr>
          <a:xfrm>
            <a:off x="457200" y="585250"/>
            <a:ext cx="8229600" cy="10927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Как программе понять, какая кнопка переключателя выбрана? </a:t>
            </a:r>
            <a:endParaRPr/>
          </a:p>
        </p:txBody>
      </p:sp>
      <p:pic>
        <p:nvPicPr>
          <p:cNvPr id="244" name="Google Shape;24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8677" y="2057793"/>
            <a:ext cx="4108123" cy="1811108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4"/>
          <p:cNvSpPr txBox="1"/>
          <p:nvPr/>
        </p:nvSpPr>
        <p:spPr>
          <a:xfrm>
            <a:off x="457200" y="2372608"/>
            <a:ext cx="410812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Проверить значение переменной переключателя var_radio. </a:t>
            </a:r>
            <a:endParaRPr b="0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251" name="Google Shape;251;p35"/>
          <p:cNvSpPr txBox="1"/>
          <p:nvPr>
            <p:ph idx="1" type="body"/>
          </p:nvPr>
        </p:nvSpPr>
        <p:spPr>
          <a:xfrm>
            <a:off x="457200" y="585250"/>
            <a:ext cx="8229600" cy="11398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Чему равна переменная var_radio в каждом из случаев?</a:t>
            </a:r>
            <a:endParaRPr/>
          </a:p>
        </p:txBody>
      </p:sp>
      <p:graphicFrame>
        <p:nvGraphicFramePr>
          <p:cNvPr id="252" name="Google Shape;252;p35"/>
          <p:cNvGraphicFramePr/>
          <p:nvPr/>
        </p:nvGraphicFramePr>
        <p:xfrm>
          <a:off x="1524000" y="18666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{159A8B27-9ECC-491C-B92F-38694C91566B}</a:tableStyleId>
              </a:tblPr>
              <a:tblGrid>
                <a:gridCol w="2702350"/>
                <a:gridCol w="2702350"/>
              </a:tblGrid>
              <a:tr h="56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Кнопка переключателя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Значение var_radio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6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“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Ластик</a:t>
                      </a:r>
                      <a:r>
                        <a:rPr lang="en-US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”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6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“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Кисть</a:t>
                      </a:r>
                      <a:r>
                        <a:rPr lang="en-US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”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6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“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Распылитель</a:t>
                      </a:r>
                      <a:r>
                        <a:rPr lang="en-US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”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258" name="Google Shape;258;p36"/>
          <p:cNvSpPr txBox="1"/>
          <p:nvPr>
            <p:ph idx="1" type="body"/>
          </p:nvPr>
        </p:nvSpPr>
        <p:spPr>
          <a:xfrm>
            <a:off x="457200" y="585250"/>
            <a:ext cx="8229600" cy="11398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Чему равна переменная var_radio в каждом из случаев?</a:t>
            </a:r>
            <a:endParaRPr/>
          </a:p>
        </p:txBody>
      </p:sp>
      <p:graphicFrame>
        <p:nvGraphicFramePr>
          <p:cNvPr id="259" name="Google Shape;259;p36"/>
          <p:cNvGraphicFramePr/>
          <p:nvPr/>
        </p:nvGraphicFramePr>
        <p:xfrm>
          <a:off x="1524000" y="18666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{159A8B27-9ECC-491C-B92F-38694C91566B}</a:tableStyleId>
              </a:tblPr>
              <a:tblGrid>
                <a:gridCol w="2702350"/>
                <a:gridCol w="2702350"/>
              </a:tblGrid>
              <a:tr h="56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Кнопка переключателя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Значение var_radio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6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“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Ластик</a:t>
                      </a:r>
                      <a:r>
                        <a:rPr lang="en-US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”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6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“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Кисть</a:t>
                      </a:r>
                      <a:r>
                        <a:rPr lang="en-US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”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6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“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Распылитель</a:t>
                      </a:r>
                      <a:r>
                        <a:rPr lang="en-US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”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Вопросы</a:t>
            </a:r>
            <a:endParaRPr/>
          </a:p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457200" y="824736"/>
            <a:ext cx="8229600" cy="38226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82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Что означает событие B1-Motion?</a:t>
            </a:r>
            <a:endParaRPr/>
          </a:p>
          <a:p>
            <a:pPr indent="-342900" lvl="0" marL="482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Что означает событие Button-1?</a:t>
            </a:r>
            <a:endParaRPr/>
          </a:p>
          <a:p>
            <a:pPr indent="-342900" lvl="0" marL="482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Как вызвать функцию после действия пользователя?</a:t>
            </a:r>
            <a:endParaRPr/>
          </a:p>
          <a:p>
            <a:pPr indent="-342900" lvl="0" marL="482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Какие виджеты вы уже знаете?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82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Как передать значение из виджета в переменную?</a:t>
            </a:r>
            <a:endParaRPr/>
          </a:p>
          <a:p>
            <a:pPr indent="-342900" lvl="0" marL="482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Что такое глобальная переменная?</a:t>
            </a:r>
            <a:endParaRPr/>
          </a:p>
          <a:p>
            <a:pPr indent="-342900" lvl="0" marL="482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Что такое тело функции?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9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graphicFrame>
        <p:nvGraphicFramePr>
          <p:cNvPr id="265" name="Google Shape;265;p37"/>
          <p:cNvGraphicFramePr/>
          <p:nvPr/>
        </p:nvGraphicFramePr>
        <p:xfrm>
          <a:off x="1524000" y="18666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{159A8B27-9ECC-491C-B92F-38694C91566B}</a:tableStyleId>
              </a:tblPr>
              <a:tblGrid>
                <a:gridCol w="2702350"/>
                <a:gridCol w="2702350"/>
              </a:tblGrid>
              <a:tr h="56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Кнопка переключателя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Значение var_radio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6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“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Ластик</a:t>
                      </a:r>
                      <a:r>
                        <a:rPr lang="en-US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”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6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“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Кисть</a:t>
                      </a:r>
                      <a:r>
                        <a:rPr lang="en-US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”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6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“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Распылитель</a:t>
                      </a:r>
                      <a:r>
                        <a:rPr lang="en-US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”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6" name="Google Shape;266;p37"/>
          <p:cNvSpPr txBox="1"/>
          <p:nvPr>
            <p:ph idx="1" type="body"/>
          </p:nvPr>
        </p:nvSpPr>
        <p:spPr>
          <a:xfrm>
            <a:off x="457200" y="585251"/>
            <a:ext cx="82296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При каком условии надо показывать виджет?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272" name="Google Shape;272;p38"/>
          <p:cNvSpPr txBox="1"/>
          <p:nvPr>
            <p:ph idx="1" type="body"/>
          </p:nvPr>
        </p:nvSpPr>
        <p:spPr>
          <a:xfrm>
            <a:off x="457200" y="585251"/>
            <a:ext cx="8229600" cy="7201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При каком условии надо показывать виджет?</a:t>
            </a:r>
            <a:endParaRPr/>
          </a:p>
        </p:txBody>
      </p:sp>
      <p:graphicFrame>
        <p:nvGraphicFramePr>
          <p:cNvPr id="273" name="Google Shape;273;p38"/>
          <p:cNvGraphicFramePr/>
          <p:nvPr/>
        </p:nvGraphicFramePr>
        <p:xfrm>
          <a:off x="1524000" y="18666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{159A8B27-9ECC-491C-B92F-38694C91566B}</a:tableStyleId>
              </a:tblPr>
              <a:tblGrid>
                <a:gridCol w="2702350"/>
                <a:gridCol w="2702350"/>
              </a:tblGrid>
              <a:tr h="56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Кнопка переключателя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Значение var_radio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6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“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Ластик</a:t>
                      </a:r>
                      <a:r>
                        <a:rPr lang="en-US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”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6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“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Кисть</a:t>
                      </a:r>
                      <a:r>
                        <a:rPr lang="en-US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”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6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“</a:t>
                      </a:r>
                      <a:r>
                        <a:rPr b="1" lang="en-US" sz="1800" u="none" cap="none" strike="noStrike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Распылитель</a:t>
                      </a:r>
                      <a:r>
                        <a:rPr b="1" lang="en-US" sz="1800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”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74" name="Google Shape;274;p38"/>
          <p:cNvSpPr txBox="1"/>
          <p:nvPr/>
        </p:nvSpPr>
        <p:spPr>
          <a:xfrm>
            <a:off x="2729845" y="1305366"/>
            <a:ext cx="29930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var</a:t>
            </a:r>
            <a:r>
              <a:rPr b="1" lang="en-US" sz="2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_</a:t>
            </a: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radio == 2</a:t>
            </a:r>
            <a:endParaRPr b="0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280" name="Google Shape;280;p39"/>
          <p:cNvSpPr txBox="1"/>
          <p:nvPr>
            <p:ph idx="1" type="body"/>
          </p:nvPr>
        </p:nvSpPr>
        <p:spPr>
          <a:xfrm>
            <a:off x="457200" y="585250"/>
            <a:ext cx="8229600" cy="19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Напишите функцию vis_scale: если выбрана кнопка Распылитель в консоль вывести «Распылитель», во всех остальных случаях (“Ластик” и “Кисть”) вывести «Инструмент». Функцию свяжите </a:t>
            </a:r>
            <a:r>
              <a:rPr b="1" lang="en-US" sz="20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с каждой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 кнопкой переключателя.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Задание. Решение</a:t>
            </a:r>
            <a:endParaRPr/>
          </a:p>
        </p:txBody>
      </p:sp>
      <p:sp>
        <p:nvSpPr>
          <p:cNvPr id="286" name="Google Shape;286;p40"/>
          <p:cNvSpPr txBox="1"/>
          <p:nvPr>
            <p:ph idx="1" type="body"/>
          </p:nvPr>
        </p:nvSpPr>
        <p:spPr>
          <a:xfrm>
            <a:off x="457200" y="585250"/>
            <a:ext cx="8229600" cy="19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Напишите функцию vis_scale: если выбрана кнопка Распылитель в консоль вывести «Распылитель», во всех остальных случаях (“Ластик” и “Кисть”) вывести «Инструмент». Функцию свяжите с каждой кнопкой переключателя.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40"/>
          <p:cNvSpPr/>
          <p:nvPr/>
        </p:nvSpPr>
        <p:spPr>
          <a:xfrm>
            <a:off x="457200" y="2329648"/>
            <a:ext cx="419021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vis_scale(event):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if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var_radio.get()==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print(</a:t>
            </a:r>
            <a:r>
              <a:rPr b="0" i="0" lang="en-US" sz="18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Распылитель</a:t>
            </a:r>
            <a:r>
              <a:rPr b="0" i="0" lang="en-US" sz="18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else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print(</a:t>
            </a:r>
            <a:r>
              <a:rPr lang="en-US" sz="1800">
                <a:solidFill>
                  <a:srgbClr val="A31515"/>
                </a:solidFill>
              </a:rPr>
              <a:t>"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Инструмент</a:t>
            </a:r>
            <a:r>
              <a:rPr b="0" i="0" lang="en-US" sz="18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288" name="Google Shape;288;p40"/>
          <p:cNvSpPr/>
          <p:nvPr/>
        </p:nvSpPr>
        <p:spPr>
          <a:xfrm>
            <a:off x="4816291" y="2402473"/>
            <a:ext cx="413446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r_1.bind(</a:t>
            </a:r>
            <a:r>
              <a:rPr b="0" i="0" lang="en-US" sz="16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"&lt;Button-1&gt;"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,vis_scale)</a:t>
            </a:r>
            <a:endParaRPr/>
          </a:p>
        </p:txBody>
      </p:sp>
      <p:sp>
        <p:nvSpPr>
          <p:cNvPr id="289" name="Google Shape;289;p40"/>
          <p:cNvSpPr/>
          <p:nvPr/>
        </p:nvSpPr>
        <p:spPr>
          <a:xfrm>
            <a:off x="4816289" y="2935447"/>
            <a:ext cx="413446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r_2.bind(</a:t>
            </a:r>
            <a:r>
              <a:rPr b="0" i="0" lang="en-US" sz="16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"&lt;Button-1&gt;"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,vis_scale)</a:t>
            </a:r>
            <a:endParaRPr/>
          </a:p>
        </p:txBody>
      </p:sp>
      <p:sp>
        <p:nvSpPr>
          <p:cNvPr id="290" name="Google Shape;290;p40"/>
          <p:cNvSpPr/>
          <p:nvPr/>
        </p:nvSpPr>
        <p:spPr>
          <a:xfrm>
            <a:off x="4816290" y="3468422"/>
            <a:ext cx="413446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r_3.bind(</a:t>
            </a:r>
            <a:r>
              <a:rPr b="0" i="0" lang="en-US" sz="16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"&lt;Button-1&gt;"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,vis_scale)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296" name="Google Shape;296;p41"/>
          <p:cNvSpPr txBox="1"/>
          <p:nvPr>
            <p:ph idx="1" type="body"/>
          </p:nvPr>
        </p:nvSpPr>
        <p:spPr>
          <a:xfrm>
            <a:off x="457200" y="585250"/>
            <a:ext cx="8229600" cy="11398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С помощью какого метода мы размещаем объект в определённом месте?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302" name="Google Shape;302;p42"/>
          <p:cNvSpPr txBox="1"/>
          <p:nvPr>
            <p:ph idx="1" type="body"/>
          </p:nvPr>
        </p:nvSpPr>
        <p:spPr>
          <a:xfrm>
            <a:off x="457200" y="585250"/>
            <a:ext cx="8229600" cy="11398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С помощью какого метода мы размещаем объект в определённом месте?</a:t>
            </a:r>
            <a:endParaRPr/>
          </a:p>
        </p:txBody>
      </p:sp>
      <p:sp>
        <p:nvSpPr>
          <p:cNvPr id="303" name="Google Shape;303;p42"/>
          <p:cNvSpPr txBox="1"/>
          <p:nvPr/>
        </p:nvSpPr>
        <p:spPr>
          <a:xfrm>
            <a:off x="2569590" y="2340917"/>
            <a:ext cx="29930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.place(x=   , y=   )</a:t>
            </a:r>
            <a:endParaRPr b="0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Отображение и скрытие виджета</a:t>
            </a:r>
            <a:endParaRPr/>
          </a:p>
        </p:txBody>
      </p:sp>
      <p:sp>
        <p:nvSpPr>
          <p:cNvPr id="309" name="Google Shape;309;p43"/>
          <p:cNvSpPr txBox="1"/>
          <p:nvPr>
            <p:ph idx="1" type="body"/>
          </p:nvPr>
        </p:nvSpPr>
        <p:spPr>
          <a:xfrm>
            <a:off x="457199" y="585250"/>
            <a:ext cx="8535971" cy="1639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Метод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place(x=  ,y=  ) 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– размещает объект в указанных координатах.</a:t>
            </a:r>
            <a:endParaRPr/>
          </a:p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Метод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place_forget() 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– скрывает/убирает объект из окна.</a:t>
            </a:r>
            <a:endParaRPr/>
          </a:p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Скобки метода place_forget() пустые, так как он убирает объект оттуда, где он был. </a:t>
            </a:r>
            <a:endParaRPr/>
          </a:p>
        </p:txBody>
      </p:sp>
      <p:sp>
        <p:nvSpPr>
          <p:cNvPr id="310" name="Google Shape;310;p43"/>
          <p:cNvSpPr/>
          <p:nvPr/>
        </p:nvSpPr>
        <p:spPr>
          <a:xfrm>
            <a:off x="457199" y="3143725"/>
            <a:ext cx="357020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scale_2.place_forget()</a:t>
            </a:r>
            <a:endParaRPr/>
          </a:p>
        </p:txBody>
      </p:sp>
      <p:sp>
        <p:nvSpPr>
          <p:cNvPr id="311" name="Google Shape;311;p43"/>
          <p:cNvSpPr/>
          <p:nvPr/>
        </p:nvSpPr>
        <p:spPr>
          <a:xfrm>
            <a:off x="457199" y="2417861"/>
            <a:ext cx="418576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scale_2.place(x=</a:t>
            </a:r>
            <a:r>
              <a:rPr b="0" i="0" lang="en-US" sz="20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,y=</a:t>
            </a:r>
            <a:r>
              <a:rPr b="0" i="0" lang="en-US" sz="20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125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317" name="Google Shape;317;p44"/>
          <p:cNvSpPr txBox="1"/>
          <p:nvPr>
            <p:ph idx="1" type="body"/>
          </p:nvPr>
        </p:nvSpPr>
        <p:spPr>
          <a:xfrm>
            <a:off x="457200" y="585250"/>
            <a:ext cx="8229600" cy="1309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Должна ли быть шкала “Интенсивность” в окне сразу после запуска программы?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323" name="Google Shape;323;p45"/>
          <p:cNvSpPr txBox="1"/>
          <p:nvPr>
            <p:ph idx="1" type="body"/>
          </p:nvPr>
        </p:nvSpPr>
        <p:spPr>
          <a:xfrm>
            <a:off x="457200" y="585250"/>
            <a:ext cx="8229600" cy="1309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Должна ли быть шкала “Интенсивность” в окне сразу после запуска программы? </a:t>
            </a:r>
            <a:endParaRPr/>
          </a:p>
        </p:txBody>
      </p:sp>
      <p:sp>
        <p:nvSpPr>
          <p:cNvPr id="324" name="Google Shape;324;p45"/>
          <p:cNvSpPr txBox="1"/>
          <p:nvPr/>
        </p:nvSpPr>
        <p:spPr>
          <a:xfrm>
            <a:off x="448559" y="2350344"/>
            <a:ext cx="41234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Нет. По умолчанию включен инструмент </a:t>
            </a:r>
            <a:r>
              <a:rPr b="1" lang="en-US" sz="2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Кисть</a:t>
            </a:r>
            <a:r>
              <a:rPr b="1" lang="en-US" sz="2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 </a:t>
            </a:r>
            <a:endParaRPr/>
          </a:p>
        </p:txBody>
      </p:sp>
      <p:sp>
        <p:nvSpPr>
          <p:cNvPr id="330" name="Google Shape;330;p46"/>
          <p:cNvSpPr txBox="1"/>
          <p:nvPr>
            <p:ph idx="1" type="body"/>
          </p:nvPr>
        </p:nvSpPr>
        <p:spPr>
          <a:xfrm>
            <a:off x="457200" y="585250"/>
            <a:ext cx="8229600" cy="1300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Измените тело функции vis_scale(): если значение var_radio.get()==2, сделать виджет scale_2 видимым в точке (200,125), иначе убрать из окна. </a:t>
            </a:r>
            <a:endParaRPr/>
          </a:p>
        </p:txBody>
      </p:sp>
      <p:sp>
        <p:nvSpPr>
          <p:cNvPr id="331" name="Google Shape;331;p46"/>
          <p:cNvSpPr/>
          <p:nvPr/>
        </p:nvSpPr>
        <p:spPr>
          <a:xfrm>
            <a:off x="457200" y="2329648"/>
            <a:ext cx="419021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vis_scale(event):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if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var_radio.get()==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print(</a:t>
            </a:r>
            <a:r>
              <a:rPr b="0" i="0" lang="en-US" sz="18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Распылитель</a:t>
            </a:r>
            <a:r>
              <a:rPr b="0" i="0" lang="en-US" sz="18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else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print(</a:t>
            </a:r>
            <a:r>
              <a:rPr lang="en-US" sz="1800">
                <a:solidFill>
                  <a:srgbClr val="A31515"/>
                </a:solidFill>
              </a:rPr>
              <a:t>"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Инструмент</a:t>
            </a:r>
            <a:r>
              <a:rPr b="0" i="0" lang="en-US" sz="18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Виджет Label</a:t>
            </a:r>
            <a:endParaRPr/>
          </a:p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457200" y="585250"/>
            <a:ext cx="8229600" cy="11398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Label – метка, которая позволяет добавлять названия над виджетом или группой виджетов. </a:t>
            </a:r>
            <a:endParaRPr/>
          </a:p>
        </p:txBody>
      </p:sp>
      <p:sp>
        <p:nvSpPr>
          <p:cNvPr id="68" name="Google Shape;68;p11"/>
          <p:cNvSpPr/>
          <p:nvPr/>
        </p:nvSpPr>
        <p:spPr>
          <a:xfrm>
            <a:off x="457200" y="2182192"/>
            <a:ext cx="834074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Название_виджета = Label(название_окна, text=</a:t>
            </a:r>
            <a:r>
              <a:rPr b="0" i="0" lang="en-US" sz="20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"Текст"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69" name="Google Shape;69;p11"/>
          <p:cNvSpPr/>
          <p:nvPr/>
        </p:nvSpPr>
        <p:spPr>
          <a:xfrm>
            <a:off x="457200" y="3018286"/>
            <a:ext cx="58785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 = Label(root, text=</a:t>
            </a:r>
            <a:r>
              <a:rPr b="0" i="0" lang="en-US" sz="20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"Инструменты"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Задание. Решение </a:t>
            </a:r>
            <a:endParaRPr/>
          </a:p>
        </p:txBody>
      </p:sp>
      <p:sp>
        <p:nvSpPr>
          <p:cNvPr id="337" name="Google Shape;337;p47"/>
          <p:cNvSpPr txBox="1"/>
          <p:nvPr>
            <p:ph idx="1" type="body"/>
          </p:nvPr>
        </p:nvSpPr>
        <p:spPr>
          <a:xfrm>
            <a:off x="457200" y="585250"/>
            <a:ext cx="8229600" cy="1300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Измените тело функции vis_scale(): если значение var_radio.get()==2, сделать виджет scale_2 видимым в точке (200,125), иначе убрать из окна. </a:t>
            </a:r>
            <a:endParaRPr/>
          </a:p>
        </p:txBody>
      </p:sp>
      <p:sp>
        <p:nvSpPr>
          <p:cNvPr id="338" name="Google Shape;338;p47"/>
          <p:cNvSpPr/>
          <p:nvPr/>
        </p:nvSpPr>
        <p:spPr>
          <a:xfrm>
            <a:off x="617456" y="2252298"/>
            <a:ext cx="508576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vis_scale(event):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if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var_radio.get()==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scale_2.place(x=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,y=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125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else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scale_2.place_forget()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8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344" name="Google Shape;344;p48"/>
          <p:cNvSpPr txBox="1"/>
          <p:nvPr>
            <p:ph idx="1" type="body"/>
          </p:nvPr>
        </p:nvSpPr>
        <p:spPr>
          <a:xfrm>
            <a:off x="457200" y="585250"/>
            <a:ext cx="8229600" cy="1309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В какой момент появляется виджет Scale?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5" name="Google Shape;34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645" y="1767333"/>
            <a:ext cx="3747155" cy="1608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9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351" name="Google Shape;351;p49"/>
          <p:cNvSpPr txBox="1"/>
          <p:nvPr>
            <p:ph idx="1" type="body"/>
          </p:nvPr>
        </p:nvSpPr>
        <p:spPr>
          <a:xfrm>
            <a:off x="457200" y="585250"/>
            <a:ext cx="8229600" cy="1309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В какой момент появляется виджет Scale?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2" name="Google Shape;35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645" y="1767333"/>
            <a:ext cx="3747155" cy="1608833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9"/>
          <p:cNvSpPr txBox="1"/>
          <p:nvPr/>
        </p:nvSpPr>
        <p:spPr>
          <a:xfrm>
            <a:off x="448559" y="2350344"/>
            <a:ext cx="41234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После перехода с кнопки </a:t>
            </a:r>
            <a:r>
              <a:rPr b="1" lang="en-US" sz="2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Распылитель</a:t>
            </a:r>
            <a:r>
              <a:rPr b="1" lang="en-US" sz="2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на </a:t>
            </a:r>
            <a:r>
              <a:rPr b="1" lang="en-US" sz="2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Ластик</a:t>
            </a:r>
            <a:r>
              <a:rPr b="1" lang="en-US" sz="2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или </a:t>
            </a:r>
            <a:r>
              <a:rPr b="1" lang="en-US" sz="2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Кисть</a:t>
            </a:r>
            <a:r>
              <a:rPr b="1" lang="en-US" sz="2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0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359" name="Google Shape;359;p50"/>
          <p:cNvSpPr txBox="1"/>
          <p:nvPr>
            <p:ph idx="1" type="body"/>
          </p:nvPr>
        </p:nvSpPr>
        <p:spPr>
          <a:xfrm>
            <a:off x="457200" y="585250"/>
            <a:ext cx="8229600" cy="1309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А когда должна появляться шкала?</a:t>
            </a:r>
            <a:endParaRPr/>
          </a:p>
        </p:txBody>
      </p:sp>
      <p:pic>
        <p:nvPicPr>
          <p:cNvPr id="360" name="Google Shape;36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645" y="1767333"/>
            <a:ext cx="3747155" cy="1608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366" name="Google Shape;366;p51"/>
          <p:cNvSpPr txBox="1"/>
          <p:nvPr>
            <p:ph idx="1" type="body"/>
          </p:nvPr>
        </p:nvSpPr>
        <p:spPr>
          <a:xfrm>
            <a:off x="457200" y="585250"/>
            <a:ext cx="8229600" cy="1309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А когда должна появляться шкала?</a:t>
            </a:r>
            <a:endParaRPr/>
          </a:p>
        </p:txBody>
      </p:sp>
      <p:sp>
        <p:nvSpPr>
          <p:cNvPr id="367" name="Google Shape;367;p51"/>
          <p:cNvSpPr txBox="1"/>
          <p:nvPr/>
        </p:nvSpPr>
        <p:spPr>
          <a:xfrm>
            <a:off x="448559" y="2350344"/>
            <a:ext cx="412344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После перехода на кнопку </a:t>
            </a:r>
            <a:r>
              <a:rPr b="1" lang="en-US" sz="2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Распылитель</a:t>
            </a:r>
            <a:r>
              <a:rPr b="1" lang="en-US" sz="2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8" name="Google Shape;36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1285" y="1705348"/>
            <a:ext cx="4035898" cy="1732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2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Отслеживание изменение виджета</a:t>
            </a:r>
            <a:endParaRPr/>
          </a:p>
        </p:txBody>
      </p:sp>
      <p:sp>
        <p:nvSpPr>
          <p:cNvPr id="374" name="Google Shape;374;p52"/>
          <p:cNvSpPr txBox="1"/>
          <p:nvPr>
            <p:ph idx="1" type="body"/>
          </p:nvPr>
        </p:nvSpPr>
        <p:spPr>
          <a:xfrm>
            <a:off x="457200" y="585250"/>
            <a:ext cx="8229600" cy="9984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Аргумент </a:t>
            </a:r>
            <a:r>
              <a:rPr b="1" lang="en-US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command=имя_функции 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вызывает указанную функцию сразу же после выбора/изменения состояния виджета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52"/>
          <p:cNvSpPr/>
          <p:nvPr/>
        </p:nvSpPr>
        <p:spPr>
          <a:xfrm>
            <a:off x="457200" y="1984563"/>
            <a:ext cx="822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r_1=Radiobutton(text=</a:t>
            </a:r>
            <a:r>
              <a:rPr b="0" i="0" lang="en-US" sz="1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"Ластик"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,variable=var_radio,value=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command=vis_scale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pic>
        <p:nvPicPr>
          <p:cNvPr id="376" name="Google Shape;37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4051" y="2851160"/>
            <a:ext cx="4035898" cy="1732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382" name="Google Shape;382;p53"/>
          <p:cNvSpPr/>
          <p:nvPr/>
        </p:nvSpPr>
        <p:spPr>
          <a:xfrm>
            <a:off x="457200" y="1984563"/>
            <a:ext cx="822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r_1=Radiobutton(text=</a:t>
            </a:r>
            <a:r>
              <a:rPr b="0" i="0" lang="en-US" sz="1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"Ластик"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,variable=var_radio,value=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command=vis_scale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83" name="Google Shape;383;p53"/>
          <p:cNvSpPr/>
          <p:nvPr/>
        </p:nvSpPr>
        <p:spPr>
          <a:xfrm>
            <a:off x="457200" y="624115"/>
            <a:ext cx="834743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9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Измените программу: вызов функции должен происходить в момент изменения виджета через аргумент command. Вызов функции через метод bind удалить из программы.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Задание. Решение</a:t>
            </a:r>
            <a:endParaRPr/>
          </a:p>
        </p:txBody>
      </p:sp>
      <p:sp>
        <p:nvSpPr>
          <p:cNvPr id="389" name="Google Shape;389;p54"/>
          <p:cNvSpPr txBox="1"/>
          <p:nvPr>
            <p:ph idx="1" type="body"/>
          </p:nvPr>
        </p:nvSpPr>
        <p:spPr>
          <a:xfrm>
            <a:off x="457200" y="585250"/>
            <a:ext cx="8229600" cy="12812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Измените программу: вызов функции должен происходить в момент изменения виджета через аргумент command. Вызов функции через метод bind удалить из программы. </a:t>
            </a:r>
            <a:endParaRPr/>
          </a:p>
        </p:txBody>
      </p:sp>
      <p:sp>
        <p:nvSpPr>
          <p:cNvPr id="390" name="Google Shape;390;p54"/>
          <p:cNvSpPr/>
          <p:nvPr/>
        </p:nvSpPr>
        <p:spPr>
          <a:xfrm>
            <a:off x="457200" y="2417861"/>
            <a:ext cx="822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r_1=Radiobutton(text=</a:t>
            </a:r>
            <a:r>
              <a:rPr b="0" i="0" lang="en-US" sz="1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"Ластик"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,variable=var_radio,value=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command=vis_scale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91" name="Google Shape;391;p54"/>
          <p:cNvSpPr/>
          <p:nvPr/>
        </p:nvSpPr>
        <p:spPr>
          <a:xfrm>
            <a:off x="457200" y="2838041"/>
            <a:ext cx="81494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r_2=Radiobutton(text=</a:t>
            </a:r>
            <a:r>
              <a:rPr b="0" i="0" lang="en-US" sz="1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"Кисть"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,variable=var_radio,value=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command=vis_scale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92" name="Google Shape;392;p54"/>
          <p:cNvSpPr/>
          <p:nvPr/>
        </p:nvSpPr>
        <p:spPr>
          <a:xfrm>
            <a:off x="457200" y="3276992"/>
            <a:ext cx="87999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r_3=Radiobutton(text=</a:t>
            </a:r>
            <a:r>
              <a:rPr b="0" i="0" lang="en-US" sz="1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"Распылитель"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,variable=var_radio,value=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command=vis_scale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5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398" name="Google Shape;398;p55"/>
          <p:cNvSpPr txBox="1"/>
          <p:nvPr>
            <p:ph idx="1" type="body"/>
          </p:nvPr>
        </p:nvSpPr>
        <p:spPr>
          <a:xfrm>
            <a:off x="457200" y="585250"/>
            <a:ext cx="8229600" cy="10738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Какую ошибку мы получили при выборе кнопки “Распылитель”? Почему вызов функции не произошёл?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6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404" name="Google Shape;404;p56"/>
          <p:cNvSpPr txBox="1"/>
          <p:nvPr>
            <p:ph idx="1" type="body"/>
          </p:nvPr>
        </p:nvSpPr>
        <p:spPr>
          <a:xfrm>
            <a:off x="457200" y="585250"/>
            <a:ext cx="8229600" cy="10738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Какую ошибку мы получили при выборе кнопки “Распылитель”? Почему вызов функции не произошёл?</a:t>
            </a:r>
            <a:endParaRPr/>
          </a:p>
        </p:txBody>
      </p:sp>
      <p:pic>
        <p:nvPicPr>
          <p:cNvPr id="405" name="Google Shape;405;p56"/>
          <p:cNvPicPr preferRelativeResize="0"/>
          <p:nvPr/>
        </p:nvPicPr>
        <p:blipFill rotWithShape="1">
          <a:blip r:embed="rId3">
            <a:alphaModFix/>
          </a:blip>
          <a:srcRect b="20458" l="18040" r="48843" t="76060"/>
          <a:stretch/>
        </p:blipFill>
        <p:spPr>
          <a:xfrm>
            <a:off x="457200" y="1800668"/>
            <a:ext cx="7356090" cy="44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6"/>
          <p:cNvSpPr txBox="1"/>
          <p:nvPr/>
        </p:nvSpPr>
        <p:spPr>
          <a:xfrm>
            <a:off x="457200" y="2653386"/>
            <a:ext cx="766791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Функция ожидает события (event), которого больше нет. </a:t>
            </a:r>
            <a:endParaRPr b="0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Создание переключателя</a:t>
            </a:r>
            <a:endParaRPr/>
          </a:p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368710" y="585250"/>
            <a:ext cx="8229600" cy="42423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var=IntVar() – переменная var указывает, что значения в переключателе будут целыми числами (IntVar).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-US" sz="180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var</a:t>
            </a:r>
            <a:r>
              <a:rPr lang="en-U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lang="en-US" sz="18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set</a:t>
            </a:r>
            <a:r>
              <a:rPr lang="en-U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US" sz="1800">
                <a:solidFill>
                  <a:srgbClr val="09885A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U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 – по умолчанию будет выбран первый переключатель. 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9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r_1=Radiobutton(text=</a:t>
            </a:r>
            <a:r>
              <a:rPr lang="en-US" sz="1800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"1"</a:t>
            </a:r>
            <a:r>
              <a:rPr lang="en-U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,variable=var,value=</a:t>
            </a:r>
            <a:r>
              <a:rPr lang="en-US" sz="1800">
                <a:solidFill>
                  <a:srgbClr val="09885A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U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9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9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text=</a:t>
            </a:r>
            <a:r>
              <a:rPr lang="en-US" sz="1800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"текст_рядом_с_кнопкой”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variable=имя_переменной 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value=номер_кнопки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9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9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r_1.pack()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2"/>
          <p:cNvSpPr txBox="1"/>
          <p:nvPr/>
        </p:nvSpPr>
        <p:spPr>
          <a:xfrm>
            <a:off x="4483510" y="3696926"/>
            <a:ext cx="4759858" cy="1130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b="1" i="0" lang="en-US" sz="2000" u="none" cap="none" strike="noStrike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var</a:t>
            </a:r>
            <a:r>
              <a:rPr b="1" i="0" lang="en-US" sz="20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i="0" lang="en-US" sz="2000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get()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– </a:t>
            </a:r>
            <a:r>
              <a:rPr b="0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получение значения переменной.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7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412" name="Google Shape;412;p57"/>
          <p:cNvSpPr/>
          <p:nvPr/>
        </p:nvSpPr>
        <p:spPr>
          <a:xfrm>
            <a:off x="457200" y="624115"/>
            <a:ext cx="834743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9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Измените программу: из заголовка функции vis_scale удалите event и запустите программу. </a:t>
            </a:r>
            <a:endParaRPr/>
          </a:p>
        </p:txBody>
      </p:sp>
      <p:sp>
        <p:nvSpPr>
          <p:cNvPr id="413" name="Google Shape;413;p57"/>
          <p:cNvSpPr/>
          <p:nvPr/>
        </p:nvSpPr>
        <p:spPr>
          <a:xfrm>
            <a:off x="606656" y="2230698"/>
            <a:ext cx="50859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vis_scale(event):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if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var_radio.get()==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scale_2.place(x=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,y=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125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else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scale_2.place_forget()</a:t>
            </a:r>
            <a:endParaRPr/>
          </a:p>
        </p:txBody>
      </p:sp>
      <p:sp>
        <p:nvSpPr>
          <p:cNvPr id="414" name="Google Shape;414;p57"/>
          <p:cNvSpPr/>
          <p:nvPr/>
        </p:nvSpPr>
        <p:spPr>
          <a:xfrm>
            <a:off x="2112775" y="2319000"/>
            <a:ext cx="588600" cy="2529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8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Задание. Решение</a:t>
            </a:r>
            <a:endParaRPr/>
          </a:p>
        </p:txBody>
      </p:sp>
      <p:sp>
        <p:nvSpPr>
          <p:cNvPr id="420" name="Google Shape;420;p58"/>
          <p:cNvSpPr/>
          <p:nvPr/>
        </p:nvSpPr>
        <p:spPr>
          <a:xfrm>
            <a:off x="457200" y="624115"/>
            <a:ext cx="834743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9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Измените программу: из заголовка функции vis_scale удалите event и запустите программу. </a:t>
            </a:r>
            <a:endParaRPr/>
          </a:p>
        </p:txBody>
      </p:sp>
      <p:sp>
        <p:nvSpPr>
          <p:cNvPr id="421" name="Google Shape;421;p58"/>
          <p:cNvSpPr/>
          <p:nvPr/>
        </p:nvSpPr>
        <p:spPr>
          <a:xfrm>
            <a:off x="617456" y="2252298"/>
            <a:ext cx="508576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vis_scale():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if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var_radio.get()==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scale_2.place(x=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,y=</a:t>
            </a:r>
            <a:r>
              <a:rPr b="0" i="0" lang="en-US" sz="18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125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else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scale_2.place_forget()</a:t>
            </a:r>
            <a:endParaRPr/>
          </a:p>
        </p:txBody>
      </p:sp>
      <p:pic>
        <p:nvPicPr>
          <p:cNvPr id="422" name="Google Shape;42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1140" y="2350333"/>
            <a:ext cx="2984196" cy="1281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9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428" name="Google Shape;428;p59"/>
          <p:cNvSpPr txBox="1"/>
          <p:nvPr>
            <p:ph idx="1" type="body"/>
          </p:nvPr>
        </p:nvSpPr>
        <p:spPr>
          <a:xfrm>
            <a:off x="457200" y="585250"/>
            <a:ext cx="8229600" cy="8570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Что происходит с рисунком после закрытия окна программы?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0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434" name="Google Shape;434;p60"/>
          <p:cNvSpPr txBox="1"/>
          <p:nvPr>
            <p:ph idx="1" type="body"/>
          </p:nvPr>
        </p:nvSpPr>
        <p:spPr>
          <a:xfrm>
            <a:off x="457200" y="585250"/>
            <a:ext cx="8229600" cy="8570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Что происходит с рисунком после закрытия окна программы?</a:t>
            </a:r>
            <a:endParaRPr/>
          </a:p>
        </p:txBody>
      </p:sp>
      <p:sp>
        <p:nvSpPr>
          <p:cNvPr id="435" name="Google Shape;435;p60"/>
          <p:cNvSpPr txBox="1"/>
          <p:nvPr/>
        </p:nvSpPr>
        <p:spPr>
          <a:xfrm>
            <a:off x="3068426" y="2266887"/>
            <a:ext cx="27667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Исчезает</a:t>
            </a:r>
            <a:endParaRPr b="0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441" name="Google Shape;441;p61"/>
          <p:cNvSpPr txBox="1"/>
          <p:nvPr>
            <p:ph idx="1" type="body"/>
          </p:nvPr>
        </p:nvSpPr>
        <p:spPr>
          <a:xfrm>
            <a:off x="457200" y="585250"/>
            <a:ext cx="8229600" cy="8570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Какой кнопки-виджета не хватает в нашем приложении, чтобы изображения оставалась где-то на компьютере? </a:t>
            </a:r>
            <a:endParaRPr/>
          </a:p>
        </p:txBody>
      </p:sp>
      <p:pic>
        <p:nvPicPr>
          <p:cNvPr id="442" name="Google Shape;442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1109" y="1505542"/>
            <a:ext cx="4231333" cy="3406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2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448" name="Google Shape;448;p62"/>
          <p:cNvSpPr txBox="1"/>
          <p:nvPr>
            <p:ph idx="1" type="body"/>
          </p:nvPr>
        </p:nvSpPr>
        <p:spPr>
          <a:xfrm>
            <a:off x="457200" y="585250"/>
            <a:ext cx="8229600" cy="8570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Какой кнопки-виджета не хватает в нашем приложении, чтобы изображения оставалась где-то на компьютере? </a:t>
            </a:r>
            <a:endParaRPr/>
          </a:p>
        </p:txBody>
      </p:sp>
      <p:pic>
        <p:nvPicPr>
          <p:cNvPr id="449" name="Google Shape;44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6685" y="1583851"/>
            <a:ext cx="4000115" cy="32204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0" name="Google Shape;450;p62"/>
          <p:cNvGrpSpPr/>
          <p:nvPr/>
        </p:nvGrpSpPr>
        <p:grpSpPr>
          <a:xfrm>
            <a:off x="571887" y="2714920"/>
            <a:ext cx="7186373" cy="709979"/>
            <a:chOff x="571887" y="2714920"/>
            <a:chExt cx="7186373" cy="709979"/>
          </a:xfrm>
        </p:grpSpPr>
        <p:sp>
          <p:nvSpPr>
            <p:cNvPr id="451" name="Google Shape;451;p62"/>
            <p:cNvSpPr txBox="1"/>
            <p:nvPr/>
          </p:nvSpPr>
          <p:spPr>
            <a:xfrm>
              <a:off x="571887" y="2963234"/>
              <a:ext cx="411479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FF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Кнопка – </a:t>
              </a:r>
              <a:r>
                <a:rPr b="1" lang="en-US" sz="2400">
                  <a:solidFill>
                    <a:srgbClr val="FF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“</a:t>
              </a:r>
              <a:r>
                <a:rPr b="1" i="0" lang="en-US" sz="2400" u="none" cap="none" strike="noStrike">
                  <a:solidFill>
                    <a:srgbClr val="FF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Сохранить</a:t>
              </a:r>
              <a:r>
                <a:rPr b="1" lang="en-US" sz="2400">
                  <a:solidFill>
                    <a:srgbClr val="FF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”</a:t>
              </a:r>
              <a:r>
                <a:rPr b="1" i="0" lang="en-US" sz="2400" u="none" cap="none" strike="noStrike">
                  <a:solidFill>
                    <a:srgbClr val="FF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452" name="Google Shape;452;p62"/>
            <p:cNvCxnSpPr/>
            <p:nvPr/>
          </p:nvCxnSpPr>
          <p:spPr>
            <a:xfrm flipH="1" rot="10800000">
              <a:off x="4374037" y="2714920"/>
              <a:ext cx="3384223" cy="479146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458" name="Google Shape;458;p63"/>
          <p:cNvSpPr txBox="1"/>
          <p:nvPr>
            <p:ph idx="1" type="body"/>
          </p:nvPr>
        </p:nvSpPr>
        <p:spPr>
          <a:xfrm>
            <a:off x="457200" y="585250"/>
            <a:ext cx="8229600" cy="6685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Создайте кнопку «Сохранить» в точке x=520,y=140. Свяжите её с функцией save.</a:t>
            </a:r>
            <a:endParaRPr/>
          </a:p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9" name="Google Shape;459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6685" y="1583851"/>
            <a:ext cx="4000115" cy="3220432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3"/>
          <p:cNvSpPr/>
          <p:nvPr/>
        </p:nvSpPr>
        <p:spPr>
          <a:xfrm>
            <a:off x="7701699" y="2571750"/>
            <a:ext cx="669303" cy="24686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Задание. Решение</a:t>
            </a:r>
            <a:endParaRPr/>
          </a:p>
        </p:txBody>
      </p:sp>
      <p:sp>
        <p:nvSpPr>
          <p:cNvPr id="466" name="Google Shape;466;p64"/>
          <p:cNvSpPr txBox="1"/>
          <p:nvPr>
            <p:ph idx="1" type="body"/>
          </p:nvPr>
        </p:nvSpPr>
        <p:spPr>
          <a:xfrm>
            <a:off x="457200" y="585250"/>
            <a:ext cx="8229600" cy="6685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7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Создайте кнопку «Сохранить» в точке x=520,y=140. Свяжите её с функцией save.</a:t>
            </a:r>
            <a:endParaRPr/>
          </a:p>
          <a:p>
            <a:pPr indent="0" lvl="0" marL="7937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7" name="Google Shape;467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6685" y="1583851"/>
            <a:ext cx="4000115" cy="3220432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64"/>
          <p:cNvSpPr/>
          <p:nvPr/>
        </p:nvSpPr>
        <p:spPr>
          <a:xfrm>
            <a:off x="7701699" y="2571750"/>
            <a:ext cx="669303" cy="24686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64"/>
          <p:cNvSpPr/>
          <p:nvPr/>
        </p:nvSpPr>
        <p:spPr>
          <a:xfrm>
            <a:off x="457200" y="2233838"/>
            <a:ext cx="457200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btn_6 = Button(root, text=</a:t>
            </a:r>
            <a:r>
              <a:rPr b="0" i="0" lang="en-US" sz="1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"Сохранить"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btn_6.configure(width=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,height=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btn_6.pack()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btn_6.place(x=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520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,y=</a:t>
            </a:r>
            <a:r>
              <a:rPr b="0" i="0" lang="en-US" sz="14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140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btn_6.bind(</a:t>
            </a:r>
            <a:r>
              <a:rPr b="0" i="0" lang="en-US" sz="1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"&lt;Button-1&gt;"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,save)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5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Модуль PIL</a:t>
            </a:r>
            <a:endParaRPr/>
          </a:p>
        </p:txBody>
      </p:sp>
      <p:sp>
        <p:nvSpPr>
          <p:cNvPr id="475" name="Google Shape;475;p65"/>
          <p:cNvSpPr txBox="1"/>
          <p:nvPr>
            <p:ph idx="1" type="body"/>
          </p:nvPr>
        </p:nvSpPr>
        <p:spPr>
          <a:xfrm>
            <a:off x="457200" y="585250"/>
            <a:ext cx="8229600" cy="25255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latin typeface="Montserrat"/>
                <a:ea typeface="Montserrat"/>
                <a:cs typeface="Montserrat"/>
                <a:sym typeface="Montserrat"/>
              </a:rPr>
              <a:t>Python Imaging Library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 (сокращенно </a:t>
            </a:r>
            <a:r>
              <a:rPr i="1" lang="en-US" sz="2000">
                <a:latin typeface="Montserrat"/>
                <a:ea typeface="Montserrat"/>
                <a:cs typeface="Montserrat"/>
                <a:sym typeface="Montserrat"/>
              </a:rPr>
              <a:t>PIL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) — модуль языка </a:t>
            </a:r>
            <a:r>
              <a:rPr i="1" lang="en-US" sz="2000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 (версии 2), предназначенный для работы с растровой графикой.</a:t>
            </a:r>
            <a:endParaRPr/>
          </a:p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Разработка модуля прекращена (последняя правка датируется 2011 годом).</a:t>
            </a:r>
            <a:r>
              <a:rPr baseline="30000" lang="en-US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aseline="30000"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Однако проект под названием </a:t>
            </a:r>
            <a:r>
              <a:rPr b="1" lang="en-US" sz="2000">
                <a:latin typeface="Montserrat"/>
                <a:ea typeface="Montserrat"/>
                <a:cs typeface="Montserrat"/>
                <a:sym typeface="Montserrat"/>
              </a:rPr>
              <a:t>Pillow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, являющийся продолжение модуля PIL, развивается и включает, в том числе, поддержку Python 3.x.</a:t>
            </a:r>
            <a:endParaRPr/>
          </a:p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6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Модуль PIL</a:t>
            </a:r>
            <a:endParaRPr/>
          </a:p>
        </p:txBody>
      </p:sp>
      <p:sp>
        <p:nvSpPr>
          <p:cNvPr id="481" name="Google Shape;481;p66"/>
          <p:cNvSpPr txBox="1"/>
          <p:nvPr>
            <p:ph idx="1" type="body"/>
          </p:nvPr>
        </p:nvSpPr>
        <p:spPr>
          <a:xfrm>
            <a:off x="457199" y="585250"/>
            <a:ext cx="8422849" cy="16017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Основные </a:t>
            </a:r>
            <a:r>
              <a:rPr b="1" lang="en-US" sz="2000">
                <a:latin typeface="Montserrat"/>
                <a:ea typeface="Montserrat"/>
                <a:cs typeface="Montserrat"/>
                <a:sym typeface="Montserrat"/>
              </a:rPr>
              <a:t>классы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 модуля:</a:t>
            </a:r>
            <a:br>
              <a:rPr lang="en-US" sz="2000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Image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 – позволяет создавать и открывать файлы изображений;</a:t>
            </a:r>
            <a:endParaRPr/>
          </a:p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Image Draw 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– позволяет создавать растровые изображения. </a:t>
            </a:r>
            <a:endParaRPr/>
          </a:p>
        </p:txBody>
      </p:sp>
      <p:sp>
        <p:nvSpPr>
          <p:cNvPr id="482" name="Google Shape;482;p66"/>
          <p:cNvSpPr/>
          <p:nvPr/>
        </p:nvSpPr>
        <p:spPr>
          <a:xfrm>
            <a:off x="457199" y="2694872"/>
            <a:ext cx="710963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PIL </a:t>
            </a: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Image, ImageDraw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457200" y="585250"/>
            <a:ext cx="8229600" cy="9607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9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Скачайте файл и запустите программу m2u7_student. </a:t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457200" y="2087924"/>
            <a:ext cx="454843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Как работает инструмент </a:t>
            </a:r>
            <a:r>
              <a:rPr lang="en-US" sz="18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“Р</a:t>
            </a:r>
            <a:r>
              <a:rPr b="0" i="0" lang="en-US" sz="1800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аспылитель</a:t>
            </a:r>
            <a:r>
              <a:rPr lang="en-US" sz="18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r>
              <a:rPr b="0" i="0" lang="en-US" sz="1800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? </a:t>
            </a:r>
            <a:endParaRPr b="0" i="0" sz="1800" u="none" cap="none" strike="noStrike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Какие виджеты располагаются в окне?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Для чего используется виджет Scale?</a:t>
            </a:r>
            <a:endParaRPr b="0" i="0" sz="1800" u="none" cap="none" strike="noStrike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Какие формы кистей мы можем использовать?</a:t>
            </a:r>
            <a:endParaRPr b="0" i="0" sz="18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5259" y="1538792"/>
            <a:ext cx="4231334" cy="3406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7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488" name="Google Shape;488;p67"/>
          <p:cNvSpPr txBox="1"/>
          <p:nvPr>
            <p:ph idx="1" type="body"/>
          </p:nvPr>
        </p:nvSpPr>
        <p:spPr>
          <a:xfrm>
            <a:off x="457200" y="585250"/>
            <a:ext cx="8229600" cy="12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Подключите модуль PIL в программе. Создайте 2 объекта класса Image и Image Draw.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67"/>
          <p:cNvSpPr txBox="1"/>
          <p:nvPr/>
        </p:nvSpPr>
        <p:spPr>
          <a:xfrm>
            <a:off x="457200" y="1578600"/>
            <a:ext cx="79746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</a:rPr>
              <a:t>from</a:t>
            </a:r>
            <a:r>
              <a:rPr lang="en-US" sz="2800">
                <a:solidFill>
                  <a:schemeClr val="dk1"/>
                </a:solidFill>
              </a:rPr>
              <a:t> PIL </a:t>
            </a:r>
            <a:r>
              <a:rPr lang="en-US" sz="2800">
                <a:solidFill>
                  <a:srgbClr val="0000FF"/>
                </a:solidFill>
              </a:rPr>
              <a:t>import</a:t>
            </a:r>
            <a:r>
              <a:rPr lang="en-US" sz="2800">
                <a:solidFill>
                  <a:schemeClr val="dk1"/>
                </a:solidFill>
              </a:rPr>
              <a:t> Image, ImageDraw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490" name="Google Shape;490;p67"/>
          <p:cNvSpPr/>
          <p:nvPr/>
        </p:nvSpPr>
        <p:spPr>
          <a:xfrm>
            <a:off x="457200" y="2417850"/>
            <a:ext cx="548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image1 = Image.new(</a:t>
            </a:r>
            <a:r>
              <a:rPr i="0" lang="en-US" sz="1800" u="none" cap="none" strike="noStrike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'RGB'</a:t>
            </a:r>
            <a:r>
              <a:rPr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(</a:t>
            </a:r>
            <a:r>
              <a:rPr i="0" lang="en-US" sz="1800" u="none" cap="none" strike="noStrike">
                <a:solidFill>
                  <a:srgbClr val="09885A"/>
                </a:solidFill>
                <a:latin typeface="Montserrat"/>
                <a:ea typeface="Montserrat"/>
                <a:cs typeface="Montserrat"/>
                <a:sym typeface="Montserrat"/>
              </a:rPr>
              <a:t>640</a:t>
            </a:r>
            <a:r>
              <a:rPr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800">
                <a:solidFill>
                  <a:srgbClr val="09885A"/>
                </a:solidFill>
                <a:latin typeface="Montserrat"/>
                <a:ea typeface="Montserrat"/>
                <a:cs typeface="Montserrat"/>
                <a:sym typeface="Montserrat"/>
              </a:rPr>
              <a:t>30</a:t>
            </a:r>
            <a:r>
              <a:rPr i="0" lang="en-US" sz="1800" u="none" cap="none" strike="noStrike">
                <a:solidFill>
                  <a:srgbClr val="09885A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), </a:t>
            </a:r>
            <a:r>
              <a:rPr i="0" lang="en-US" sz="1800" u="none" cap="none" strike="noStrike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'white'</a:t>
            </a:r>
            <a:r>
              <a:rPr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1" name="Google Shape;491;p67"/>
          <p:cNvSpPr/>
          <p:nvPr/>
        </p:nvSpPr>
        <p:spPr>
          <a:xfrm>
            <a:off x="457200" y="3785475"/>
            <a:ext cx="403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draw = ImageDraw.Draw(image1)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2" name="Google Shape;492;p67"/>
          <p:cNvSpPr txBox="1"/>
          <p:nvPr/>
        </p:nvSpPr>
        <p:spPr>
          <a:xfrm>
            <a:off x="5943125" y="2269200"/>
            <a:ext cx="3201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Метод new создает файл для изображения с белым фоном и размером 640*300 (размер холста).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67"/>
          <p:cNvSpPr txBox="1"/>
          <p:nvPr/>
        </p:nvSpPr>
        <p:spPr>
          <a:xfrm>
            <a:off x="4625950" y="3720625"/>
            <a:ext cx="3445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Метод Draw соединяет графические объекты и файл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8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Сохранение изображения</a:t>
            </a:r>
            <a:endParaRPr/>
          </a:p>
        </p:txBody>
      </p:sp>
      <p:sp>
        <p:nvSpPr>
          <p:cNvPr id="499" name="Google Shape;499;p68"/>
          <p:cNvSpPr/>
          <p:nvPr/>
        </p:nvSpPr>
        <p:spPr>
          <a:xfrm>
            <a:off x="1722000" y="2634126"/>
            <a:ext cx="4572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def</a:t>
            </a: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save(event):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image1.save(</a:t>
            </a:r>
            <a:r>
              <a:rPr lang="en-US" sz="2400">
                <a:solidFill>
                  <a:srgbClr val="A31515"/>
                </a:solidFill>
                <a:latin typeface="Montserrat"/>
                <a:ea typeface="Montserrat"/>
                <a:cs typeface="Montserrat"/>
                <a:sym typeface="Montserrat"/>
              </a:rPr>
              <a:t>"image.png"</a:t>
            </a:r>
            <a:r>
              <a:rPr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4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68"/>
          <p:cNvSpPr txBox="1"/>
          <p:nvPr/>
        </p:nvSpPr>
        <p:spPr>
          <a:xfrm>
            <a:off x="332400" y="988863"/>
            <a:ext cx="84792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Метод save сохраняет графические элементы в файл с указанным именем и расширением.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68"/>
          <p:cNvSpPr txBox="1"/>
          <p:nvPr/>
        </p:nvSpPr>
        <p:spPr>
          <a:xfrm>
            <a:off x="2986800" y="3865325"/>
            <a:ext cx="20424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Имя файла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2" name="Google Shape;502;p68"/>
          <p:cNvSpPr txBox="1"/>
          <p:nvPr/>
        </p:nvSpPr>
        <p:spPr>
          <a:xfrm>
            <a:off x="5317500" y="3984200"/>
            <a:ext cx="24303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Расширение файла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3" name="Google Shape;503;p68"/>
          <p:cNvCxnSpPr/>
          <p:nvPr/>
        </p:nvCxnSpPr>
        <p:spPr>
          <a:xfrm flipH="1" rot="10800000">
            <a:off x="4192600" y="3410050"/>
            <a:ext cx="378300" cy="5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4" name="Google Shape;504;p68"/>
          <p:cNvCxnSpPr>
            <a:stCxn id="502" idx="0"/>
          </p:cNvCxnSpPr>
          <p:nvPr/>
        </p:nvCxnSpPr>
        <p:spPr>
          <a:xfrm rot="10800000">
            <a:off x="5694750" y="3420800"/>
            <a:ext cx="837900" cy="5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9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Дублирование изображения </a:t>
            </a:r>
            <a:endParaRPr/>
          </a:p>
        </p:txBody>
      </p:sp>
      <p:sp>
        <p:nvSpPr>
          <p:cNvPr id="510" name="Google Shape;510;p69"/>
          <p:cNvSpPr txBox="1"/>
          <p:nvPr>
            <p:ph idx="1" type="body"/>
          </p:nvPr>
        </p:nvSpPr>
        <p:spPr>
          <a:xfrm>
            <a:off x="457200" y="585250"/>
            <a:ext cx="8229600" cy="734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Для того, чтобы в файла получилось такое же изображения, как на холсте, необходимо дублировать каждое наше движение.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69"/>
          <p:cNvSpPr/>
          <p:nvPr/>
        </p:nvSpPr>
        <p:spPr>
          <a:xfrm>
            <a:off x="457199" y="2263950"/>
            <a:ext cx="822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draw.rectangle((x+r,y+r,x-r,y-r),fill=color_fill)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2" name="Google Shape;512;p69"/>
          <p:cNvSpPr/>
          <p:nvPr/>
        </p:nvSpPr>
        <p:spPr>
          <a:xfrm>
            <a:off x="457200" y="2956750"/>
            <a:ext cx="8370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draw.ellipse((x-r,y-r,x+r,y+r),fill=color_fill,width=</a:t>
            </a:r>
            <a:r>
              <a:rPr i="0" lang="en-US" sz="2000" u="none" cap="none" strike="noStrike">
                <a:solidFill>
                  <a:srgbClr val="09885A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i="0" lang="en-US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,outline=color_fill)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3" name="Google Shape;513;p69"/>
          <p:cNvSpPr txBox="1"/>
          <p:nvPr/>
        </p:nvSpPr>
        <p:spPr>
          <a:xfrm>
            <a:off x="457200" y="3762850"/>
            <a:ext cx="8057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Значение аргумента outline не может быть пустым.</a:t>
            </a:r>
            <a:endParaRPr b="0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4" name="Google Shape;514;p69"/>
          <p:cNvCxnSpPr/>
          <p:nvPr/>
        </p:nvCxnSpPr>
        <p:spPr>
          <a:xfrm flipH="1" rot="10800000">
            <a:off x="5478475" y="3334350"/>
            <a:ext cx="2485200" cy="4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0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Задание</a:t>
            </a:r>
            <a:endParaRPr/>
          </a:p>
        </p:txBody>
      </p:sp>
      <p:sp>
        <p:nvSpPr>
          <p:cNvPr id="520" name="Google Shape;520;p70"/>
          <p:cNvSpPr txBox="1"/>
          <p:nvPr>
            <p:ph idx="1" type="body"/>
          </p:nvPr>
        </p:nvSpPr>
        <p:spPr>
          <a:xfrm>
            <a:off x="457200" y="585250"/>
            <a:ext cx="8229600" cy="14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Добавьте дублирование изображения в файл в программу. </a:t>
            </a: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Запустите программу и проверьте сохранение изображения. Файл появится там же, где сохранён файл программы. 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1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Вопросы</a:t>
            </a:r>
            <a:endParaRPr/>
          </a:p>
        </p:txBody>
      </p:sp>
      <p:sp>
        <p:nvSpPr>
          <p:cNvPr id="526" name="Google Shape;526;p71"/>
          <p:cNvSpPr txBox="1"/>
          <p:nvPr>
            <p:ph idx="1" type="body"/>
          </p:nvPr>
        </p:nvSpPr>
        <p:spPr>
          <a:xfrm>
            <a:off x="457200" y="585250"/>
            <a:ext cx="8229600" cy="43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Как вызвать функцию после действия пользователя?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Как вызвать функцию после изменения виджета?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Как узнать значение переменной виджета?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Что такое тело функции?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Как скрыть виджет?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Для чего используется модуль PIL?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Как создать графический файл?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Как создать изображение в графическом файле?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Как сохранить графический файл?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97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2"/>
          <p:cNvSpPr txBox="1"/>
          <p:nvPr>
            <p:ph type="title"/>
          </p:nvPr>
        </p:nvSpPr>
        <p:spPr>
          <a:xfrm>
            <a:off x="457200" y="92467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Задание</a:t>
            </a:r>
            <a:r>
              <a:rPr lang="en-US"/>
              <a:t> на дом. Уровень 1</a:t>
            </a:r>
            <a:endParaRPr b="0" i="0" sz="28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32" name="Google Shape;532;p72"/>
          <p:cNvSpPr txBox="1"/>
          <p:nvPr/>
        </p:nvSpPr>
        <p:spPr>
          <a:xfrm>
            <a:off x="486250" y="756400"/>
            <a:ext cx="8115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Сделайте кнопку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“Сохранить”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 доступной только после того, как пользователь нарисует каким-либо инструментом. В момент запуска программы кнопки быть не должно.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3"/>
          <p:cNvSpPr txBox="1"/>
          <p:nvPr>
            <p:ph type="title"/>
          </p:nvPr>
        </p:nvSpPr>
        <p:spPr>
          <a:xfrm>
            <a:off x="457200" y="92467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Задание</a:t>
            </a:r>
            <a:r>
              <a:rPr lang="en-US"/>
              <a:t> на дом. Уровень 2</a:t>
            </a:r>
            <a:endParaRPr b="0" i="0" sz="28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38" name="Google Shape;538;p73"/>
          <p:cNvSpPr txBox="1"/>
          <p:nvPr/>
        </p:nvSpPr>
        <p:spPr>
          <a:xfrm>
            <a:off x="486250" y="756400"/>
            <a:ext cx="8115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Сделайте кнопки 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“Сохранить” и “Очистить”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 доступными только после того, как пользователь нарисует каким-либо инструментом. В момент запуска программы кнопок быть не должно.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Установка модуля PIL</a:t>
            </a:r>
            <a:endParaRPr/>
          </a:p>
        </p:txBody>
      </p:sp>
      <p:sp>
        <p:nvSpPr>
          <p:cNvPr id="544" name="Google Shape;544;p74"/>
          <p:cNvSpPr txBox="1"/>
          <p:nvPr>
            <p:ph idx="1" type="body"/>
          </p:nvPr>
        </p:nvSpPr>
        <p:spPr>
          <a:xfrm>
            <a:off x="457200" y="585250"/>
            <a:ext cx="8229600" cy="19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В строке консоли VSC введите последовательно 2 команды: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sudo easy_install pip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 – установка pip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pip install Pillow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 – установка PIL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457200" y="585250"/>
            <a:ext cx="82296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В какой момент вызывается функция click_left()? А move_left() ? </a:t>
            </a:r>
            <a:endParaRPr/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1109" y="1505542"/>
            <a:ext cx="4231333" cy="3406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Вопрос-ответ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585250"/>
            <a:ext cx="8229600" cy="11492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В какой момент вызывается функция click_left()? А move_left() ? 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5950" y="1467835"/>
            <a:ext cx="4231333" cy="340658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>
            <a:off x="457200" y="2231912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canvas.bind(</a:t>
            </a:r>
            <a:r>
              <a:rPr b="0" i="0" lang="en-US" sz="1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"&lt;B1-Motion&gt;"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,move_left)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canvas.bind(</a:t>
            </a:r>
            <a:r>
              <a:rPr b="0" i="0" lang="en-US" sz="1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"&lt;Button-1&gt;"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,click_left)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457199" y="3048578"/>
            <a:ext cx="444473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click_left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– вызов после нажатия левой кнопки мыши.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move_left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– вызов после движения 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с нажатой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левой кнопкой мыши.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57200" y="0"/>
            <a:ext cx="822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 SemiBold"/>
              <a:buNone/>
            </a:pPr>
            <a:r>
              <a:rPr lang="en-US"/>
              <a:t>Вопрос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57200" y="585250"/>
            <a:ext cx="8229600" cy="10927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Чем отличается тело функции click_left() от тела функции move_left() ?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5950" y="1467835"/>
            <a:ext cx="4231333" cy="3406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boto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