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y="5143500" cx="9144000"/>
  <p:notesSz cx="6858000" cy="9144000"/>
  <p:embeddedFontLst>
    <p:embeddedFont>
      <p:font typeface="Montserrat SemiBold"/>
      <p:regular r:id="rId94"/>
      <p:bold r:id="rId95"/>
      <p:italic r:id="rId96"/>
      <p:boldItalic r:id="rId97"/>
    </p:embeddedFont>
    <p:embeddedFont>
      <p:font typeface="Roboto"/>
      <p:regular r:id="rId98"/>
      <p:bold r:id="rId99"/>
      <p:italic r:id="rId100"/>
      <p:boldItalic r:id="rId101"/>
    </p:embeddedFont>
    <p:embeddedFont>
      <p:font typeface="Montserrat"/>
      <p:regular r:id="rId102"/>
      <p:bold r:id="rId103"/>
      <p:italic r:id="rId104"/>
      <p:boldItalic r:id="rId105"/>
    </p:embeddedFont>
    <p:embeddedFont>
      <p:font typeface="Roboto Light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obotoLight-bold.fntdata"/><Relationship Id="rId106" Type="http://schemas.openxmlformats.org/officeDocument/2006/relationships/font" Target="fonts/RobotoLight-regular.fntdata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109" Type="http://schemas.openxmlformats.org/officeDocument/2006/relationships/font" Target="fonts/RobotoLight-boldItalic.fntdata"/><Relationship Id="rId108" Type="http://schemas.openxmlformats.org/officeDocument/2006/relationships/font" Target="fonts/RobotoLight-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font" Target="fonts/Roboto-boldItalic.fntdata"/><Relationship Id="rId100" Type="http://schemas.openxmlformats.org/officeDocument/2006/relationships/font" Target="fonts/Robot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MontserratSemiBold-bold.fntdata"/><Relationship Id="rId94" Type="http://schemas.openxmlformats.org/officeDocument/2006/relationships/font" Target="fonts/MontserratSemiBold-regular.fntdata"/><Relationship Id="rId97" Type="http://schemas.openxmlformats.org/officeDocument/2006/relationships/font" Target="fonts/MontserratSemiBold-boldItalic.fntdata"/><Relationship Id="rId96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99" Type="http://schemas.openxmlformats.org/officeDocument/2006/relationships/font" Target="fonts/Roboto-bold.fntdata"/><Relationship Id="rId10" Type="http://schemas.openxmlformats.org/officeDocument/2006/relationships/slide" Target="slides/slide5.xml"/><Relationship Id="rId98" Type="http://schemas.openxmlformats.org/officeDocument/2006/relationships/font" Target="fonts/Robot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8" name="Google Shape;59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7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8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8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8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8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8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455247" y="3510000"/>
            <a:ext cx="8240100" cy="8400"/>
          </a:xfrm>
          <a:prstGeom prst="straightConnector1">
            <a:avLst/>
          </a:prstGeom>
          <a:noFill/>
          <a:ln cap="flat" cmpd="sng" w="76200">
            <a:solidFill>
              <a:srgbClr val="FFC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chers slides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b="0" i="0" sz="3600" u="none" cap="none" strike="noStrik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flipH="1" rot="10800000">
            <a:off x="452100" y="110739"/>
            <a:ext cx="8239800" cy="24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gif"/><Relationship Id="rId4" Type="http://schemas.openxmlformats.org/officeDocument/2006/relationships/image" Target="../media/image1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gif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gif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6.gif"/><Relationship Id="rId4" Type="http://schemas.openxmlformats.org/officeDocument/2006/relationships/image" Target="../media/image1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6.gif"/><Relationship Id="rId4" Type="http://schemas.openxmlformats.org/officeDocument/2006/relationships/image" Target="../media/image1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6.gif"/><Relationship Id="rId4" Type="http://schemas.openxmlformats.org/officeDocument/2006/relationships/image" Target="../media/image1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b="0" i="0" sz="36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17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Под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именем сохраняется изображение с холста, если второй раз нажать на кнопку сохранить?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Под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именем сохраняется изображение с холста, если второй раз нажать на кнопку сохранить? 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0" y="2402659"/>
            <a:ext cx="5099901" cy="1547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image. </a:t>
            </a:r>
            <a:br>
              <a:rPr b="0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Изображение изменится. </a:t>
            </a:r>
            <a:br>
              <a:rPr b="0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Старое исчезнет.</a:t>
            </a:r>
            <a:endParaRPr b="0" i="0" sz="2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различать созданные изображения, чтобы все шедевры остались на компьютере? 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различать созданные изображения, чтобы все шедевры остались на компьютере? 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0" y="2402659"/>
            <a:ext cx="5099901" cy="1547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 порядковому номеру создания: 1, 2, 3 и т.д.</a:t>
            </a:r>
            <a:endParaRPr b="0" i="0" sz="2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585250"/>
            <a:ext cx="8229600" cy="1271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Добавьте в программу глобальную переменную image_number=0.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275" y="2431277"/>
            <a:ext cx="2947524" cy="23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Задание-решение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585250"/>
            <a:ext cx="8229600" cy="1271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Добавьте в программу глобальную переменную image_number=0.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645736" y="1998630"/>
            <a:ext cx="4572000" cy="189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tkinter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random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PIL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Image, ImageDraw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color_fill=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"black"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image_number =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645736" y="3506771"/>
            <a:ext cx="2220012" cy="3883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275" y="2431277"/>
            <a:ext cx="2947524" cy="23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585250"/>
            <a:ext cx="8229600" cy="11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мы изменяли тип данных, которые получали через диалоговое окно? </a:t>
            </a: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>
            <a:off x="552320" y="2086915"/>
            <a:ext cx="8287996" cy="1898855"/>
            <a:chOff x="361950" y="702392"/>
            <a:chExt cx="8420100" cy="1929121"/>
          </a:xfrm>
        </p:grpSpPr>
        <p:pic>
          <p:nvPicPr>
            <p:cNvPr id="161" name="Google Shape;161;p23"/>
            <p:cNvPicPr preferRelativeResize="0"/>
            <p:nvPr/>
          </p:nvPicPr>
          <p:blipFill rotWithShape="1">
            <a:blip r:embed="rId3">
              <a:alphaModFix/>
            </a:blip>
            <a:srcRect b="53970" l="0" r="0" t="0"/>
            <a:stretch/>
          </p:blipFill>
          <p:spPr>
            <a:xfrm>
              <a:off x="361950" y="702392"/>
              <a:ext cx="8420100" cy="1929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/>
            <p:nvPr/>
          </p:nvSpPr>
          <p:spPr>
            <a:xfrm>
              <a:off x="1887794" y="2113934"/>
              <a:ext cx="3991896" cy="206478"/>
            </a:xfrm>
            <a:prstGeom prst="rect">
              <a:avLst/>
            </a:prstGeom>
            <a:solidFill>
              <a:srgbClr val="EF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457200" y="1774722"/>
              <a:ext cx="742335" cy="206477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387648" y="1779640"/>
              <a:ext cx="742335" cy="206477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Функция int()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49824" y="656173"/>
            <a:ext cx="8468033" cy="86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int() – берет ЦЕЛУЮ часть от любого числа.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круглых скобках указывается то значение, от которого необходимо взять ЦЕЛУЮ часть. 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147484" y="2571750"/>
            <a:ext cx="877037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a=</a:t>
            </a: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int(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5.2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a=5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a=</a:t>
            </a: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numinput(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“заголовок”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”подсказка”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a=2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2035277" y="2779176"/>
            <a:ext cx="294968" cy="2393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7457768" y="3275705"/>
            <a:ext cx="294968" cy="2393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Функция str()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49824" y="656173"/>
            <a:ext cx="8468033" cy="86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str() – из любых данных делает строку.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круглых скобках указывается то, что необходимо сделать </a:t>
            </a: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строкой</a:t>
            </a: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847081" y="2575160"/>
            <a:ext cx="74498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image_number=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str(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image_number =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“5”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4577169" y="2686328"/>
            <a:ext cx="294968" cy="2393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7200" y="585250"/>
            <a:ext cx="8229600" cy="828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Из чего состоит полное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название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файла?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570321" y="1555571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save(event):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image1.save(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"image.png"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Работа с палитрой RGB.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Создание меню.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Класс ttk.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3" y="1727332"/>
            <a:ext cx="3774558" cy="283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457200" y="585250"/>
            <a:ext cx="8229600" cy="828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Из чего состоит полное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название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файла?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570321" y="1555571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save(event):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image1.save(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"image.png"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2109246" y="2881148"/>
            <a:ext cx="17463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Имя файла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4572000" y="2881148"/>
            <a:ext cx="19136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Расширение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7"/>
          <p:cNvCxnSpPr>
            <a:stCxn id="196" idx="0"/>
          </p:cNvCxnSpPr>
          <p:nvPr/>
        </p:nvCxnSpPr>
        <p:spPr>
          <a:xfrm flipH="1" rot="10800000">
            <a:off x="2982405" y="2386448"/>
            <a:ext cx="467700" cy="4947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27"/>
          <p:cNvCxnSpPr>
            <a:stCxn id="197" idx="0"/>
          </p:cNvCxnSpPr>
          <p:nvPr/>
        </p:nvCxnSpPr>
        <p:spPr>
          <a:xfrm rot="10800000">
            <a:off x="4421220" y="2386448"/>
            <a:ext cx="1107600" cy="4947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27"/>
          <p:cNvSpPr txBox="1"/>
          <p:nvPr/>
        </p:nvSpPr>
        <p:spPr>
          <a:xfrm>
            <a:off x="3945117" y="2696483"/>
            <a:ext cx="5373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7200" y="585250"/>
            <a:ext cx="8229600" cy="11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результат мы получим, если выполним следующую операцию? 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603315" y="2086385"/>
            <a:ext cx="2988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i="0" lang="en-US" sz="36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"2" </a:t>
            </a:r>
            <a:r>
              <a:rPr b="0" i="0" lang="en-US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"5"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457200" y="585250"/>
            <a:ext cx="8229600" cy="11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результат мы получим, если выполним следующую операцию? 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03315" y="2086385"/>
            <a:ext cx="38932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i="0" lang="en-US" sz="36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0" lang="en-US" sz="36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"2" </a:t>
            </a:r>
            <a:r>
              <a:rPr b="0" i="0" lang="en-US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"5"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"25"</a:t>
            </a: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Сложение строк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457200" y="585250"/>
            <a:ext cx="8229600" cy="135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Операция </a:t>
            </a:r>
            <a:r>
              <a:rPr b="1" lang="en-US" sz="32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работает и для строк. В результате получается новая строка, которая содержит обе строки. 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457200" y="2207412"/>
            <a:ext cx="6577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"Привет, "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"Питон"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"Привет, Питон"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553935" y="2817085"/>
            <a:ext cx="29223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 =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Привет,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b="0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553935" y="3426758"/>
            <a:ext cx="53463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str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"Питон"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"Привет, Питон"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57199" y="585250"/>
            <a:ext cx="8366289" cy="1818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функцию save, добавьте передачу значения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глобальной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переменной image_number. На значение глобальной переменной должна указывать переменная filename.  </a:t>
            </a:r>
            <a:br>
              <a:rPr lang="en-US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Число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должно быть переведено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в строку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881406" y="2545385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save(event):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image1.save(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"image.png"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457199" y="585250"/>
            <a:ext cx="8366289" cy="1818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функцию save, добавьте передачу значения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глобальной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переменной image_number. На значение глобальной переменной должна указывать переменная filename.  </a:t>
            </a:r>
            <a:br>
              <a:rPr lang="en-US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Число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должно быть переведено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в строку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551468" y="2403835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"image.png"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Измените функцию save.  Добавьте сложение строк из переменной filename и расширения файла.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551468" y="2403835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"image.png"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Измените функцию save.  Добавьте сложение строк из переменной filename и расширения файла.</a:t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57200" y="585250"/>
            <a:ext cx="8229600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Изменяется ли значение глобальной переменной image_number?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57200" y="585250"/>
            <a:ext cx="8229600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Изменяется ли значение глобальной переменной image_number?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5604237" y="2534043"/>
            <a:ext cx="2988296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Нет. Значение всегда 0</a:t>
            </a:r>
            <a:endParaRPr b="1" i="0" sz="2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57200" y="824736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отследить место действия пользователя? </a:t>
            </a:r>
            <a:endParaRPr/>
          </a:p>
          <a:p>
            <a:pPr indent="-3810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изменения виджета?</a:t>
            </a:r>
            <a:endParaRPr/>
          </a:p>
          <a:p>
            <a:pPr indent="-3810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такое имя файла?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такое расширение файла?</a:t>
            </a:r>
            <a:endParaRPr/>
          </a:p>
          <a:p>
            <a:pPr indent="-3810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Какой модуль используется для работы с графическими файлами? </a:t>
            </a:r>
            <a:endParaRPr/>
          </a:p>
          <a:p>
            <a:pPr indent="-3810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сохранить изображение с холста?</a:t>
            </a:r>
            <a:endParaRPr/>
          </a:p>
          <a:p>
            <a:pPr indent="-3810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изменить глобальную переменную?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457200" y="585250"/>
            <a:ext cx="8229600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В какой момент необходимо изменить глобальную переменную?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457200" y="585250"/>
            <a:ext cx="8229600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В какой момент необходимо изменить глобальную переменную?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5604236" y="2534043"/>
            <a:ext cx="3351227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сохранения файла</a:t>
            </a:r>
            <a:endParaRPr b="1" i="0" sz="2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2" name="Google Shape;282;p38"/>
          <p:cNvCxnSpPr/>
          <p:nvPr/>
        </p:nvCxnSpPr>
        <p:spPr>
          <a:xfrm rot="10800000">
            <a:off x="1178351" y="3949831"/>
            <a:ext cx="4336329" cy="0"/>
          </a:xfrm>
          <a:prstGeom prst="straightConnector1">
            <a:avLst/>
          </a:prstGeom>
          <a:noFill/>
          <a:ln cap="flat" cmpd="sng" w="28575">
            <a:solidFill>
              <a:srgbClr val="CB0000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89" name="Google Shape;289;p39"/>
          <p:cNvCxnSpPr/>
          <p:nvPr/>
        </p:nvCxnSpPr>
        <p:spPr>
          <a:xfrm rot="10800000">
            <a:off x="1178351" y="3949831"/>
            <a:ext cx="4336329" cy="0"/>
          </a:xfrm>
          <a:prstGeom prst="straightConnector1">
            <a:avLst/>
          </a:prstGeom>
          <a:noFill/>
          <a:ln cap="flat" cmpd="sng" w="28575">
            <a:solidFill>
              <a:srgbClr val="CB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90" name="Google Shape;290;p39"/>
          <p:cNvSpPr txBox="1"/>
          <p:nvPr/>
        </p:nvSpPr>
        <p:spPr>
          <a:xfrm>
            <a:off x="457200" y="585250"/>
            <a:ext cx="8229600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должно измениться значение глобальной переменной? 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5604236" y="2534043"/>
            <a:ext cx="3351227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Увеличиться на 1. Следующий номер</a:t>
            </a:r>
            <a:endParaRPr b="1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8" name="Google Shape;298;p40"/>
          <p:cNvCxnSpPr/>
          <p:nvPr/>
        </p:nvCxnSpPr>
        <p:spPr>
          <a:xfrm rot="10800000">
            <a:off x="1178351" y="3949831"/>
            <a:ext cx="4336329" cy="0"/>
          </a:xfrm>
          <a:prstGeom prst="straightConnector1">
            <a:avLst/>
          </a:prstGeom>
          <a:noFill/>
          <a:ln cap="flat" cmpd="sng" w="28575">
            <a:solidFill>
              <a:srgbClr val="CB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99" name="Google Shape;299;p40"/>
          <p:cNvSpPr txBox="1"/>
          <p:nvPr/>
        </p:nvSpPr>
        <p:spPr>
          <a:xfrm>
            <a:off x="457200" y="585250"/>
            <a:ext cx="8229600" cy="941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должно измениться значение глобальной переменной? 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Измените функцию save.  Добавьте изменение глобальной переменной на 1.</a:t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551467" y="2403835"/>
            <a:ext cx="48312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07" name="Google Shape;307;p41"/>
          <p:cNvCxnSpPr/>
          <p:nvPr/>
        </p:nvCxnSpPr>
        <p:spPr>
          <a:xfrm rot="10800000">
            <a:off x="1178351" y="3949831"/>
            <a:ext cx="4336329" cy="0"/>
          </a:xfrm>
          <a:prstGeom prst="straightConnector1">
            <a:avLst/>
          </a:prstGeom>
          <a:noFill/>
          <a:ln cap="flat" cmpd="sng" w="28575">
            <a:solidFill>
              <a:srgbClr val="CB0000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 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Измените функцию save.  Добавьте изменение глобальной переменной на 1.</a:t>
            </a:r>
            <a:endParaRPr/>
          </a:p>
        </p:txBody>
      </p:sp>
      <p:sp>
        <p:nvSpPr>
          <p:cNvPr id="314" name="Google Shape;314;p42"/>
          <p:cNvSpPr/>
          <p:nvPr/>
        </p:nvSpPr>
        <p:spPr>
          <a:xfrm>
            <a:off x="542041" y="1941922"/>
            <a:ext cx="483123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image_number=image_number+1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840865" y="3210396"/>
            <a:ext cx="3836700" cy="405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457200" y="585250"/>
            <a:ext cx="8309728" cy="1102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Какие цвета содержатся в нашей палитре цветов? </a:t>
            </a:r>
            <a:endParaRPr/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025" y="1912600"/>
            <a:ext cx="3591774" cy="28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457200" y="585250"/>
            <a:ext cx="8309728" cy="1102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Какие цвета содержатся в нашей палитре цветов? </a:t>
            </a:r>
            <a:endParaRPr/>
          </a:p>
        </p:txBody>
      </p:sp>
      <p:sp>
        <p:nvSpPr>
          <p:cNvPr id="329" name="Google Shape;329;p44"/>
          <p:cNvSpPr txBox="1"/>
          <p:nvPr/>
        </p:nvSpPr>
        <p:spPr>
          <a:xfrm>
            <a:off x="457200" y="1959007"/>
            <a:ext cx="3351227" cy="1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Зел</a:t>
            </a:r>
            <a:r>
              <a:rPr b="1" lang="en-US" sz="240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1" i="0" lang="en-US" sz="24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ный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Синий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Красный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рный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025" y="1912600"/>
            <a:ext cx="3591774" cy="28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457200" y="585250"/>
            <a:ext cx="3831996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Ч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то такое RGB палитра? </a:t>
            </a:r>
            <a:br>
              <a:rPr lang="en-US" sz="2800">
                <a:latin typeface="Montserrat"/>
                <a:ea typeface="Montserrat"/>
                <a:cs typeface="Montserrat"/>
                <a:sym typeface="Montserrat"/>
              </a:rPr>
            </a:b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Какие цвета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в ней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содержатся?</a:t>
            </a:r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 rotWithShape="1">
          <a:blip r:embed="rId3">
            <a:alphaModFix/>
          </a:blip>
          <a:srcRect b="0" l="0" r="0" t="82436"/>
          <a:stretch/>
        </p:blipFill>
        <p:spPr>
          <a:xfrm>
            <a:off x="4698301" y="3817855"/>
            <a:ext cx="3759292" cy="61863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5611699" y="1414022"/>
            <a:ext cx="19324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058" y="1204863"/>
            <a:ext cx="3239859" cy="3035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6"/>
          <p:cNvSpPr txBox="1"/>
          <p:nvPr/>
        </p:nvSpPr>
        <p:spPr>
          <a:xfrm>
            <a:off x="457200" y="443700"/>
            <a:ext cx="7979790" cy="610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то такое RGB палитра? Какие цвета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ней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содержатся?</a:t>
            </a:r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457200" y="1204863"/>
            <a:ext cx="5585381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RGB палитра (</a:t>
            </a:r>
            <a:r>
              <a:rPr b="1" i="0" lang="en-US" sz="2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ed, </a:t>
            </a:r>
            <a:r>
              <a:rPr b="1" i="0" lang="en-US" sz="22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reen, </a:t>
            </a:r>
            <a:r>
              <a:rPr b="1" i="0" lang="en-US" sz="22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lue) –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палитра, в которой цвета создаются с помощью 3-х составляющих – красного, зел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ё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ного и синего.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Вклад каждого цвета выражается числовым значением от 0 до 255.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Палитра содержит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16 777 216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комбинаций цветов.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Виджет Label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585250"/>
            <a:ext cx="8229600" cy="11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Label – метка, которая позволяет добавлять названия над виджетом или группой виджетов. 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57200" y="2182192"/>
            <a:ext cx="83407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Название_виджета = Label(название_окна, text=</a:t>
            </a:r>
            <a:r>
              <a:rPr b="0" i="0" lang="en-US" sz="20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"Текст"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457200" y="3018286"/>
            <a:ext cx="5878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= Label(root, text=</a:t>
            </a:r>
            <a:r>
              <a:rPr b="0" i="0" lang="en-US" sz="20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"Инструменты"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457199" y="585250"/>
            <a:ext cx="8526545" cy="162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Сколько кнопок придётся создать, чтобы пользователь мог использовать все цвета палитры RGB?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941" y="1704483"/>
            <a:ext cx="3239859" cy="303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199" y="585250"/>
            <a:ext cx="8526545" cy="162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Сколько кнопок придётся создать, чтобы пользователь мог использовать все цвета палитры RGB?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941" y="1704483"/>
            <a:ext cx="3239859" cy="303543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1468724" y="2347422"/>
            <a:ext cx="296669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Только  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Класс colorchooser</a:t>
            </a:r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457199" y="585250"/>
            <a:ext cx="8526545" cy="162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latin typeface="Montserrat"/>
                <a:ea typeface="Montserrat"/>
                <a:cs typeface="Montserrat"/>
                <a:sym typeface="Montserrat"/>
              </a:rPr>
              <a:t>colorchooser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 – класс цветов.  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С помощью метода </a:t>
            </a:r>
            <a:r>
              <a:rPr b="1" lang="en-US" sz="2800">
                <a:latin typeface="Montserrat"/>
                <a:ea typeface="Montserrat"/>
                <a:cs typeface="Montserrat"/>
                <a:sym typeface="Montserrat"/>
              </a:rPr>
              <a:t>askcolor()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программа получает всю таблицу цветов. Таблица цветов появляется в виде отдельного окна</a:t>
            </a:r>
            <a:endParaRPr/>
          </a:p>
        </p:txBody>
      </p:sp>
      <p:sp>
        <p:nvSpPr>
          <p:cNvPr id="368" name="Google Shape;368;p49"/>
          <p:cNvSpPr txBox="1"/>
          <p:nvPr/>
        </p:nvSpPr>
        <p:spPr>
          <a:xfrm>
            <a:off x="457199" y="2937629"/>
            <a:ext cx="71266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класса в программу: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tkinter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colorchooser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Класс colorchooser</a:t>
            </a:r>
            <a:endParaRPr/>
          </a:p>
        </p:txBody>
      </p:sp>
      <p:sp>
        <p:nvSpPr>
          <p:cNvPr id="374" name="Google Shape;374;p50"/>
          <p:cNvSpPr txBox="1"/>
          <p:nvPr/>
        </p:nvSpPr>
        <p:spPr>
          <a:xfrm>
            <a:off x="457200" y="807171"/>
            <a:ext cx="7126664" cy="113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класса в программу: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tkinter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colorchooser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457200" y="2308454"/>
            <a:ext cx="71268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Получение таблицы цветов: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color=colorchooser.askcolor()</a:t>
            </a:r>
            <a:endParaRPr/>
          </a:p>
        </p:txBody>
      </p:sp>
      <p:pic>
        <p:nvPicPr>
          <p:cNvPr id="376" name="Google Shape;3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3321" y="807171"/>
            <a:ext cx="2521085" cy="390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457200" y="585250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Создайте кнопку «Палитра» в точке (520, 55), шириной в 7 пунктов. </a:t>
            </a:r>
            <a:endParaRPr/>
          </a:p>
        </p:txBody>
      </p:sp>
      <p:pic>
        <p:nvPicPr>
          <p:cNvPr id="383" name="Google Shape;38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67035"/>
            <a:ext cx="4210694" cy="338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1"/>
          <p:cNvPicPr preferRelativeResize="0"/>
          <p:nvPr/>
        </p:nvPicPr>
        <p:blipFill rotWithShape="1">
          <a:blip r:embed="rId4">
            <a:alphaModFix/>
          </a:blip>
          <a:srcRect b="63191" l="67235" r="4485" t="29520"/>
          <a:stretch/>
        </p:blipFill>
        <p:spPr>
          <a:xfrm>
            <a:off x="7542375" y="2415052"/>
            <a:ext cx="1015725" cy="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457200" y="585250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Создайте кнопку «Палитра» в точке (520, 55), шириной в 7 пунктов. </a:t>
            </a:r>
            <a:endParaRPr/>
          </a:p>
        </p:txBody>
      </p:sp>
      <p:pic>
        <p:nvPicPr>
          <p:cNvPr id="391" name="Google Shape;39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355" y="1785413"/>
            <a:ext cx="2492045" cy="200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/>
          <p:nvPr/>
        </p:nvSpPr>
        <p:spPr>
          <a:xfrm>
            <a:off x="457200" y="2311513"/>
            <a:ext cx="583283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 = Button(root, 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"Палитра"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btn_6.configure(background=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"gray"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,width=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btn_6.pack()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btn_6.place(x=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520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393" name="Google Shape;393;p52"/>
          <p:cNvPicPr preferRelativeResize="0"/>
          <p:nvPr/>
        </p:nvPicPr>
        <p:blipFill rotWithShape="1">
          <a:blip r:embed="rId4">
            <a:alphaModFix/>
          </a:blip>
          <a:srcRect b="63191" l="67235" r="4485" t="29520"/>
          <a:stretch/>
        </p:blipFill>
        <p:spPr>
          <a:xfrm>
            <a:off x="8029708" y="2338851"/>
            <a:ext cx="755317" cy="1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pic>
        <p:nvPicPr>
          <p:cNvPr id="399" name="Google Shape;39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9965" y="1620445"/>
            <a:ext cx="4210694" cy="338996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3"/>
          <p:cNvSpPr txBox="1"/>
          <p:nvPr/>
        </p:nvSpPr>
        <p:spPr>
          <a:xfrm>
            <a:off x="457200" y="3070331"/>
            <a:ext cx="3916837" cy="78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Получение таблицы цветов: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color=colorchooser.askcolor()</a:t>
            </a:r>
            <a:endParaRPr/>
          </a:p>
        </p:txBody>
      </p:sp>
      <p:sp>
        <p:nvSpPr>
          <p:cNvPr id="401" name="Google Shape;401;p53"/>
          <p:cNvSpPr txBox="1"/>
          <p:nvPr/>
        </p:nvSpPr>
        <p:spPr>
          <a:xfrm>
            <a:off x="457200" y="2002844"/>
            <a:ext cx="4210694" cy="78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класса в программу: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tkinter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colorchooser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3"/>
          <p:cNvSpPr txBox="1"/>
          <p:nvPr/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Подключите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класс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оздайте функцию color_choose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Переменная color должна указывать на таблицу цветов. Свяжите кнопку «Палитра» с этой функцией.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53"/>
          <p:cNvPicPr preferRelativeResize="0"/>
          <p:nvPr/>
        </p:nvPicPr>
        <p:blipFill rotWithShape="1">
          <a:blip r:embed="rId4">
            <a:alphaModFix/>
          </a:blip>
          <a:srcRect b="63191" l="67235" r="4485" t="29520"/>
          <a:stretch/>
        </p:blipFill>
        <p:spPr>
          <a:xfrm>
            <a:off x="7747275" y="2674402"/>
            <a:ext cx="1015725" cy="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409" name="Google Shape;409;p54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Подключите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класс “С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оздайте функцию color_choose”. Переменная color должна указывать на таблицу цветов. Свяжите кнопку «Палитра» с этой функцией. </a:t>
            </a:r>
            <a:endParaRPr sz="2000"/>
          </a:p>
        </p:txBody>
      </p:sp>
      <p:pic>
        <p:nvPicPr>
          <p:cNvPr id="410" name="Google Shape;4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306" y="1620444"/>
            <a:ext cx="4210694" cy="338996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 txBox="1"/>
          <p:nvPr/>
        </p:nvSpPr>
        <p:spPr>
          <a:xfrm>
            <a:off x="457200" y="2002844"/>
            <a:ext cx="4210694" cy="420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tkinter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colorchooser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4"/>
          <p:cNvSpPr/>
          <p:nvPr/>
        </p:nvSpPr>
        <p:spPr>
          <a:xfrm>
            <a:off x="457200" y="273553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color_choose(event):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color=colorchooser.askcolor()</a:t>
            </a:r>
            <a:endParaRPr/>
          </a:p>
        </p:txBody>
      </p:sp>
      <p:sp>
        <p:nvSpPr>
          <p:cNvPr id="413" name="Google Shape;413;p54"/>
          <p:cNvSpPr/>
          <p:nvPr/>
        </p:nvSpPr>
        <p:spPr>
          <a:xfrm>
            <a:off x="457200" y="3707668"/>
            <a:ext cx="41585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btn_6.bind(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,color_choose)</a:t>
            </a:r>
            <a:endParaRPr/>
          </a:p>
        </p:txBody>
      </p:sp>
      <p:pic>
        <p:nvPicPr>
          <p:cNvPr id="414" name="Google Shape;41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994" y="2422895"/>
            <a:ext cx="1382911" cy="214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20" name="Google Shape;420;p55"/>
          <p:cNvSpPr txBox="1"/>
          <p:nvPr>
            <p:ph idx="1" type="body"/>
          </p:nvPr>
        </p:nvSpPr>
        <p:spPr>
          <a:xfrm>
            <a:off x="457200" y="585250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Какая переменная в программе отвечает за цвет фигур? </a:t>
            </a:r>
            <a:endParaRPr/>
          </a:p>
        </p:txBody>
      </p:sp>
      <p:pic>
        <p:nvPicPr>
          <p:cNvPr id="421" name="Google Shape;42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67035"/>
            <a:ext cx="4210694" cy="338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5"/>
          <p:cNvPicPr preferRelativeResize="0"/>
          <p:nvPr/>
        </p:nvPicPr>
        <p:blipFill rotWithShape="1">
          <a:blip r:embed="rId4">
            <a:alphaModFix/>
          </a:blip>
          <a:srcRect b="63191" l="67235" r="4485" t="29520"/>
          <a:stretch/>
        </p:blipFill>
        <p:spPr>
          <a:xfrm>
            <a:off x="7542375" y="2415052"/>
            <a:ext cx="1015725" cy="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28" name="Google Shape;428;p56"/>
          <p:cNvSpPr txBox="1"/>
          <p:nvPr>
            <p:ph idx="1" type="body"/>
          </p:nvPr>
        </p:nvSpPr>
        <p:spPr>
          <a:xfrm>
            <a:off x="457200" y="585250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Какая переменная в программе отвечает за цвет фигур? </a:t>
            </a:r>
            <a:endParaRPr/>
          </a:p>
        </p:txBody>
      </p:sp>
      <p:pic>
        <p:nvPicPr>
          <p:cNvPr id="429" name="Google Shape;4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67035"/>
            <a:ext cx="4210694" cy="338996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6"/>
          <p:cNvSpPr txBox="1"/>
          <p:nvPr/>
        </p:nvSpPr>
        <p:spPr>
          <a:xfrm>
            <a:off x="818274" y="2538161"/>
            <a:ext cx="2966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color_fill</a:t>
            </a:r>
            <a:endParaRPr b="0" i="0" sz="36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p56"/>
          <p:cNvPicPr preferRelativeResize="0"/>
          <p:nvPr/>
        </p:nvPicPr>
        <p:blipFill rotWithShape="1">
          <a:blip r:embed="rId4">
            <a:alphaModFix/>
          </a:blip>
          <a:srcRect b="63191" l="67235" r="4485" t="29520"/>
          <a:stretch/>
        </p:blipFill>
        <p:spPr>
          <a:xfrm>
            <a:off x="7542375" y="2415052"/>
            <a:ext cx="1015725" cy="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Отображение и скрытие виджета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57199" y="585250"/>
            <a:ext cx="8535971" cy="1639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place(x=  ,y=  )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– размещает объект в указанных координатах.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place_forget()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– скрывает/убирает объект из окна.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Скобки метода place_forget() пустые, так как он убирает объект оттуда, где он был. </a:t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457199" y="3143725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scale_2.place_forget()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457199" y="2417861"/>
            <a:ext cx="41857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scale_2.place(x=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37" name="Google Shape;437;p57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функцию color_choose. На значение выбранного цвета пользователем должна указывать глобальная переменная color_fill. </a:t>
            </a:r>
            <a:endParaRPr sz="2000"/>
          </a:p>
        </p:txBody>
      </p:sp>
      <p:pic>
        <p:nvPicPr>
          <p:cNvPr id="438" name="Google Shape;4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306" y="1620444"/>
            <a:ext cx="4210694" cy="338996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7"/>
          <p:cNvSpPr/>
          <p:nvPr/>
        </p:nvSpPr>
        <p:spPr>
          <a:xfrm>
            <a:off x="457200" y="249986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color_choose(event):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color=colorchooser.askcolor()</a:t>
            </a:r>
            <a:endParaRPr/>
          </a:p>
        </p:txBody>
      </p:sp>
      <p:pic>
        <p:nvPicPr>
          <p:cNvPr id="440" name="Google Shape;44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994" y="2422895"/>
            <a:ext cx="1382911" cy="214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446" name="Google Shape;446;p58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функцию color_choose. На значение выбранного цвета пользователем должна указывать глобальная переменная color_fill. </a:t>
            </a:r>
            <a:endParaRPr sz="2000"/>
          </a:p>
        </p:txBody>
      </p:sp>
      <p:pic>
        <p:nvPicPr>
          <p:cNvPr id="447" name="Google Shape;4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306" y="1620444"/>
            <a:ext cx="4210694" cy="338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994" y="2422895"/>
            <a:ext cx="1382911" cy="214401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8"/>
          <p:cNvSpPr/>
          <p:nvPr/>
        </p:nvSpPr>
        <p:spPr>
          <a:xfrm>
            <a:off x="457200" y="2325349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color_choose(event):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color_fill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color=colorchooser.askcolor()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color_fill=color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Ошибка</a:t>
            </a:r>
            <a:endParaRPr/>
          </a:p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Какую ошибку мы получили при попытке нарисовать выбранным цветом? </a:t>
            </a:r>
            <a:endParaRPr sz="2000"/>
          </a:p>
        </p:txBody>
      </p:sp>
      <p:pic>
        <p:nvPicPr>
          <p:cNvPr id="456" name="Google Shape;456;p59"/>
          <p:cNvPicPr preferRelativeResize="0"/>
          <p:nvPr/>
        </p:nvPicPr>
        <p:blipFill rotWithShape="1">
          <a:blip r:embed="rId3">
            <a:alphaModFix/>
          </a:blip>
          <a:srcRect b="9321" l="17478" r="42317" t="89179"/>
          <a:stretch/>
        </p:blipFill>
        <p:spPr>
          <a:xfrm>
            <a:off x="457200" y="1531215"/>
            <a:ext cx="8365163" cy="17910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9"/>
          <p:cNvSpPr txBox="1"/>
          <p:nvPr/>
        </p:nvSpPr>
        <p:spPr>
          <a:xfrm>
            <a:off x="677801" y="2491027"/>
            <a:ext cx="77883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Программа не знает такого цвета и не может его использовать.</a:t>
            </a:r>
            <a:endParaRPr b="0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59"/>
          <p:cNvSpPr/>
          <p:nvPr/>
        </p:nvSpPr>
        <p:spPr>
          <a:xfrm>
            <a:off x="4383463" y="1473746"/>
            <a:ext cx="4166647" cy="30792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64" name="Google Shape;464;p60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Удалите строку color_fill=color из программа и добавьте вместо неё вывод значения переменной color в консоль. Что будет выводить программа?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60"/>
          <p:cNvSpPr/>
          <p:nvPr/>
        </p:nvSpPr>
        <p:spPr>
          <a:xfrm>
            <a:off x="457200" y="1873853"/>
            <a:ext cx="53497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color_choose(event):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color_fill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color=colorchooser.askcolor()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print(color)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471" name="Google Shape;471;p61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Удалите строку color_fill=color из программа и добавьте вместо неё вывод значения переменной color в консоль. Что будет выводить программа?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1"/>
          <p:cNvSpPr/>
          <p:nvPr/>
        </p:nvSpPr>
        <p:spPr>
          <a:xfrm>
            <a:off x="457200" y="1873853"/>
            <a:ext cx="53497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color_choose(event):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color_fill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color=colorchooser.askcolor()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print(color)</a:t>
            </a:r>
            <a:endParaRPr/>
          </a:p>
        </p:txBody>
      </p:sp>
      <p:pic>
        <p:nvPicPr>
          <p:cNvPr id="473" name="Google Shape;473;p61"/>
          <p:cNvPicPr preferRelativeResize="0"/>
          <p:nvPr/>
        </p:nvPicPr>
        <p:blipFill rotWithShape="1">
          <a:blip r:embed="rId3">
            <a:alphaModFix/>
          </a:blip>
          <a:srcRect b="9074" l="17899" r="56532" t="87608"/>
          <a:stretch/>
        </p:blipFill>
        <p:spPr>
          <a:xfrm>
            <a:off x="279552" y="3672378"/>
            <a:ext cx="8477950" cy="63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Значение переменной</a:t>
            </a:r>
            <a:endParaRPr/>
          </a:p>
        </p:txBody>
      </p:sp>
      <p:pic>
        <p:nvPicPr>
          <p:cNvPr id="479" name="Google Shape;479;p62"/>
          <p:cNvPicPr preferRelativeResize="0"/>
          <p:nvPr/>
        </p:nvPicPr>
        <p:blipFill rotWithShape="1">
          <a:blip r:embed="rId3">
            <a:alphaModFix/>
          </a:blip>
          <a:srcRect b="10836" l="17899" r="56532" t="87608"/>
          <a:stretch/>
        </p:blipFill>
        <p:spPr>
          <a:xfrm>
            <a:off x="527902" y="872617"/>
            <a:ext cx="8477950" cy="296307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2"/>
          <p:cNvSpPr txBox="1"/>
          <p:nvPr/>
        </p:nvSpPr>
        <p:spPr>
          <a:xfrm>
            <a:off x="1046376" y="1228509"/>
            <a:ext cx="11406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62"/>
          <p:cNvSpPr txBox="1"/>
          <p:nvPr/>
        </p:nvSpPr>
        <p:spPr>
          <a:xfrm>
            <a:off x="3084137" y="1228507"/>
            <a:ext cx="13181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Green</a:t>
            </a:r>
            <a:endParaRPr b="1" i="0" sz="2400" u="none" cap="none" strike="noStrike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2"/>
          <p:cNvSpPr txBox="1"/>
          <p:nvPr/>
        </p:nvSpPr>
        <p:spPr>
          <a:xfrm>
            <a:off x="4848519" y="1228507"/>
            <a:ext cx="13181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i="0" sz="24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62"/>
          <p:cNvSpPr txBox="1"/>
          <p:nvPr/>
        </p:nvSpPr>
        <p:spPr>
          <a:xfrm>
            <a:off x="6612901" y="1228507"/>
            <a:ext cx="13181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Номер цвета</a:t>
            </a:r>
            <a:endParaRPr/>
          </a:p>
        </p:txBody>
      </p:sp>
      <p:sp>
        <p:nvSpPr>
          <p:cNvPr id="484" name="Google Shape;484;p62"/>
          <p:cNvSpPr txBox="1"/>
          <p:nvPr/>
        </p:nvSpPr>
        <p:spPr>
          <a:xfrm>
            <a:off x="457200" y="2399001"/>
            <a:ext cx="44730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Номер цвета </a:t>
            </a: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#</a:t>
            </a: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номер</a:t>
            </a:r>
            <a:endParaRPr/>
          </a:p>
        </p:txBody>
      </p:sp>
      <p:sp>
        <p:nvSpPr>
          <p:cNvPr id="485" name="Google Shape;485;p62"/>
          <p:cNvSpPr txBox="1"/>
          <p:nvPr/>
        </p:nvSpPr>
        <p:spPr>
          <a:xfrm>
            <a:off x="457200" y="3195687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Переменная указывает на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список значений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составляющие цвета (его разложение по оттенкам) и номер цвета с палитре RGB.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Кортеж</a:t>
            </a:r>
            <a:endParaRPr/>
          </a:p>
        </p:txBody>
      </p:sp>
      <p:sp>
        <p:nvSpPr>
          <p:cNvPr id="491" name="Google Shape;491;p63"/>
          <p:cNvSpPr txBox="1"/>
          <p:nvPr/>
        </p:nvSpPr>
        <p:spPr>
          <a:xfrm>
            <a:off x="457200" y="793837"/>
            <a:ext cx="815889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Кортеж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список значений, который нельзя изменить.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Номер значений начинается с 0.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Элементы кортежа разделяются запятой (,). 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2" name="Google Shape;492;p63"/>
          <p:cNvGrpSpPr/>
          <p:nvPr/>
        </p:nvGrpSpPr>
        <p:grpSpPr>
          <a:xfrm>
            <a:off x="540414" y="2452389"/>
            <a:ext cx="8477950" cy="1562455"/>
            <a:chOff x="534130" y="623589"/>
            <a:chExt cx="8477950" cy="1562455"/>
          </a:xfrm>
        </p:grpSpPr>
        <p:pic>
          <p:nvPicPr>
            <p:cNvPr id="493" name="Google Shape;493;p63"/>
            <p:cNvPicPr preferRelativeResize="0"/>
            <p:nvPr/>
          </p:nvPicPr>
          <p:blipFill rotWithShape="1">
            <a:blip r:embed="rId3">
              <a:alphaModFix/>
            </a:blip>
            <a:srcRect b="10836" l="17899" r="56532" t="87608"/>
            <a:stretch/>
          </p:blipFill>
          <p:spPr>
            <a:xfrm>
              <a:off x="534130" y="1116988"/>
              <a:ext cx="8477950" cy="2963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4" name="Google Shape;494;p63"/>
            <p:cNvGrpSpPr/>
            <p:nvPr/>
          </p:nvGrpSpPr>
          <p:grpSpPr>
            <a:xfrm>
              <a:off x="816299" y="623589"/>
              <a:ext cx="7271900" cy="1562455"/>
              <a:chOff x="816299" y="623589"/>
              <a:chExt cx="7271900" cy="1562455"/>
            </a:xfrm>
          </p:grpSpPr>
          <p:sp>
            <p:nvSpPr>
              <p:cNvPr id="495" name="Google Shape;495;p63"/>
              <p:cNvSpPr txBox="1"/>
              <p:nvPr/>
            </p:nvSpPr>
            <p:spPr>
              <a:xfrm>
                <a:off x="970962" y="623591"/>
                <a:ext cx="11406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FF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Red</a:t>
                </a:r>
                <a:endParaRPr b="1" i="0" sz="24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6" name="Google Shape;496;p63"/>
              <p:cNvSpPr txBox="1"/>
              <p:nvPr/>
            </p:nvSpPr>
            <p:spPr>
              <a:xfrm>
                <a:off x="3008723" y="623589"/>
                <a:ext cx="131818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00B05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Green</a:t>
                </a:r>
                <a:endParaRPr b="1" i="0" sz="2400" u="none" cap="none" strike="noStrike">
                  <a:solidFill>
                    <a:srgbClr val="00B05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7" name="Google Shape;497;p63"/>
              <p:cNvSpPr txBox="1"/>
              <p:nvPr/>
            </p:nvSpPr>
            <p:spPr>
              <a:xfrm>
                <a:off x="4773105" y="623589"/>
                <a:ext cx="131818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Blue</a:t>
                </a:r>
                <a:endParaRPr b="1" i="0" sz="24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8" name="Google Shape;498;p63"/>
              <p:cNvSpPr txBox="1"/>
              <p:nvPr/>
            </p:nvSpPr>
            <p:spPr>
              <a:xfrm>
                <a:off x="6264111" y="669755"/>
                <a:ext cx="18240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Номер цвета</a:t>
                </a:r>
                <a:endParaRPr/>
              </a:p>
            </p:txBody>
          </p:sp>
          <p:sp>
            <p:nvSpPr>
              <p:cNvPr id="499" name="Google Shape;499;p63"/>
              <p:cNvSpPr/>
              <p:nvPr/>
            </p:nvSpPr>
            <p:spPr>
              <a:xfrm rot="-5400000">
                <a:off x="3335174" y="-1105579"/>
                <a:ext cx="311083" cy="5348833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3"/>
              <p:cNvSpPr/>
              <p:nvPr/>
            </p:nvSpPr>
            <p:spPr>
              <a:xfrm rot="-5400000">
                <a:off x="6932955" y="930993"/>
                <a:ext cx="311083" cy="128239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3"/>
              <p:cNvSpPr txBox="1"/>
              <p:nvPr/>
            </p:nvSpPr>
            <p:spPr>
              <a:xfrm>
                <a:off x="2920393" y="1724379"/>
                <a:ext cx="11406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</a:t>
                </a:r>
                <a:endParaRPr/>
              </a:p>
            </p:txBody>
          </p:sp>
          <p:sp>
            <p:nvSpPr>
              <p:cNvPr id="502" name="Google Shape;502;p63"/>
              <p:cNvSpPr txBox="1"/>
              <p:nvPr/>
            </p:nvSpPr>
            <p:spPr>
              <a:xfrm>
                <a:off x="6518174" y="1724379"/>
                <a:ext cx="11406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Кортеж. Обращение к элементу</a:t>
            </a:r>
            <a:endParaRPr/>
          </a:p>
        </p:txBody>
      </p:sp>
      <p:sp>
        <p:nvSpPr>
          <p:cNvPr id="508" name="Google Shape;508;p64"/>
          <p:cNvSpPr txBox="1"/>
          <p:nvPr/>
        </p:nvSpPr>
        <p:spPr>
          <a:xfrm>
            <a:off x="457200" y="680735"/>
            <a:ext cx="815889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того, чтобы получить конкретный элемент Кортежа, необходимо: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имя переменной, которая указывает на кортеж.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квадратных скобках указать номер элемента.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09" name="Google Shape;509;p64"/>
          <p:cNvGrpSpPr/>
          <p:nvPr/>
        </p:nvGrpSpPr>
        <p:grpSpPr>
          <a:xfrm>
            <a:off x="549840" y="3633945"/>
            <a:ext cx="8477950" cy="1069056"/>
            <a:chOff x="534130" y="1116988"/>
            <a:chExt cx="8477950" cy="1069056"/>
          </a:xfrm>
        </p:grpSpPr>
        <p:pic>
          <p:nvPicPr>
            <p:cNvPr id="510" name="Google Shape;510;p64"/>
            <p:cNvPicPr preferRelativeResize="0"/>
            <p:nvPr/>
          </p:nvPicPr>
          <p:blipFill rotWithShape="1">
            <a:blip r:embed="rId3">
              <a:alphaModFix/>
            </a:blip>
            <a:srcRect b="10836" l="17899" r="56532" t="87608"/>
            <a:stretch/>
          </p:blipFill>
          <p:spPr>
            <a:xfrm>
              <a:off x="534130" y="1116988"/>
              <a:ext cx="8477950" cy="2963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1" name="Google Shape;511;p64"/>
            <p:cNvGrpSpPr/>
            <p:nvPr/>
          </p:nvGrpSpPr>
          <p:grpSpPr>
            <a:xfrm>
              <a:off x="816299" y="1413296"/>
              <a:ext cx="6913393" cy="772748"/>
              <a:chOff x="816299" y="1413296"/>
              <a:chExt cx="6913393" cy="772748"/>
            </a:xfrm>
          </p:grpSpPr>
          <p:sp>
            <p:nvSpPr>
              <p:cNvPr id="512" name="Google Shape;512;p64"/>
              <p:cNvSpPr/>
              <p:nvPr/>
            </p:nvSpPr>
            <p:spPr>
              <a:xfrm rot="-5400000">
                <a:off x="3335174" y="-1105579"/>
                <a:ext cx="311083" cy="5348833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4"/>
              <p:cNvSpPr/>
              <p:nvPr/>
            </p:nvSpPr>
            <p:spPr>
              <a:xfrm rot="-5400000">
                <a:off x="6932955" y="930993"/>
                <a:ext cx="311083" cy="128239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4"/>
              <p:cNvSpPr txBox="1"/>
              <p:nvPr/>
            </p:nvSpPr>
            <p:spPr>
              <a:xfrm>
                <a:off x="2920393" y="1724379"/>
                <a:ext cx="11406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</a:t>
                </a:r>
                <a:endParaRPr/>
              </a:p>
            </p:txBody>
          </p:sp>
          <p:sp>
            <p:nvSpPr>
              <p:cNvPr id="515" name="Google Shape;515;p64"/>
              <p:cNvSpPr txBox="1"/>
              <p:nvPr/>
            </p:nvSpPr>
            <p:spPr>
              <a:xfrm>
                <a:off x="6518174" y="1724379"/>
                <a:ext cx="11406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</a:t>
                </a:r>
                <a:endParaRPr/>
              </a:p>
            </p:txBody>
          </p:sp>
        </p:grpSp>
      </p:grpSp>
      <p:sp>
        <p:nvSpPr>
          <p:cNvPr id="516" name="Google Shape;516;p64"/>
          <p:cNvSpPr txBox="1"/>
          <p:nvPr/>
        </p:nvSpPr>
        <p:spPr>
          <a:xfrm>
            <a:off x="2675121" y="2887411"/>
            <a:ext cx="16626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color[0]</a:t>
            </a:r>
            <a:endParaRPr b="1" i="0" sz="24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4"/>
          <p:cNvSpPr txBox="1"/>
          <p:nvPr/>
        </p:nvSpPr>
        <p:spPr>
          <a:xfrm>
            <a:off x="6272902" y="2881293"/>
            <a:ext cx="16626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color[1]</a:t>
            </a:r>
            <a:endParaRPr b="1" i="0" sz="24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23" name="Google Shape;523;p65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Верните в функцию color_choose передачу указателя на значение переменной color. Переменная color_fill должна указывать на 1 элемент кортежа.</a:t>
            </a:r>
            <a:endParaRPr sz="2000"/>
          </a:p>
        </p:txBody>
      </p:sp>
      <p:pic>
        <p:nvPicPr>
          <p:cNvPr id="524" name="Google Shape;5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306" y="1620444"/>
            <a:ext cx="4210694" cy="338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994" y="2422895"/>
            <a:ext cx="1382911" cy="214401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5"/>
          <p:cNvSpPr/>
          <p:nvPr/>
        </p:nvSpPr>
        <p:spPr>
          <a:xfrm>
            <a:off x="457200" y="2325349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color_choose(event):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color_fill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color=colorchooser.askcolor()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532" name="Google Shape;532;p66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Верните в функцию color_choose передачу указателя на значение переменной color. Переменная color_fill должна указывать на 1 элемент кортежа.</a:t>
            </a:r>
            <a:endParaRPr sz="2000"/>
          </a:p>
        </p:txBody>
      </p:sp>
      <p:pic>
        <p:nvPicPr>
          <p:cNvPr id="533" name="Google Shape;53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306" y="1620444"/>
            <a:ext cx="4210694" cy="338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994" y="2422895"/>
            <a:ext cx="1382911" cy="214401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6"/>
          <p:cNvSpPr/>
          <p:nvPr/>
        </p:nvSpPr>
        <p:spPr>
          <a:xfrm>
            <a:off x="457200" y="2325349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color_choose(event):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color_fill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color=colorchooser.askcolor()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color_fill=color[1]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Отслеживание изменение виджета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585250"/>
            <a:ext cx="8229600" cy="998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Аргумент </a:t>
            </a:r>
            <a:r>
              <a:rPr b="1"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command=имя_функции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вызывает указанную функцию сразу же после выбора/изменения состояния виджета.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457200" y="198456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r_1=Radiobutton(text=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"Ластик"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,variable=var_radio,value=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command=vis_scale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051" y="2851160"/>
            <a:ext cx="4035898" cy="173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Меню</a:t>
            </a:r>
            <a:endParaRPr/>
          </a:p>
        </p:txBody>
      </p:sp>
      <p:sp>
        <p:nvSpPr>
          <p:cNvPr id="541" name="Google Shape;541;p67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Меню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– элемент интерфейса пользователя, позволяющий выбрать одну из нескольких перечисленных опций программы. В современных операционных системах меню является важнейшим элементом графического интерфейса пользователя.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7"/>
          <p:cNvSpPr txBox="1"/>
          <p:nvPr/>
        </p:nvSpPr>
        <p:spPr>
          <a:xfrm>
            <a:off x="457200" y="2073910"/>
            <a:ext cx="2347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Типы меню:</a:t>
            </a:r>
            <a:endParaRPr/>
          </a:p>
        </p:txBody>
      </p:sp>
      <p:sp>
        <p:nvSpPr>
          <p:cNvPr id="543" name="Google Shape;543;p67"/>
          <p:cNvSpPr/>
          <p:nvPr/>
        </p:nvSpPr>
        <p:spPr>
          <a:xfrm>
            <a:off x="457200" y="2607926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главное меню приложения;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всплывающее меню;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контекстное меню;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системное меню.</a:t>
            </a:r>
            <a:endParaRPr/>
          </a:p>
        </p:txBody>
      </p:sp>
      <p:pic>
        <p:nvPicPr>
          <p:cNvPr id="544" name="Google Shape;54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014" y="2073910"/>
            <a:ext cx="3073400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Главное меню приложения</a:t>
            </a:r>
            <a:endParaRPr/>
          </a:p>
        </p:txBody>
      </p:sp>
      <p:sp>
        <p:nvSpPr>
          <p:cNvPr id="550" name="Google Shape;550;p68"/>
          <p:cNvSpPr txBox="1"/>
          <p:nvPr>
            <p:ph idx="1" type="body"/>
          </p:nvPr>
        </p:nvSpPr>
        <p:spPr>
          <a:xfrm>
            <a:off x="457200" y="447012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Главное меню содержит в себе основные команды пользователя: открыть, сохранить, закрыть приложение. Главное окно располагается вверху окна (панель меню).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1" name="Google Shape;55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00" y="1970215"/>
            <a:ext cx="3073400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главного меню tkinter</a:t>
            </a:r>
            <a:endParaRPr/>
          </a:p>
        </p:txBody>
      </p:sp>
      <p:sp>
        <p:nvSpPr>
          <p:cNvPr id="557" name="Google Shape;557;p69"/>
          <p:cNvSpPr txBox="1"/>
          <p:nvPr/>
        </p:nvSpPr>
        <p:spPr>
          <a:xfrm>
            <a:off x="457200" y="699416"/>
            <a:ext cx="8229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 создание меню в модуле tkinter отвечает класс ttk. Его необходимо дополнительно импортировать в проект. </a:t>
            </a:r>
            <a:endParaRPr/>
          </a:p>
        </p:txBody>
      </p:sp>
      <p:sp>
        <p:nvSpPr>
          <p:cNvPr id="558" name="Google Shape;558;p69"/>
          <p:cNvSpPr/>
          <p:nvPr/>
        </p:nvSpPr>
        <p:spPr>
          <a:xfrm>
            <a:off x="1991004" y="2571750"/>
            <a:ext cx="51619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tkinter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ttk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главного меню tkinter</a:t>
            </a:r>
            <a:endParaRPr/>
          </a:p>
        </p:txBody>
      </p:sp>
      <p:sp>
        <p:nvSpPr>
          <p:cNvPr id="564" name="Google Shape;564;p70"/>
          <p:cNvSpPr/>
          <p:nvPr/>
        </p:nvSpPr>
        <p:spPr>
          <a:xfrm>
            <a:off x="457200" y="745292"/>
            <a:ext cx="3351229" cy="10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mainmenu = Menu(root)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root.configure(menu=mainmenu) </a:t>
            </a:r>
            <a:endParaRPr/>
          </a:p>
        </p:txBody>
      </p:sp>
      <p:sp>
        <p:nvSpPr>
          <p:cNvPr id="565" name="Google Shape;565;p70"/>
          <p:cNvSpPr txBox="1"/>
          <p:nvPr/>
        </p:nvSpPr>
        <p:spPr>
          <a:xfrm>
            <a:off x="3921551" y="815824"/>
            <a:ext cx="47652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объекта класса Menu, в скобках указывается окно, которому принадлежит меню.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Настройка окна, подключение меню.</a:t>
            </a:r>
            <a:endParaRPr/>
          </a:p>
        </p:txBody>
      </p:sp>
      <p:sp>
        <p:nvSpPr>
          <p:cNvPr id="566" name="Google Shape;566;p70"/>
          <p:cNvSpPr/>
          <p:nvPr/>
        </p:nvSpPr>
        <p:spPr>
          <a:xfrm>
            <a:off x="457199" y="2202418"/>
            <a:ext cx="6085003" cy="983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 = Menu(mainmenu, tearoff=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add_command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(label=</a:t>
            </a:r>
            <a:r>
              <a:rPr b="0" i="0" lang="en-US" sz="12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"Сохранить..."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67" name="Google Shape;567;p70"/>
          <p:cNvSpPr txBox="1"/>
          <p:nvPr/>
        </p:nvSpPr>
        <p:spPr>
          <a:xfrm>
            <a:off x="4667841" y="2209108"/>
            <a:ext cx="4018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вкладки меню,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tearoff – отделяет меню от главного окна. </a:t>
            </a:r>
            <a:endParaRPr/>
          </a:p>
        </p:txBody>
      </p:sp>
      <p:sp>
        <p:nvSpPr>
          <p:cNvPr id="568" name="Google Shape;568;p70"/>
          <p:cNvSpPr txBox="1"/>
          <p:nvPr/>
        </p:nvSpPr>
        <p:spPr>
          <a:xfrm>
            <a:off x="4667841" y="2864994"/>
            <a:ext cx="33920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команды во вкладку. Label – название пункта.</a:t>
            </a:r>
            <a:endParaRPr b="0" i="0" sz="1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70"/>
          <p:cNvSpPr/>
          <p:nvPr/>
        </p:nvSpPr>
        <p:spPr>
          <a:xfrm>
            <a:off x="457199" y="3842163"/>
            <a:ext cx="47463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mainmenu.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add_cascade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(label=</a:t>
            </a:r>
            <a:r>
              <a:rPr b="0" i="0" lang="en-US" sz="12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"Файл"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menu=filemenu)</a:t>
            </a:r>
            <a:endParaRPr/>
          </a:p>
        </p:txBody>
      </p:sp>
      <p:sp>
        <p:nvSpPr>
          <p:cNvPr id="570" name="Google Shape;570;p70"/>
          <p:cNvSpPr txBox="1"/>
          <p:nvPr/>
        </p:nvSpPr>
        <p:spPr>
          <a:xfrm>
            <a:off x="5199670" y="3804456"/>
            <a:ext cx="33920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названия всей вкладке filemenu.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 </a:t>
            </a:r>
            <a:endParaRPr/>
          </a:p>
        </p:txBody>
      </p:sp>
      <p:sp>
        <p:nvSpPr>
          <p:cNvPr id="576" name="Google Shape;576;p71"/>
          <p:cNvSpPr txBox="1"/>
          <p:nvPr>
            <p:ph idx="1" type="body"/>
          </p:nvPr>
        </p:nvSpPr>
        <p:spPr>
          <a:xfrm>
            <a:off x="457200" y="585250"/>
            <a:ext cx="8229600" cy="998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в программу класс ttk и создание вкладки “Файл” с пунктами: “Сохранить” и “Выход”. </a:t>
            </a:r>
            <a:endParaRPr/>
          </a:p>
        </p:txBody>
      </p:sp>
      <p:sp>
        <p:nvSpPr>
          <p:cNvPr id="577" name="Google Shape;577;p71"/>
          <p:cNvSpPr/>
          <p:nvPr/>
        </p:nvSpPr>
        <p:spPr>
          <a:xfrm>
            <a:off x="457200" y="2271859"/>
            <a:ext cx="477467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mainmenu = Menu(root)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root.configure(menu=mainmenu)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 = Menu(mainmenu, tearoff=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"Сохранить..."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mainmenu.add_cascade(label="Файл", menu=filemenu)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 </a:t>
            </a:r>
            <a:endParaRPr/>
          </a:p>
        </p:txBody>
      </p:sp>
      <p:sp>
        <p:nvSpPr>
          <p:cNvPr id="583" name="Google Shape;583;p72"/>
          <p:cNvSpPr txBox="1"/>
          <p:nvPr>
            <p:ph idx="1" type="body"/>
          </p:nvPr>
        </p:nvSpPr>
        <p:spPr>
          <a:xfrm>
            <a:off x="457200" y="585250"/>
            <a:ext cx="8229600" cy="998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в программу класс ttk и создание вкладки “Файл” с пунктами: “Сохранить” и “Выход”. </a:t>
            </a:r>
            <a:endParaRPr/>
          </a:p>
        </p:txBody>
      </p:sp>
      <p:sp>
        <p:nvSpPr>
          <p:cNvPr id="584" name="Google Shape;584;p72"/>
          <p:cNvSpPr/>
          <p:nvPr/>
        </p:nvSpPr>
        <p:spPr>
          <a:xfrm>
            <a:off x="457200" y="2821125"/>
            <a:ext cx="495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mainmenu = Menu(root)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root.configure(menu=mainmenu)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filemenu = Menu(mainmenu, tearoff=0)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filemenu.add_command(label=</a:t>
            </a:r>
            <a:r>
              <a:rPr lang="en-US" sz="1800">
                <a:solidFill>
                  <a:srgbClr val="FF0000"/>
                </a:solidFill>
              </a:rPr>
              <a:t>"Сохранить..."</a:t>
            </a:r>
            <a:r>
              <a:rPr lang="en-US" sz="1800"/>
              <a:t>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filemenu.add_command(label=</a:t>
            </a:r>
            <a:r>
              <a:rPr lang="en-US" sz="1800">
                <a:solidFill>
                  <a:srgbClr val="FF0000"/>
                </a:solidFill>
              </a:rPr>
              <a:t>"Выход"</a:t>
            </a:r>
            <a:r>
              <a:rPr lang="en-US" sz="1800"/>
              <a:t>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/>
              <a:t>mainmenu.add_cascade(label=</a:t>
            </a:r>
            <a:r>
              <a:rPr lang="en-US" sz="1800">
                <a:solidFill>
                  <a:srgbClr val="FF0000"/>
                </a:solidFill>
              </a:rPr>
              <a:t>"Файл"</a:t>
            </a:r>
            <a:r>
              <a:rPr lang="en-US" sz="1800"/>
              <a:t>, menu=filemenu)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72"/>
          <p:cNvSpPr/>
          <p:nvPr/>
        </p:nvSpPr>
        <p:spPr>
          <a:xfrm>
            <a:off x="457200" y="2137700"/>
            <a:ext cx="3392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tkinter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323" y="3426738"/>
            <a:ext cx="34290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2"/>
          <p:cNvPicPr preferRelativeResize="0"/>
          <p:nvPr/>
        </p:nvPicPr>
        <p:blipFill rotWithShape="1">
          <a:blip r:embed="rId4">
            <a:alphaModFix/>
          </a:blip>
          <a:srcRect b="70793" l="5553" r="89837" t="20059"/>
          <a:stretch/>
        </p:blipFill>
        <p:spPr>
          <a:xfrm>
            <a:off x="5512325" y="1725251"/>
            <a:ext cx="2252131" cy="13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2"/>
          <p:cNvSpPr/>
          <p:nvPr/>
        </p:nvSpPr>
        <p:spPr>
          <a:xfrm>
            <a:off x="6386150" y="1804550"/>
            <a:ext cx="1102200" cy="2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94" name="Google Shape;594;p7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вызвать нужную функцию сразу же после изменения виджета? </a:t>
            </a:r>
            <a:endParaRPr/>
          </a:p>
        </p:txBody>
      </p:sp>
      <p:pic>
        <p:nvPicPr>
          <p:cNvPr id="595" name="Google Shape;59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051" y="2483515"/>
            <a:ext cx="4035898" cy="173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Ответ</a:t>
            </a:r>
            <a:endParaRPr/>
          </a:p>
        </p:txBody>
      </p:sp>
      <p:sp>
        <p:nvSpPr>
          <p:cNvPr id="601" name="Google Shape;601;p74"/>
          <p:cNvSpPr txBox="1"/>
          <p:nvPr>
            <p:ph idx="1" type="body"/>
          </p:nvPr>
        </p:nvSpPr>
        <p:spPr>
          <a:xfrm>
            <a:off x="457200" y="585250"/>
            <a:ext cx="8229600" cy="998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Аргумент </a:t>
            </a:r>
            <a:r>
              <a:rPr b="1"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command=имя_функции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вызывает указанную функцию сразу же после выбора/изменения состояния виджета.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74"/>
          <p:cNvSpPr/>
          <p:nvPr/>
        </p:nvSpPr>
        <p:spPr>
          <a:xfrm>
            <a:off x="457200" y="198456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r_1=Radiobutton(text=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"Ластик"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,variable=var_radio,value=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command=vis_scale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051" y="2851160"/>
            <a:ext cx="4035898" cy="173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609" name="Google Shape;609;p75"/>
          <p:cNvSpPr txBox="1"/>
          <p:nvPr>
            <p:ph idx="1" type="body"/>
          </p:nvPr>
        </p:nvSpPr>
        <p:spPr>
          <a:xfrm>
            <a:off x="457200" y="585250"/>
            <a:ext cx="8229600" cy="10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Какую функцию необходимо вызвать после выбора пункта “Сохранить”?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615" name="Google Shape;615;p76"/>
          <p:cNvSpPr txBox="1"/>
          <p:nvPr>
            <p:ph idx="1" type="body"/>
          </p:nvPr>
        </p:nvSpPr>
        <p:spPr>
          <a:xfrm>
            <a:off x="457200" y="585250"/>
            <a:ext cx="8229600" cy="10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Какую функцию необходимо вызвать после выбора пункта “Сохранить”?</a:t>
            </a:r>
            <a:endParaRPr/>
          </a:p>
        </p:txBody>
      </p:sp>
      <p:sp>
        <p:nvSpPr>
          <p:cNvPr id="616" name="Google Shape;616;p76"/>
          <p:cNvSpPr txBox="1"/>
          <p:nvPr/>
        </p:nvSpPr>
        <p:spPr>
          <a:xfrm>
            <a:off x="3162228" y="2453320"/>
            <a:ext cx="28195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Функцию save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Скачайте файл и запустите программу m2u8_student. Проверьте работу программы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622" name="Google Shape;622;p77"/>
          <p:cNvSpPr txBox="1"/>
          <p:nvPr>
            <p:ph idx="1" type="body"/>
          </p:nvPr>
        </p:nvSpPr>
        <p:spPr>
          <a:xfrm>
            <a:off x="457200" y="585250"/>
            <a:ext cx="8229600" cy="1073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программу, добавьте вызов функции save после выбора пункта “Сохранить”.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628" name="Google Shape;628;p78"/>
          <p:cNvSpPr txBox="1"/>
          <p:nvPr>
            <p:ph idx="1" type="body"/>
          </p:nvPr>
        </p:nvSpPr>
        <p:spPr>
          <a:xfrm>
            <a:off x="457200" y="585250"/>
            <a:ext cx="8229600" cy="1073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программу, добавьте вызов функции save после выбора пункта “Сохранить”. Удалите кнопку «Сохранить» из окна приложения. </a:t>
            </a:r>
            <a:endParaRPr/>
          </a:p>
        </p:txBody>
      </p:sp>
      <p:sp>
        <p:nvSpPr>
          <p:cNvPr id="629" name="Google Shape;629;p78"/>
          <p:cNvSpPr/>
          <p:nvPr/>
        </p:nvSpPr>
        <p:spPr>
          <a:xfrm>
            <a:off x="457200" y="2090983"/>
            <a:ext cx="74141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"Сохранить..."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,command=save)</a:t>
            </a:r>
            <a:endParaRPr/>
          </a:p>
        </p:txBody>
      </p:sp>
      <p:sp>
        <p:nvSpPr>
          <p:cNvPr id="630" name="Google Shape;630;p78"/>
          <p:cNvSpPr/>
          <p:nvPr/>
        </p:nvSpPr>
        <p:spPr>
          <a:xfrm>
            <a:off x="457200" y="2744741"/>
            <a:ext cx="457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image_number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filename=str(image_number)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image1.save(filename+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".png"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image_number=image_number+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78"/>
          <p:cNvSpPr/>
          <p:nvPr/>
        </p:nvSpPr>
        <p:spPr>
          <a:xfrm>
            <a:off x="1218147" y="2744741"/>
            <a:ext cx="160200" cy="300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78"/>
          <p:cNvSpPr/>
          <p:nvPr/>
        </p:nvSpPr>
        <p:spPr>
          <a:xfrm>
            <a:off x="4201294" y="2094805"/>
            <a:ext cx="1305600" cy="300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Закрытие окна</a:t>
            </a:r>
            <a:endParaRPr/>
          </a:p>
        </p:txBody>
      </p:sp>
      <p:sp>
        <p:nvSpPr>
          <p:cNvPr id="638" name="Google Shape;638;p79"/>
          <p:cNvSpPr txBox="1"/>
          <p:nvPr>
            <p:ph idx="1" type="body"/>
          </p:nvPr>
        </p:nvSpPr>
        <p:spPr>
          <a:xfrm>
            <a:off x="457200" y="585250"/>
            <a:ext cx="8229600" cy="10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Метод quit позволяет закрыть окно приложения без принудительной остановки программы.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79"/>
          <p:cNvSpPr/>
          <p:nvPr/>
        </p:nvSpPr>
        <p:spPr>
          <a:xfrm>
            <a:off x="457199" y="2083896"/>
            <a:ext cx="7998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"Выход"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,command=root</a:t>
            </a: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.quit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40" name="Google Shape;640;p79"/>
          <p:cNvSpPr txBox="1"/>
          <p:nvPr/>
        </p:nvSpPr>
        <p:spPr>
          <a:xfrm>
            <a:off x="457199" y="2868580"/>
            <a:ext cx="8319156" cy="10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Через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возможно не только вызывать функции, которые созданы в программе, но и вызывать методы объектов.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646" name="Google Shape;646;p80"/>
          <p:cNvSpPr txBox="1"/>
          <p:nvPr>
            <p:ph idx="1" type="body"/>
          </p:nvPr>
        </p:nvSpPr>
        <p:spPr>
          <a:xfrm>
            <a:off x="457200" y="585250"/>
            <a:ext cx="8229600" cy="10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в программу реакцию на выбор пункта “Выход”. </a:t>
            </a:r>
            <a:endParaRPr/>
          </a:p>
        </p:txBody>
      </p:sp>
      <p:sp>
        <p:nvSpPr>
          <p:cNvPr id="647" name="Google Shape;647;p80"/>
          <p:cNvSpPr/>
          <p:nvPr/>
        </p:nvSpPr>
        <p:spPr>
          <a:xfrm>
            <a:off x="457199" y="2083896"/>
            <a:ext cx="7998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filemenu.add_command(label=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"Выход"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,command=root</a:t>
            </a: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.quit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653" name="Google Shape;653;p81"/>
          <p:cNvSpPr txBox="1"/>
          <p:nvPr>
            <p:ph idx="1" type="body"/>
          </p:nvPr>
        </p:nvSpPr>
        <p:spPr>
          <a:xfrm>
            <a:off x="457200" y="585250"/>
            <a:ext cx="8407400" cy="10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в приложение объект меню helpmenu с двумя пунктами: “Помощь” и “О программе”. На панели меню должно отображаться имя “Справка”.</a:t>
            </a:r>
            <a:endParaRPr/>
          </a:p>
        </p:txBody>
      </p:sp>
      <p:pic>
        <p:nvPicPr>
          <p:cNvPr id="654" name="Google Shape;65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416629"/>
            <a:ext cx="42926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81"/>
          <p:cNvPicPr preferRelativeResize="0"/>
          <p:nvPr/>
        </p:nvPicPr>
        <p:blipFill rotWithShape="1">
          <a:blip r:embed="rId4">
            <a:alphaModFix/>
          </a:blip>
          <a:srcRect b="69317" l="5569" r="88064" t="16728"/>
          <a:stretch/>
        </p:blipFill>
        <p:spPr>
          <a:xfrm>
            <a:off x="1155900" y="3155975"/>
            <a:ext cx="2120527" cy="14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661" name="Google Shape;661;p82"/>
          <p:cNvSpPr txBox="1"/>
          <p:nvPr>
            <p:ph idx="1" type="body"/>
          </p:nvPr>
        </p:nvSpPr>
        <p:spPr>
          <a:xfrm>
            <a:off x="457200" y="585250"/>
            <a:ext cx="8407400" cy="10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в приложение объект меню helpmenu с двумя пунктами: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“Помощь” и “О программе”. На панели меню должно отображаться имя “Справка”.</a:t>
            </a:r>
            <a:endParaRPr/>
          </a:p>
        </p:txBody>
      </p:sp>
      <p:pic>
        <p:nvPicPr>
          <p:cNvPr id="662" name="Google Shape;66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153" y="3692896"/>
            <a:ext cx="2727751" cy="80702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2"/>
          <p:cNvSpPr/>
          <p:nvPr/>
        </p:nvSpPr>
        <p:spPr>
          <a:xfrm>
            <a:off x="457200" y="2095944"/>
            <a:ext cx="589646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helpmenu = Menu(mainmenu, tearoff=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"Помощь"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"О программе"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mainmenu.add_cascade(label=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"Справка"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menu=helpmenu)</a:t>
            </a:r>
            <a:endParaRPr/>
          </a:p>
        </p:txBody>
      </p:sp>
      <p:pic>
        <p:nvPicPr>
          <p:cNvPr id="664" name="Google Shape;664;p82"/>
          <p:cNvPicPr preferRelativeResize="0"/>
          <p:nvPr/>
        </p:nvPicPr>
        <p:blipFill rotWithShape="1">
          <a:blip r:embed="rId4">
            <a:alphaModFix/>
          </a:blip>
          <a:srcRect b="69317" l="5569" r="88064" t="16728"/>
          <a:stretch/>
        </p:blipFill>
        <p:spPr>
          <a:xfrm>
            <a:off x="6353675" y="1978362"/>
            <a:ext cx="2050399" cy="1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670" name="Google Shape;670;p83"/>
          <p:cNvSpPr txBox="1"/>
          <p:nvPr>
            <p:ph idx="1" type="body"/>
          </p:nvPr>
        </p:nvSpPr>
        <p:spPr>
          <a:xfrm>
            <a:off x="457200" y="585250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появляться после выбора пункта «О программе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»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/>
          </a:p>
        </p:txBody>
      </p:sp>
      <p:pic>
        <p:nvPicPr>
          <p:cNvPr id="671" name="Google Shape;67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153" y="3692896"/>
            <a:ext cx="2727751" cy="80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83"/>
          <p:cNvPicPr preferRelativeResize="0"/>
          <p:nvPr/>
        </p:nvPicPr>
        <p:blipFill rotWithShape="1">
          <a:blip r:embed="rId4">
            <a:alphaModFix/>
          </a:blip>
          <a:srcRect b="69317" l="5569" r="88064" t="16728"/>
          <a:stretch/>
        </p:blipFill>
        <p:spPr>
          <a:xfrm>
            <a:off x="6353675" y="1978362"/>
            <a:ext cx="2050399" cy="1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678" name="Google Shape;678;p84"/>
          <p:cNvSpPr txBox="1"/>
          <p:nvPr>
            <p:ph idx="1" type="body"/>
          </p:nvPr>
        </p:nvSpPr>
        <p:spPr>
          <a:xfrm>
            <a:off x="457200" y="585250"/>
            <a:ext cx="8229600" cy="102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появляться после выбора пункта «О программе»? </a:t>
            </a:r>
            <a:endParaRPr/>
          </a:p>
        </p:txBody>
      </p:sp>
      <p:sp>
        <p:nvSpPr>
          <p:cNvPr id="679" name="Google Shape;679;p84"/>
          <p:cNvSpPr txBox="1"/>
          <p:nvPr/>
        </p:nvSpPr>
        <p:spPr>
          <a:xfrm>
            <a:off x="2080503" y="2331188"/>
            <a:ext cx="47256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Дополнительное окно, в котором будет информация о создателе </a:t>
            </a:r>
            <a:r>
              <a:rPr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программы</a:t>
            </a:r>
            <a:endParaRPr b="0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дополнительного окна</a:t>
            </a:r>
            <a:endParaRPr/>
          </a:p>
        </p:txBody>
      </p:sp>
      <p:sp>
        <p:nvSpPr>
          <p:cNvPr id="685" name="Google Shape;685;p85"/>
          <p:cNvSpPr txBox="1"/>
          <p:nvPr>
            <p:ph idx="1" type="body"/>
          </p:nvPr>
        </p:nvSpPr>
        <p:spPr>
          <a:xfrm>
            <a:off x="457200" y="585250"/>
            <a:ext cx="8229600" cy="1394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Дополнительное окно (дочернее окно) – окно, которое появляется над главным (родительским окном), но не блокирует его работу. Закрытие дополнительного окна не приводит к закрытию главного окна. </a:t>
            </a:r>
            <a:endParaRPr/>
          </a:p>
        </p:txBody>
      </p:sp>
      <p:pic>
        <p:nvPicPr>
          <p:cNvPr id="686" name="Google Shape;68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21" y="2324098"/>
            <a:ext cx="319438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6779" y="2763459"/>
            <a:ext cx="2466745" cy="162173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85"/>
          <p:cNvSpPr txBox="1"/>
          <p:nvPr/>
        </p:nvSpPr>
        <p:spPr>
          <a:xfrm>
            <a:off x="895547" y="2002212"/>
            <a:ext cx="2403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Главное окно</a:t>
            </a:r>
            <a:endParaRPr/>
          </a:p>
        </p:txBody>
      </p:sp>
      <p:sp>
        <p:nvSpPr>
          <p:cNvPr id="689" name="Google Shape;689;p85"/>
          <p:cNvSpPr txBox="1"/>
          <p:nvPr/>
        </p:nvSpPr>
        <p:spPr>
          <a:xfrm>
            <a:off x="5018233" y="2324098"/>
            <a:ext cx="24038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Дополнительное окно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дополнительного окна</a:t>
            </a:r>
            <a:endParaRPr/>
          </a:p>
        </p:txBody>
      </p:sp>
      <p:sp>
        <p:nvSpPr>
          <p:cNvPr id="695" name="Google Shape;695;p86"/>
          <p:cNvSpPr txBox="1"/>
          <p:nvPr>
            <p:ph idx="1" type="body"/>
          </p:nvPr>
        </p:nvSpPr>
        <p:spPr>
          <a:xfrm>
            <a:off x="457200" y="585250"/>
            <a:ext cx="8229600" cy="1394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Класс TopLevel отвечает за создание дополнительных окон. Метод minsize задает минимальный размер окна, который будет создан при вызове. </a:t>
            </a:r>
            <a:endParaRPr/>
          </a:p>
        </p:txBody>
      </p:sp>
      <p:sp>
        <p:nvSpPr>
          <p:cNvPr id="696" name="Google Shape;696;p86"/>
          <p:cNvSpPr/>
          <p:nvPr/>
        </p:nvSpPr>
        <p:spPr>
          <a:xfrm>
            <a:off x="457200" y="2121179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= Toplevel()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top.title(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"About"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top.minsize(width=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Под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именем сохраняется изображение с холста?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702" name="Google Shape;702;p87"/>
          <p:cNvSpPr txBox="1"/>
          <p:nvPr>
            <p:ph idx="1" type="body"/>
          </p:nvPr>
        </p:nvSpPr>
        <p:spPr>
          <a:xfrm>
            <a:off x="457200" y="585250"/>
            <a:ext cx="8229600" cy="1394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Добавьте в программу функцию about, результатом работы которой будет создание дополнительного окна с заголовком About. Свяжите функцию и пункт «О программе».</a:t>
            </a:r>
            <a:endParaRPr/>
          </a:p>
        </p:txBody>
      </p:sp>
      <p:sp>
        <p:nvSpPr>
          <p:cNvPr id="703" name="Google Shape;703;p87"/>
          <p:cNvSpPr/>
          <p:nvPr/>
        </p:nvSpPr>
        <p:spPr>
          <a:xfrm>
            <a:off x="457200" y="2121179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= Toplevel()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top.title(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"About"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top.minsize(width=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709" name="Google Shape;709;p88"/>
          <p:cNvSpPr txBox="1"/>
          <p:nvPr>
            <p:ph idx="1" type="body"/>
          </p:nvPr>
        </p:nvSpPr>
        <p:spPr>
          <a:xfrm>
            <a:off x="457200" y="585250"/>
            <a:ext cx="8229600" cy="1394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Добавьте в программу функцию about, результатом работы которой будет создание дополнительного окна с заголовком About. Свяжите функцию и пункт «О программе».</a:t>
            </a:r>
            <a:endParaRPr/>
          </a:p>
        </p:txBody>
      </p:sp>
      <p:sp>
        <p:nvSpPr>
          <p:cNvPr id="710" name="Google Shape;710;p88"/>
          <p:cNvSpPr/>
          <p:nvPr/>
        </p:nvSpPr>
        <p:spPr>
          <a:xfrm>
            <a:off x="457200" y="1979629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about():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top = Toplevel()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top.title(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"About"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top.minsize(width=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11" name="Google Shape;711;p88"/>
          <p:cNvSpPr/>
          <p:nvPr/>
        </p:nvSpPr>
        <p:spPr>
          <a:xfrm>
            <a:off x="457199" y="3374008"/>
            <a:ext cx="63583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helpmenu.add_command(label=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"О программе"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,command=about)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717" name="Google Shape;717;p89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виджет позволяет нам вывести текстовую информацию на экран, которую не может изменить пользователь? </a:t>
            </a:r>
            <a:endParaRPr/>
          </a:p>
        </p:txBody>
      </p:sp>
      <p:pic>
        <p:nvPicPr>
          <p:cNvPr id="718" name="Google Shape;71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4935" y="1901659"/>
            <a:ext cx="319438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724" name="Google Shape;724;p90"/>
          <p:cNvSpPr txBox="1"/>
          <p:nvPr>
            <p:ph idx="1" type="body"/>
          </p:nvPr>
        </p:nvSpPr>
        <p:spPr>
          <a:xfrm>
            <a:off x="457200" y="585250"/>
            <a:ext cx="8229600" cy="1316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виджет позволяет нам вывести текстовую информацию на экран, которую не может изменить пользователь? </a:t>
            </a:r>
            <a:endParaRPr/>
          </a:p>
        </p:txBody>
      </p:sp>
      <p:pic>
        <p:nvPicPr>
          <p:cNvPr id="725" name="Google Shape;72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4935" y="1901659"/>
            <a:ext cx="3194384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0"/>
          <p:cNvSpPr txBox="1"/>
          <p:nvPr/>
        </p:nvSpPr>
        <p:spPr>
          <a:xfrm>
            <a:off x="1656296" y="2641856"/>
            <a:ext cx="28195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732" name="Google Shape;732;p91"/>
          <p:cNvSpPr txBox="1"/>
          <p:nvPr>
            <p:ph idx="1" type="body"/>
          </p:nvPr>
        </p:nvSpPr>
        <p:spPr>
          <a:xfrm>
            <a:off x="457200" y="585250"/>
            <a:ext cx="8451130" cy="1281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в функцию about сообщение, которое будет отображаться в окне. В качестве сообщения напишите информацию о создателе: Ф.И.О, город и т.п. </a:t>
            </a:r>
            <a:endParaRPr/>
          </a:p>
        </p:txBody>
      </p:sp>
      <p:sp>
        <p:nvSpPr>
          <p:cNvPr id="733" name="Google Shape;733;p91"/>
          <p:cNvSpPr/>
          <p:nvPr/>
        </p:nvSpPr>
        <p:spPr>
          <a:xfrm>
            <a:off x="457200" y="2438087"/>
            <a:ext cx="76121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label_about=Label(top,text=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"Это самое лучшее приложение"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label_about.pack()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Дополнительное задание</a:t>
            </a:r>
            <a:endParaRPr/>
          </a:p>
        </p:txBody>
      </p:sp>
      <p:sp>
        <p:nvSpPr>
          <p:cNvPr id="739" name="Google Shape;739;p92"/>
          <p:cNvSpPr txBox="1"/>
          <p:nvPr>
            <p:ph idx="1" type="body"/>
          </p:nvPr>
        </p:nvSpPr>
        <p:spPr>
          <a:xfrm>
            <a:off x="457200" y="585250"/>
            <a:ext cx="8451130" cy="1281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в функцию help с вызовом дополнительного окна при выборе пункта «Помощь» и сообщением, которое будет отображаться в окне. В сообщении опишите все наборы инструментов, которые есть в приложении и их работу.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745" name="Google Shape;745;p93"/>
          <p:cNvSpPr txBox="1"/>
          <p:nvPr>
            <p:ph idx="1" type="body"/>
          </p:nvPr>
        </p:nvSpPr>
        <p:spPr>
          <a:xfrm>
            <a:off x="457200" y="585250"/>
            <a:ext cx="82296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действия пользователя?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изменения виджета?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узнать значение переменной виджета?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чего используется класс ttk?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кортеж?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создать панель меню?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добавить пункт в меню?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4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1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1" name="Google Shape;751;p94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94"/>
          <p:cNvSpPr txBox="1"/>
          <p:nvPr/>
        </p:nvSpPr>
        <p:spPr>
          <a:xfrm>
            <a:off x="421450" y="659150"/>
            <a:ext cx="817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функцию help с вызовом дополнительного окна при выборе пункта «Помощь» и сообщением, которое будет отображаться в окне. В сообщении опишите все наборы инструментов, которые есть в приложении и их работу.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5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2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8" name="Google Shape;758;p95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95"/>
          <p:cNvSpPr txBox="1"/>
          <p:nvPr/>
        </p:nvSpPr>
        <p:spPr>
          <a:xfrm>
            <a:off x="421450" y="659150"/>
            <a:ext cx="817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функцию help с вызовом дополнительного окна при выборе пункта «Помощь» и сообщением, которое будет отображаться в окне. В сообщении опишите все наборы инструментов, которые есть в приложении и их работу. Добавьте вкладку Правка с пунктом Очистить. Оставьте дополнительно кнопку в окне.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585250"/>
            <a:ext cx="8229600" cy="104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Под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именем сохраняется изображение с холста?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564848" y="2571750"/>
            <a:ext cx="2253007" cy="80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image</a:t>
            </a:r>
            <a:endParaRPr b="0" i="0" sz="4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