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Montserrat SemiBold"/>
      <p:regular r:id="rId75"/>
      <p:bold r:id="rId76"/>
      <p:italic r:id="rId77"/>
      <p:boldItalic r:id="rId78"/>
    </p:embeddedFont>
    <p:embeddedFont>
      <p:font typeface="Roboto"/>
      <p:regular r:id="rId79"/>
      <p:bold r:id="rId80"/>
      <p:italic r:id="rId81"/>
      <p:boldItalic r:id="rId82"/>
    </p:embeddedFont>
    <p:embeddedFont>
      <p:font typeface="Montserrat"/>
      <p:regular r:id="rId83"/>
      <p:bold r:id="rId84"/>
      <p:italic r:id="rId85"/>
      <p:boldItalic r:id="rId86"/>
    </p:embeddedFont>
    <p:embeddedFont>
      <p:font typeface="Roboto Light"/>
      <p:regular r:id="rId87"/>
      <p:bold r:id="rId88"/>
      <p:italic r:id="rId89"/>
      <p:boldItalic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Montserrat-bold.fntdata"/><Relationship Id="rId83" Type="http://schemas.openxmlformats.org/officeDocument/2006/relationships/font" Target="fonts/Montserrat-regular.fntdata"/><Relationship Id="rId42" Type="http://schemas.openxmlformats.org/officeDocument/2006/relationships/slide" Target="slides/slide37.xml"/><Relationship Id="rId86" Type="http://schemas.openxmlformats.org/officeDocument/2006/relationships/font" Target="fonts/Montserrat-boldItalic.fntdata"/><Relationship Id="rId41" Type="http://schemas.openxmlformats.org/officeDocument/2006/relationships/slide" Target="slides/slide36.xml"/><Relationship Id="rId85" Type="http://schemas.openxmlformats.org/officeDocument/2006/relationships/font" Target="fonts/Montserrat-italic.fntdata"/><Relationship Id="rId44" Type="http://schemas.openxmlformats.org/officeDocument/2006/relationships/slide" Target="slides/slide39.xml"/><Relationship Id="rId88" Type="http://schemas.openxmlformats.org/officeDocument/2006/relationships/font" Target="fonts/RobotoLight-bold.fntdata"/><Relationship Id="rId43" Type="http://schemas.openxmlformats.org/officeDocument/2006/relationships/slide" Target="slides/slide38.xml"/><Relationship Id="rId87" Type="http://schemas.openxmlformats.org/officeDocument/2006/relationships/font" Target="fonts/RobotoLight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Light-italic.fntdata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MontserratSemiBold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MontserratSemiBold-italic.fntdata"/><Relationship Id="rId32" Type="http://schemas.openxmlformats.org/officeDocument/2006/relationships/slide" Target="slides/slide27.xml"/><Relationship Id="rId76" Type="http://schemas.openxmlformats.org/officeDocument/2006/relationships/font" Target="fonts/MontserratSemiBold-bold.fntdata"/><Relationship Id="rId35" Type="http://schemas.openxmlformats.org/officeDocument/2006/relationships/slide" Target="slides/slide30.xml"/><Relationship Id="rId79" Type="http://schemas.openxmlformats.org/officeDocument/2006/relationships/font" Target="fonts/Roboto-regular.fntdata"/><Relationship Id="rId34" Type="http://schemas.openxmlformats.org/officeDocument/2006/relationships/slide" Target="slides/slide29.xml"/><Relationship Id="rId78" Type="http://schemas.openxmlformats.org/officeDocument/2006/relationships/font" Target="fonts/MontserratSemiBold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4b7ab4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4b7ab4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4b7ab4f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4b7ab4f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 rot="10800000">
            <a:off x="455247" y="3510000"/>
            <a:ext cx="8240100" cy="8400"/>
          </a:xfrm>
          <a:prstGeom prst="straightConnector1">
            <a:avLst/>
          </a:prstGeom>
          <a:noFill/>
          <a:ln cap="flat" cmpd="sng" w="76200">
            <a:solidFill>
              <a:srgbClr val="FFC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chers slides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b="0" i="0" sz="3600" u="none" cap="none" strike="noStrik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flipH="1" rot="10800000">
            <a:off x="452100" y="110739"/>
            <a:ext cx="8239800" cy="24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b="0" i="0" sz="36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18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Откуда на холсте появляется изображение? </a:t>
            </a:r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130" name="Google Shape;13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7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Откуда на холсте появляется изображение? </a:t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139" name="Google Shape;13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8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8"/>
          <p:cNvSpPr txBox="1"/>
          <p:nvPr/>
        </p:nvSpPr>
        <p:spPr>
          <a:xfrm>
            <a:off x="1470579" y="2283481"/>
            <a:ext cx="3186261" cy="80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Его рисует пользователь</a:t>
            </a:r>
            <a:endParaRPr b="0" i="0" sz="32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получить изображения с компьютера? Какую команду необходимо выполнить? </a:t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149" name="Google Shape;14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9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157" name="Google Shape;15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0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0"/>
          <p:cNvSpPr txBox="1"/>
          <p:nvPr/>
        </p:nvSpPr>
        <p:spPr>
          <a:xfrm>
            <a:off x="1470579" y="2283481"/>
            <a:ext cx="3186261" cy="80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получить изображения с компьютера? Какую команду необходимо выполнить?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622979" y="2435881"/>
            <a:ext cx="3186261" cy="80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Открыть его с компьютера</a:t>
            </a:r>
            <a:endParaRPr b="0" i="0" sz="32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какой вкладке меню должна быть команда «Открыть»?</a:t>
            </a:r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169" name="Google Shape;16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1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какой вкладке меню должна быть команда «Открыть»?</a:t>
            </a:r>
            <a:endParaRPr/>
          </a:p>
        </p:txBody>
      </p:sp>
      <p:grpSp>
        <p:nvGrpSpPr>
          <p:cNvPr id="177" name="Google Shape;177;p22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178" name="Google Shape;17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2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2"/>
          <p:cNvSpPr txBox="1"/>
          <p:nvPr/>
        </p:nvSpPr>
        <p:spPr>
          <a:xfrm>
            <a:off x="1622979" y="2435881"/>
            <a:ext cx="3186261" cy="80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Вкладка «Файл»</a:t>
            </a:r>
            <a:endParaRPr b="0" i="0" sz="32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6358211" y="1800518"/>
            <a:ext cx="2599942" cy="2460397"/>
            <a:chOff x="1854389" y="0"/>
            <a:chExt cx="5435221" cy="5143500"/>
          </a:xfrm>
        </p:grpSpPr>
        <p:pic>
          <p:nvPicPr>
            <p:cNvPr id="187" name="Google Shape;18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3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3"/>
          <p:cNvSpPr txBox="1"/>
          <p:nvPr/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пункт «Открыть» во вкладку «Файл».</a:t>
            </a:r>
            <a:endParaRPr/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Порядок команд:</a:t>
            </a:r>
            <a:endParaRPr/>
          </a:p>
          <a:p>
            <a:pPr indent="-495300" lvl="0" marL="4651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Открыть</a:t>
            </a:r>
            <a:endParaRPr/>
          </a:p>
          <a:p>
            <a:pPr indent="-495300" lvl="0" marL="4651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Сохранить…</a:t>
            </a:r>
            <a:endParaRPr/>
          </a:p>
          <a:p>
            <a:pPr indent="-495300" lvl="0" marL="4651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Выход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grpSp>
        <p:nvGrpSpPr>
          <p:cNvPr id="195" name="Google Shape;195;p24"/>
          <p:cNvGrpSpPr/>
          <p:nvPr/>
        </p:nvGrpSpPr>
        <p:grpSpPr>
          <a:xfrm>
            <a:off x="6440365" y="1800519"/>
            <a:ext cx="2517788" cy="2382652"/>
            <a:chOff x="1854389" y="0"/>
            <a:chExt cx="5435221" cy="5143500"/>
          </a:xfrm>
        </p:grpSpPr>
        <p:pic>
          <p:nvPicPr>
            <p:cNvPr id="196" name="Google Shape;19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4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4"/>
          <p:cNvSpPr txBox="1"/>
          <p:nvPr/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пункт «Открыть» во вкладку «Файл».</a:t>
            </a:r>
            <a:endParaRPr/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Порядок команд:</a:t>
            </a:r>
            <a:endParaRPr/>
          </a:p>
          <a:p>
            <a:pPr indent="-495300" lvl="0" marL="4651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Открыть</a:t>
            </a:r>
            <a:endParaRPr/>
          </a:p>
          <a:p>
            <a:pPr indent="-495300" lvl="0" marL="4651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Сохранить…</a:t>
            </a:r>
            <a:endParaRPr/>
          </a:p>
          <a:p>
            <a:pPr indent="-495300" lvl="0" marL="4651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Выход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325225" y="3444506"/>
            <a:ext cx="612270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filemenu.add_command(label=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"Открыть"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filemenu.add_command(label=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"Сохранить..."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,command=save)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filemenu.add_command(label=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"Выход"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,command=root.quit)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Какое событие должно произойти, когда пользователь выберет пункт «Открыть»?</a:t>
            </a:r>
            <a:endParaRPr/>
          </a:p>
        </p:txBody>
      </p:sp>
      <p:grpSp>
        <p:nvGrpSpPr>
          <p:cNvPr id="206" name="Google Shape;206;p25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207" name="Google Shape;20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5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Какое событие должно произойти, когда пользователь выберет пункт «Открыть»?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1200762" y="2117346"/>
            <a:ext cx="4051957" cy="2152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Откр</a:t>
            </a:r>
            <a:r>
              <a:rPr lang="en-US" sz="2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оет</a:t>
            </a: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ся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проводник (</a:t>
            </a:r>
            <a:r>
              <a:rPr lang="en-US" sz="2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xplorer) всех файлов и папок на компьютере</a:t>
            </a:r>
            <a:endParaRPr b="0" i="0" sz="2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1497" y="2117346"/>
            <a:ext cx="2955303" cy="235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Работа с файлами.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Класс filedialog, ImageTK.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3" y="1727332"/>
            <a:ext cx="3774558" cy="283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должен сделать пользователь? </a:t>
            </a:r>
            <a:endParaRPr/>
          </a:p>
        </p:txBody>
      </p:sp>
      <p:grpSp>
        <p:nvGrpSpPr>
          <p:cNvPr id="223" name="Google Shape;223;p27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224" name="Google Shape;22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7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должен сделать пользователь? </a:t>
            </a:r>
            <a:endParaRPr/>
          </a:p>
        </p:txBody>
      </p:sp>
      <p:grpSp>
        <p:nvGrpSpPr>
          <p:cNvPr id="232" name="Google Shape;232;p28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233" name="Google Shape;23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8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1200762" y="2117346"/>
            <a:ext cx="4051957" cy="2152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Выбрать нужный файл и нажать </a:t>
            </a:r>
            <a:r>
              <a:rPr lang="en-US" sz="2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Открыть</a:t>
            </a:r>
            <a:r>
              <a:rPr lang="en-US" sz="2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0" i="0" sz="2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Класс filedialog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457200" y="585250"/>
            <a:ext cx="8229600" cy="2506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Класс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filedialog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позволяет пользователю выбирать файл из системы компьютера. Открывает диалоговое окно компьютера-проводник (по умолчанию папку, в которой сохранен файл проекта).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askopenfilename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– возвращает имя файла, который выбрал пользователь для открытия.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946648" y="3546917"/>
            <a:ext cx="72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file_open=</a:t>
            </a: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filedialog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askopenfilename()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946650" y="2787875"/>
            <a:ext cx="5586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tkinter </a:t>
            </a:r>
            <a:r>
              <a:rPr lang="en-US" sz="2400">
                <a:solidFill>
                  <a:srgbClr val="0000FF"/>
                </a:solidFill>
              </a:rPr>
              <a:t>import</a:t>
            </a:r>
            <a:r>
              <a:rPr lang="en-US" sz="2400">
                <a:solidFill>
                  <a:schemeClr val="dk1"/>
                </a:solidFill>
              </a:rPr>
              <a:t> ttk, filedialog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функцию open_image с вызывом окна-проводника. Свяжите функцию и меню. </a:t>
            </a:r>
            <a:endParaRPr/>
          </a:p>
        </p:txBody>
      </p:sp>
      <p:grpSp>
        <p:nvGrpSpPr>
          <p:cNvPr id="250" name="Google Shape;250;p30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251" name="Google Shape;25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30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0"/>
          <p:cNvSpPr/>
          <p:nvPr/>
        </p:nvSpPr>
        <p:spPr>
          <a:xfrm>
            <a:off x="457200" y="1913789"/>
            <a:ext cx="5484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file_open=</a:t>
            </a: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filedialog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askopenfilename()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функцию open_image с вызывом окна-проводника. Свяжите функцию и меню. 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457199" y="1772387"/>
            <a:ext cx="6358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open_image():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file_open=filedialog.askopenfilename()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457199" y="2970098"/>
            <a:ext cx="8441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filemenu.add_command(label=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"Открыть"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command=open_image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мы отправляем изображение с холста в файл?</a:t>
            </a:r>
            <a:endParaRPr/>
          </a:p>
        </p:txBody>
      </p:sp>
      <p:grpSp>
        <p:nvGrpSpPr>
          <p:cNvPr id="268" name="Google Shape;268;p32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269" name="Google Shape;26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2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мы отправляем изображение с холста в файл?</a:t>
            </a:r>
            <a:endParaRPr/>
          </a:p>
        </p:txBody>
      </p:sp>
      <p:grpSp>
        <p:nvGrpSpPr>
          <p:cNvPr id="277" name="Google Shape;277;p33"/>
          <p:cNvGrpSpPr/>
          <p:nvPr/>
        </p:nvGrpSpPr>
        <p:grpSpPr>
          <a:xfrm>
            <a:off x="6103107" y="1630837"/>
            <a:ext cx="3040893" cy="2877681"/>
            <a:chOff x="1854389" y="0"/>
            <a:chExt cx="5435221" cy="5143500"/>
          </a:xfrm>
        </p:grpSpPr>
        <p:pic>
          <p:nvPicPr>
            <p:cNvPr id="278" name="Google Shape;27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33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33"/>
          <p:cNvSpPr txBox="1"/>
          <p:nvPr/>
        </p:nvSpPr>
        <p:spPr>
          <a:xfrm>
            <a:off x="253854" y="1772387"/>
            <a:ext cx="5849254" cy="1606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image1 = Image.new(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'RGB'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640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'white'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= ImageDraw.Draw(image1)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метод необходимо использовать, чтобы не создать файл, а открыть его? </a:t>
            </a:r>
            <a:endParaRPr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288" name="Google Shape;288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4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34"/>
          <p:cNvSpPr txBox="1"/>
          <p:nvPr/>
        </p:nvSpPr>
        <p:spPr>
          <a:xfrm>
            <a:off x="253854" y="1772387"/>
            <a:ext cx="5849254" cy="1606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image1 = Image.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'RGB'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640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'white'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метод необходимо использовать, чтобы не создать файл, а открыть его? 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574254" y="1772387"/>
            <a:ext cx="5849254" cy="649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image1 = Image.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'RGB'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640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'white'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574254" y="2774858"/>
            <a:ext cx="4368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image1 = Image.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(имя_файла)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457200" y="3418395"/>
            <a:ext cx="5849254" cy="96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Метод open работает на открытие файла, указанного в скобках.</a:t>
            </a:r>
            <a:endParaRPr b="0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199" y="585250"/>
            <a:ext cx="8583105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в функцию open_image передачу файла, который выбран пользователь в метод open. 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457199" y="1772387"/>
            <a:ext cx="4368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image1 = Image.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(имя_файла)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57200" y="824736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создать холст?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изменения виджета?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 чего состоит полное имя файла?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Какой модуль используется для работы с графическими файлами? 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сохранить изображение с холста?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изменить глобальную переменную?  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получить значение из шкалы?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457199" y="585250"/>
            <a:ext cx="8583105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в функцию open_image передачу файла, который выбран пользователь в метод open. </a:t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457199" y="1926220"/>
            <a:ext cx="6264112" cy="1291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open_image():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file_open=filedialog.askopenfilename()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 = Image.open(file_open)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Какому виджету необходимо передать открытую картинку? </a:t>
            </a:r>
            <a:endParaRPr/>
          </a:p>
        </p:txBody>
      </p:sp>
      <p:grpSp>
        <p:nvGrpSpPr>
          <p:cNvPr id="320" name="Google Shape;320;p38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321" name="Google Shape;321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8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Какому виджету необходимо передать открытую картинку? </a:t>
            </a:r>
            <a:endParaRPr/>
          </a:p>
        </p:txBody>
      </p:sp>
      <p:grpSp>
        <p:nvGrpSpPr>
          <p:cNvPr id="329" name="Google Shape;329;p39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330" name="Google Shape;330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39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39"/>
          <p:cNvSpPr txBox="1"/>
          <p:nvPr/>
        </p:nvSpPr>
        <p:spPr>
          <a:xfrm>
            <a:off x="1456442" y="2571750"/>
            <a:ext cx="3040894" cy="96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canvas</a:t>
            </a:r>
            <a:endParaRPr b="0" i="0" sz="4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39"/>
          <p:cNvCxnSpPr/>
          <p:nvPr/>
        </p:nvCxnSpPr>
        <p:spPr>
          <a:xfrm>
            <a:off x="3981416" y="2987655"/>
            <a:ext cx="2967684" cy="4059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Класс ImageTK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457199" y="585250"/>
            <a:ext cx="8347435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Класс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ImageTK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поддерживает создание и редактирование графических файлов. 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PhotoImage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возвращает изображение, разложенное по пикселям.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40"/>
          <p:cNvSpPr/>
          <p:nvPr/>
        </p:nvSpPr>
        <p:spPr>
          <a:xfrm>
            <a:off x="1620711" y="3023588"/>
            <a:ext cx="590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canvas.image =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ImageTk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PhotoImage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(image1)</a:t>
            </a:r>
            <a:endParaRPr/>
          </a:p>
        </p:txBody>
      </p:sp>
      <p:sp>
        <p:nvSpPr>
          <p:cNvPr id="341" name="Google Shape;341;p40"/>
          <p:cNvSpPr txBox="1"/>
          <p:nvPr/>
        </p:nvSpPr>
        <p:spPr>
          <a:xfrm>
            <a:off x="622169" y="3808428"/>
            <a:ext cx="39498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объекта на холсте, который будет указывать на содержимое файла.</a:t>
            </a:r>
            <a:endParaRPr/>
          </a:p>
        </p:txBody>
      </p:sp>
      <p:cxnSp>
        <p:nvCxnSpPr>
          <p:cNvPr id="342" name="Google Shape;342;p40"/>
          <p:cNvCxnSpPr>
            <a:stCxn id="341" idx="0"/>
          </p:cNvCxnSpPr>
          <p:nvPr/>
        </p:nvCxnSpPr>
        <p:spPr>
          <a:xfrm rot="10800000">
            <a:off x="2593484" y="3392928"/>
            <a:ext cx="3600" cy="41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p40"/>
          <p:cNvSpPr txBox="1"/>
          <p:nvPr/>
        </p:nvSpPr>
        <p:spPr>
          <a:xfrm>
            <a:off x="1620700" y="2307325"/>
            <a:ext cx="6775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PIL </a:t>
            </a:r>
            <a:r>
              <a:rPr lang="en-US" sz="2400">
                <a:solidFill>
                  <a:srgbClr val="0000FF"/>
                </a:solidFill>
              </a:rPr>
              <a:t>import</a:t>
            </a:r>
            <a:r>
              <a:rPr lang="en-US" sz="2400">
                <a:solidFill>
                  <a:schemeClr val="dk1"/>
                </a:solidFill>
              </a:rPr>
              <a:t> Image, ImageDraw, ImageTk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Метод create_image</a:t>
            </a:r>
            <a:endParaRPr/>
          </a:p>
        </p:txBody>
      </p:sp>
      <p:sp>
        <p:nvSpPr>
          <p:cNvPr id="349" name="Google Shape;349;p41"/>
          <p:cNvSpPr txBox="1"/>
          <p:nvPr>
            <p:ph idx="1" type="body"/>
          </p:nvPr>
        </p:nvSpPr>
        <p:spPr>
          <a:xfrm>
            <a:off x="457200" y="585250"/>
            <a:ext cx="8229600" cy="1432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create_image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класса Canvas воссоздает переданное изображение на холсте, относительно якоря (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anchor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0" name="Google Shape;35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9950" y="1777088"/>
            <a:ext cx="1525375" cy="15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1"/>
          <p:cNvSpPr/>
          <p:nvPr/>
        </p:nvSpPr>
        <p:spPr>
          <a:xfrm>
            <a:off x="457199" y="2158886"/>
            <a:ext cx="80929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canvas.create_image(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image=canvas.image, anchor=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'nw'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2" name="Google Shape;352;p41"/>
          <p:cNvSpPr txBox="1"/>
          <p:nvPr/>
        </p:nvSpPr>
        <p:spPr>
          <a:xfrm>
            <a:off x="3117561" y="2639011"/>
            <a:ext cx="17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Изображение</a:t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1803287" y="2949271"/>
            <a:ext cx="1725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Координаты начала изображения</a:t>
            </a:r>
            <a:endParaRPr/>
          </a:p>
        </p:txBody>
      </p:sp>
      <p:sp>
        <p:nvSpPr>
          <p:cNvPr id="354" name="Google Shape;354;p41"/>
          <p:cNvSpPr txBox="1"/>
          <p:nvPr/>
        </p:nvSpPr>
        <p:spPr>
          <a:xfrm>
            <a:off x="4325783" y="3018996"/>
            <a:ext cx="2875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Где разместить изображение относительно заданной позиции</a:t>
            </a:r>
            <a:endParaRPr/>
          </a:p>
        </p:txBody>
      </p:sp>
      <p:sp>
        <p:nvSpPr>
          <p:cNvPr id="355" name="Google Shape;355;p41"/>
          <p:cNvSpPr/>
          <p:nvPr/>
        </p:nvSpPr>
        <p:spPr>
          <a:xfrm rot="-5400000">
            <a:off x="2650651" y="2337125"/>
            <a:ext cx="171900" cy="405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B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/>
          <p:nvPr/>
        </p:nvSpPr>
        <p:spPr>
          <a:xfrm rot="-5400000">
            <a:off x="3836549" y="1545725"/>
            <a:ext cx="193500" cy="1988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B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 rot="-5400000">
            <a:off x="5451376" y="2003075"/>
            <a:ext cx="212400" cy="107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B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функцию open_image, добавьте передачу выбранного пользователем изображения на холст. </a:t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457200" y="1966748"/>
            <a:ext cx="74895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canvas.image = ImageTk.PhotoImage(image1)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canvas.create_image(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image=canvas.image, anchor=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'nw'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функцию open_image, добавьте передачу выбранного пользователем изображения на холст. </a:t>
            </a:r>
            <a:endParaRPr/>
          </a:p>
        </p:txBody>
      </p:sp>
      <p:sp>
        <p:nvSpPr>
          <p:cNvPr id="371" name="Google Shape;371;p43"/>
          <p:cNvSpPr/>
          <p:nvPr/>
        </p:nvSpPr>
        <p:spPr>
          <a:xfrm>
            <a:off x="457200" y="2120323"/>
            <a:ext cx="82295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open_image():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file_open=filedialog.askopenfilename()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 = Image.open(file_open)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canvas.image = ImageTk.PhotoImage(image1)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canvas.create_image(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image=canvas.image, anchor=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'nw'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Откройте файл logo_alg.png. Раскрасьте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верхний левый квадрат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, как показано на рисунке. Сохраните полученный файл. </a:t>
            </a:r>
            <a:endParaRPr/>
          </a:p>
        </p:txBody>
      </p:sp>
      <p:pic>
        <p:nvPicPr>
          <p:cNvPr id="378" name="Google Shape;3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33" y="1980416"/>
            <a:ext cx="3482886" cy="217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76083"/>
            <a:ext cx="2372692" cy="238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Почему сохранились только чернила? </a:t>
            </a:r>
            <a:endParaRPr/>
          </a:p>
        </p:txBody>
      </p:sp>
      <p:pic>
        <p:nvPicPr>
          <p:cNvPr id="386" name="Google Shape;386;p45"/>
          <p:cNvPicPr preferRelativeResize="0"/>
          <p:nvPr/>
        </p:nvPicPr>
        <p:blipFill rotWithShape="1">
          <a:blip r:embed="rId3">
            <a:alphaModFix/>
          </a:blip>
          <a:srcRect b="9094" l="9068" r="5425" t="32076"/>
          <a:stretch/>
        </p:blipFill>
        <p:spPr>
          <a:xfrm>
            <a:off x="457200" y="1904362"/>
            <a:ext cx="3541610" cy="230588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7" name="Google Shape;38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2258" y="1904362"/>
            <a:ext cx="3751868" cy="234491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8" name="Google Shape;388;p45"/>
          <p:cNvSpPr txBox="1"/>
          <p:nvPr/>
        </p:nvSpPr>
        <p:spPr>
          <a:xfrm>
            <a:off x="763570" y="1431369"/>
            <a:ext cx="2928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Холст в приложении</a:t>
            </a:r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5054336" y="1431369"/>
            <a:ext cx="2928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Сохран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нный файл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95" name="Google Shape;395;p46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Кто отвечает за передачу изображения с холста в файл? </a:t>
            </a:r>
            <a:endParaRPr/>
          </a:p>
        </p:txBody>
      </p:sp>
      <p:pic>
        <p:nvPicPr>
          <p:cNvPr id="396" name="Google Shape;396;p46"/>
          <p:cNvPicPr preferRelativeResize="0"/>
          <p:nvPr/>
        </p:nvPicPr>
        <p:blipFill rotWithShape="1">
          <a:blip r:embed="rId3">
            <a:alphaModFix/>
          </a:blip>
          <a:srcRect b="9094" l="9068" r="5425" t="32076"/>
          <a:stretch/>
        </p:blipFill>
        <p:spPr>
          <a:xfrm>
            <a:off x="457200" y="2413409"/>
            <a:ext cx="3541610" cy="230588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2258" y="2413409"/>
            <a:ext cx="3751868" cy="234491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8" name="Google Shape;398;p46"/>
          <p:cNvSpPr txBox="1"/>
          <p:nvPr/>
        </p:nvSpPr>
        <p:spPr>
          <a:xfrm>
            <a:off x="763570" y="1940416"/>
            <a:ext cx="2928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Холст в приложении</a:t>
            </a:r>
            <a:endParaRPr/>
          </a:p>
        </p:txBody>
      </p:sp>
      <p:sp>
        <p:nvSpPr>
          <p:cNvPr id="399" name="Google Shape;399;p46"/>
          <p:cNvSpPr txBox="1"/>
          <p:nvPr/>
        </p:nvSpPr>
        <p:spPr>
          <a:xfrm>
            <a:off x="5054336" y="1940416"/>
            <a:ext cx="2928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Сохран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нный файл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Сложение строк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585250"/>
            <a:ext cx="8229600" cy="135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Операция </a:t>
            </a:r>
            <a:r>
              <a:rPr b="1" lang="en-US" sz="32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работает и для строк. В результате получается новая строка, которая содержит обе строки. </a:t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57200" y="2207412"/>
            <a:ext cx="6577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"Привет, "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"Питон"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"Привет, Питон"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553935" y="2817085"/>
            <a:ext cx="29223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 =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Привет,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b="0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553935" y="3426758"/>
            <a:ext cx="53463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str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"Питон"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"Привет, Питон"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05" name="Google Shape;405;p47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Кто отвечает за передачу изображения с холста в файл? </a:t>
            </a:r>
            <a:endParaRPr/>
          </a:p>
        </p:txBody>
      </p:sp>
      <p:pic>
        <p:nvPicPr>
          <p:cNvPr id="406" name="Google Shape;406;p47"/>
          <p:cNvPicPr preferRelativeResize="0"/>
          <p:nvPr/>
        </p:nvPicPr>
        <p:blipFill rotWithShape="1">
          <a:blip r:embed="rId3">
            <a:alphaModFix/>
          </a:blip>
          <a:srcRect b="9094" l="9068" r="5425" t="32076"/>
          <a:stretch/>
        </p:blipFill>
        <p:spPr>
          <a:xfrm>
            <a:off x="457200" y="2413409"/>
            <a:ext cx="3541610" cy="230588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7" name="Google Shape;40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2258" y="2413409"/>
            <a:ext cx="3751868" cy="234491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8" name="Google Shape;408;p47"/>
          <p:cNvSpPr txBox="1"/>
          <p:nvPr/>
        </p:nvSpPr>
        <p:spPr>
          <a:xfrm>
            <a:off x="763570" y="1940416"/>
            <a:ext cx="2928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Холст в приложении</a:t>
            </a:r>
            <a:endParaRPr/>
          </a:p>
        </p:txBody>
      </p:sp>
      <p:sp>
        <p:nvSpPr>
          <p:cNvPr id="409" name="Google Shape;409;p47"/>
          <p:cNvSpPr txBox="1"/>
          <p:nvPr/>
        </p:nvSpPr>
        <p:spPr>
          <a:xfrm>
            <a:off x="5054336" y="1940416"/>
            <a:ext cx="2928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Сохран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нный файл</a:t>
            </a:r>
            <a:endParaRPr/>
          </a:p>
        </p:txBody>
      </p:sp>
      <p:sp>
        <p:nvSpPr>
          <p:cNvPr id="410" name="Google Shape;410;p47"/>
          <p:cNvSpPr txBox="1"/>
          <p:nvPr/>
        </p:nvSpPr>
        <p:spPr>
          <a:xfrm>
            <a:off x="1631760" y="1201934"/>
            <a:ext cx="5880480" cy="505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Переменная image1</a:t>
            </a:r>
            <a:endParaRPr b="0" i="0" sz="32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Где мы уже сталкивались с подобной проблемой? (Цвета).</a:t>
            </a:r>
            <a:endParaRPr/>
          </a:p>
        </p:txBody>
      </p:sp>
      <p:grpSp>
        <p:nvGrpSpPr>
          <p:cNvPr id="417" name="Google Shape;417;p48"/>
          <p:cNvGrpSpPr/>
          <p:nvPr/>
        </p:nvGrpSpPr>
        <p:grpSpPr>
          <a:xfrm>
            <a:off x="838984" y="2503003"/>
            <a:ext cx="7219635" cy="1965302"/>
            <a:chOff x="838984" y="2503003"/>
            <a:chExt cx="7219635" cy="1965302"/>
          </a:xfrm>
        </p:grpSpPr>
        <p:pic>
          <p:nvPicPr>
            <p:cNvPr id="418" name="Google Shape;418;p48"/>
            <p:cNvPicPr preferRelativeResize="0"/>
            <p:nvPr/>
          </p:nvPicPr>
          <p:blipFill rotWithShape="1">
            <a:blip r:embed="rId3">
              <a:alphaModFix/>
            </a:blip>
            <a:srcRect b="9094" l="9068" r="5425" t="32076"/>
            <a:stretch/>
          </p:blipFill>
          <p:spPr>
            <a:xfrm>
              <a:off x="1145357" y="3016724"/>
              <a:ext cx="2192374" cy="1427419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19" name="Google Shape;419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70415" y="3016724"/>
              <a:ext cx="2322530" cy="1451581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20" name="Google Shape;420;p48"/>
            <p:cNvSpPr txBox="1"/>
            <p:nvPr/>
          </p:nvSpPr>
          <p:spPr>
            <a:xfrm>
              <a:off x="838984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Холст в приложении</a:t>
              </a:r>
              <a:endParaRPr/>
            </a:p>
          </p:txBody>
        </p:sp>
        <p:sp>
          <p:nvSpPr>
            <p:cNvPr id="421" name="Google Shape;421;p48"/>
            <p:cNvSpPr txBox="1"/>
            <p:nvPr/>
          </p:nvSpPr>
          <p:spPr>
            <a:xfrm>
              <a:off x="5129750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</a:t>
              </a:r>
              <a:r>
                <a:rPr lang="en-US" sz="1600">
                  <a:latin typeface="Montserrat"/>
                  <a:ea typeface="Montserrat"/>
                  <a:cs typeface="Montserrat"/>
                  <a:sym typeface="Montserrat"/>
                </a:rPr>
                <a:t>ё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нный файл</a:t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Где мы уже сталкивались с подобной проблемой? </a:t>
            </a:r>
            <a:endParaRPr/>
          </a:p>
        </p:txBody>
      </p:sp>
      <p:sp>
        <p:nvSpPr>
          <p:cNvPr id="428" name="Google Shape;428;p49"/>
          <p:cNvSpPr txBox="1"/>
          <p:nvPr/>
        </p:nvSpPr>
        <p:spPr>
          <a:xfrm>
            <a:off x="1631760" y="1201934"/>
            <a:ext cx="5880480" cy="505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При выборе цвета</a:t>
            </a:r>
            <a:endParaRPr b="0" i="0" sz="32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29" name="Google Shape;429;p49"/>
          <p:cNvGrpSpPr/>
          <p:nvPr/>
        </p:nvGrpSpPr>
        <p:grpSpPr>
          <a:xfrm>
            <a:off x="838984" y="2503003"/>
            <a:ext cx="7219635" cy="1965302"/>
            <a:chOff x="838984" y="2503003"/>
            <a:chExt cx="7219635" cy="1965302"/>
          </a:xfrm>
        </p:grpSpPr>
        <p:pic>
          <p:nvPicPr>
            <p:cNvPr id="430" name="Google Shape;430;p49"/>
            <p:cNvPicPr preferRelativeResize="0"/>
            <p:nvPr/>
          </p:nvPicPr>
          <p:blipFill rotWithShape="1">
            <a:blip r:embed="rId3">
              <a:alphaModFix/>
            </a:blip>
            <a:srcRect b="9094" l="9068" r="5425" t="32076"/>
            <a:stretch/>
          </p:blipFill>
          <p:spPr>
            <a:xfrm>
              <a:off x="1145357" y="3016724"/>
              <a:ext cx="2192374" cy="1427419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31" name="Google Shape;431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70415" y="3016724"/>
              <a:ext cx="2322530" cy="1451581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32" name="Google Shape;432;p49"/>
            <p:cNvSpPr txBox="1"/>
            <p:nvPr/>
          </p:nvSpPr>
          <p:spPr>
            <a:xfrm>
              <a:off x="838984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Холст в приложении</a:t>
              </a:r>
              <a:endParaRPr/>
            </a:p>
          </p:txBody>
        </p:sp>
        <p:sp>
          <p:nvSpPr>
            <p:cNvPr id="433" name="Google Shape;433;p49"/>
            <p:cNvSpPr txBox="1"/>
            <p:nvPr/>
          </p:nvSpPr>
          <p:spPr>
            <a:xfrm>
              <a:off x="5129750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</a:t>
              </a:r>
              <a:r>
                <a:rPr lang="en-US" sz="1600">
                  <a:latin typeface="Montserrat"/>
                  <a:ea typeface="Montserrat"/>
                  <a:cs typeface="Montserrat"/>
                  <a:sym typeface="Montserrat"/>
                </a:rPr>
                <a:t>ё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нный файл</a:t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39" name="Google Shape;439;p50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Почему появилась эта проблема? </a:t>
            </a:r>
            <a:endParaRPr/>
          </a:p>
        </p:txBody>
      </p:sp>
      <p:grpSp>
        <p:nvGrpSpPr>
          <p:cNvPr id="440" name="Google Shape;440;p50"/>
          <p:cNvGrpSpPr/>
          <p:nvPr/>
        </p:nvGrpSpPr>
        <p:grpSpPr>
          <a:xfrm>
            <a:off x="838984" y="2503003"/>
            <a:ext cx="7219635" cy="1965302"/>
            <a:chOff x="838984" y="2503003"/>
            <a:chExt cx="7219635" cy="1965302"/>
          </a:xfrm>
        </p:grpSpPr>
        <p:pic>
          <p:nvPicPr>
            <p:cNvPr id="441" name="Google Shape;441;p50"/>
            <p:cNvPicPr preferRelativeResize="0"/>
            <p:nvPr/>
          </p:nvPicPr>
          <p:blipFill rotWithShape="1">
            <a:blip r:embed="rId3">
              <a:alphaModFix/>
            </a:blip>
            <a:srcRect b="9094" l="9068" r="5425" t="32076"/>
            <a:stretch/>
          </p:blipFill>
          <p:spPr>
            <a:xfrm>
              <a:off x="1145357" y="3016724"/>
              <a:ext cx="2192374" cy="1427419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42" name="Google Shape;442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70415" y="3016724"/>
              <a:ext cx="2322530" cy="1451581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43" name="Google Shape;443;p50"/>
            <p:cNvSpPr txBox="1"/>
            <p:nvPr/>
          </p:nvSpPr>
          <p:spPr>
            <a:xfrm>
              <a:off x="838984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Холст в приложении</a:t>
              </a:r>
              <a:endParaRPr/>
            </a:p>
          </p:txBody>
        </p:sp>
        <p:sp>
          <p:nvSpPr>
            <p:cNvPr id="444" name="Google Shape;444;p50"/>
            <p:cNvSpPr txBox="1"/>
            <p:nvPr/>
          </p:nvSpPr>
          <p:spPr>
            <a:xfrm>
              <a:off x="5129750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</a:t>
              </a:r>
              <a:r>
                <a:rPr lang="en-US" sz="1600">
                  <a:latin typeface="Montserrat"/>
                  <a:ea typeface="Montserrat"/>
                  <a:cs typeface="Montserrat"/>
                  <a:sym typeface="Montserrat"/>
                </a:rPr>
                <a:t>ё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нный файл</a:t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50" name="Google Shape;450;p51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Почему появилась эта проблема? </a:t>
            </a:r>
            <a:endParaRPr/>
          </a:p>
        </p:txBody>
      </p:sp>
      <p:grpSp>
        <p:nvGrpSpPr>
          <p:cNvPr id="451" name="Google Shape;451;p51"/>
          <p:cNvGrpSpPr/>
          <p:nvPr/>
        </p:nvGrpSpPr>
        <p:grpSpPr>
          <a:xfrm>
            <a:off x="838984" y="2503003"/>
            <a:ext cx="7219635" cy="1965302"/>
            <a:chOff x="838984" y="2503003"/>
            <a:chExt cx="7219635" cy="1965302"/>
          </a:xfrm>
        </p:grpSpPr>
        <p:pic>
          <p:nvPicPr>
            <p:cNvPr id="452" name="Google Shape;452;p51"/>
            <p:cNvPicPr preferRelativeResize="0"/>
            <p:nvPr/>
          </p:nvPicPr>
          <p:blipFill rotWithShape="1">
            <a:blip r:embed="rId3">
              <a:alphaModFix/>
            </a:blip>
            <a:srcRect b="9094" l="9068" r="5425" t="32076"/>
            <a:stretch/>
          </p:blipFill>
          <p:spPr>
            <a:xfrm>
              <a:off x="1145357" y="3016724"/>
              <a:ext cx="2192374" cy="1427419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53" name="Google Shape;453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70415" y="3016724"/>
              <a:ext cx="2322530" cy="1451581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54" name="Google Shape;454;p51"/>
            <p:cNvSpPr txBox="1"/>
            <p:nvPr/>
          </p:nvSpPr>
          <p:spPr>
            <a:xfrm>
              <a:off x="838984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Холст в приложении</a:t>
              </a:r>
              <a:endParaRPr/>
            </a:p>
          </p:txBody>
        </p:sp>
        <p:sp>
          <p:nvSpPr>
            <p:cNvPr id="455" name="Google Shape;455;p51"/>
            <p:cNvSpPr txBox="1"/>
            <p:nvPr/>
          </p:nvSpPr>
          <p:spPr>
            <a:xfrm>
              <a:off x="5129750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</a:t>
              </a:r>
              <a:r>
                <a:rPr lang="en-US" sz="1600">
                  <a:latin typeface="Montserrat"/>
                  <a:ea typeface="Montserrat"/>
                  <a:cs typeface="Montserrat"/>
                  <a:sym typeface="Montserrat"/>
                </a:rPr>
                <a:t>ё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нный файл</a:t>
              </a:r>
              <a:endParaRPr/>
            </a:p>
          </p:txBody>
        </p:sp>
      </p:grpSp>
      <p:sp>
        <p:nvSpPr>
          <p:cNvPr id="456" name="Google Shape;456;p51"/>
          <p:cNvSpPr txBox="1"/>
          <p:nvPr/>
        </p:nvSpPr>
        <p:spPr>
          <a:xfrm>
            <a:off x="1631760" y="1201934"/>
            <a:ext cx="5880480" cy="1125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Мы изменяли локальную переменную</a:t>
            </a:r>
            <a:endParaRPr b="0" i="0" sz="2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62" name="Google Shape;462;p52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указать, чтобы изменялась ГЛОБАЛЬНАЯ переменная? </a:t>
            </a:r>
            <a:endParaRPr/>
          </a:p>
        </p:txBody>
      </p:sp>
      <p:grpSp>
        <p:nvGrpSpPr>
          <p:cNvPr id="463" name="Google Shape;463;p52"/>
          <p:cNvGrpSpPr/>
          <p:nvPr/>
        </p:nvGrpSpPr>
        <p:grpSpPr>
          <a:xfrm>
            <a:off x="838984" y="2503003"/>
            <a:ext cx="7219635" cy="1965302"/>
            <a:chOff x="838984" y="2503003"/>
            <a:chExt cx="7219635" cy="1965302"/>
          </a:xfrm>
        </p:grpSpPr>
        <p:pic>
          <p:nvPicPr>
            <p:cNvPr id="464" name="Google Shape;464;p52"/>
            <p:cNvPicPr preferRelativeResize="0"/>
            <p:nvPr/>
          </p:nvPicPr>
          <p:blipFill rotWithShape="1">
            <a:blip r:embed="rId3">
              <a:alphaModFix/>
            </a:blip>
            <a:srcRect b="9094" l="9068" r="5425" t="32076"/>
            <a:stretch/>
          </p:blipFill>
          <p:spPr>
            <a:xfrm>
              <a:off x="1145357" y="3016724"/>
              <a:ext cx="2192374" cy="1427419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65" name="Google Shape;465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70415" y="3016724"/>
              <a:ext cx="2322530" cy="1451581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66" name="Google Shape;466;p52"/>
            <p:cNvSpPr txBox="1"/>
            <p:nvPr/>
          </p:nvSpPr>
          <p:spPr>
            <a:xfrm>
              <a:off x="838984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Холст в приложении</a:t>
              </a:r>
              <a:endParaRPr/>
            </a:p>
          </p:txBody>
        </p:sp>
        <p:sp>
          <p:nvSpPr>
            <p:cNvPr id="467" name="Google Shape;467;p52"/>
            <p:cNvSpPr txBox="1"/>
            <p:nvPr/>
          </p:nvSpPr>
          <p:spPr>
            <a:xfrm>
              <a:off x="5129750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</a:t>
              </a:r>
              <a:r>
                <a:rPr lang="en-US" sz="1600">
                  <a:latin typeface="Montserrat"/>
                  <a:ea typeface="Montserrat"/>
                  <a:cs typeface="Montserrat"/>
                  <a:sym typeface="Montserrat"/>
                </a:rPr>
                <a:t>ё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нный файл</a:t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73" name="Google Shape;473;p53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указать, чтобы изменялась ГЛОБАЛЬНАЯ переменная? </a:t>
            </a:r>
            <a:endParaRPr/>
          </a:p>
        </p:txBody>
      </p:sp>
      <p:grpSp>
        <p:nvGrpSpPr>
          <p:cNvPr id="474" name="Google Shape;474;p53"/>
          <p:cNvGrpSpPr/>
          <p:nvPr/>
        </p:nvGrpSpPr>
        <p:grpSpPr>
          <a:xfrm>
            <a:off x="838984" y="2503003"/>
            <a:ext cx="7219635" cy="1965302"/>
            <a:chOff x="838984" y="2503003"/>
            <a:chExt cx="7219635" cy="1965302"/>
          </a:xfrm>
        </p:grpSpPr>
        <p:pic>
          <p:nvPicPr>
            <p:cNvPr id="475" name="Google Shape;475;p53"/>
            <p:cNvPicPr preferRelativeResize="0"/>
            <p:nvPr/>
          </p:nvPicPr>
          <p:blipFill rotWithShape="1">
            <a:blip r:embed="rId3">
              <a:alphaModFix/>
            </a:blip>
            <a:srcRect b="9094" l="9068" r="5425" t="32076"/>
            <a:stretch/>
          </p:blipFill>
          <p:spPr>
            <a:xfrm>
              <a:off x="1145357" y="3016724"/>
              <a:ext cx="2192374" cy="1427419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76" name="Google Shape;476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70415" y="3016724"/>
              <a:ext cx="2322530" cy="1451581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77" name="Google Shape;477;p53"/>
            <p:cNvSpPr txBox="1"/>
            <p:nvPr/>
          </p:nvSpPr>
          <p:spPr>
            <a:xfrm>
              <a:off x="838984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Холст в приложении</a:t>
              </a:r>
              <a:endParaRPr/>
            </a:p>
          </p:txBody>
        </p:sp>
        <p:sp>
          <p:nvSpPr>
            <p:cNvPr id="478" name="Google Shape;478;p53"/>
            <p:cNvSpPr txBox="1"/>
            <p:nvPr/>
          </p:nvSpPr>
          <p:spPr>
            <a:xfrm>
              <a:off x="5129750" y="2503003"/>
              <a:ext cx="29288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</a:t>
              </a:r>
              <a:r>
                <a:rPr lang="en-US" sz="1600">
                  <a:latin typeface="Montserrat"/>
                  <a:ea typeface="Montserrat"/>
                  <a:cs typeface="Montserrat"/>
                  <a:sym typeface="Montserrat"/>
                </a:rPr>
                <a:t>ё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нный файл</a:t>
              </a:r>
              <a:endParaRPr/>
            </a:p>
          </p:txBody>
        </p:sp>
      </p:grpSp>
      <p:sp>
        <p:nvSpPr>
          <p:cNvPr id="479" name="Google Shape;479;p53"/>
          <p:cNvSpPr txBox="1"/>
          <p:nvPr/>
        </p:nvSpPr>
        <p:spPr>
          <a:xfrm>
            <a:off x="791476" y="1235059"/>
            <a:ext cx="7267143" cy="505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Перед изменением написать строку: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global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имя_переменной.</a:t>
            </a:r>
            <a:endParaRPr b="0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85" name="Google Shape;485;p54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В скольких функциях мы используем переменную image1?</a:t>
            </a:r>
            <a:endParaRPr/>
          </a:p>
        </p:txBody>
      </p:sp>
      <p:sp>
        <p:nvSpPr>
          <p:cNvPr id="486" name="Google Shape;486;p54"/>
          <p:cNvSpPr txBox="1"/>
          <p:nvPr/>
        </p:nvSpPr>
        <p:spPr>
          <a:xfrm>
            <a:off x="457200" y="3820214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Совет: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2 раза щ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лкнуть левой кнопкой мыши по команде, среда подсветит все места, где используется эта команда.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92" name="Google Shape;492;p55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В скольких функциях мы используем переменную image1?</a:t>
            </a:r>
            <a:endParaRPr/>
          </a:p>
        </p:txBody>
      </p:sp>
      <p:sp>
        <p:nvSpPr>
          <p:cNvPr id="493" name="Google Shape;493;p55"/>
          <p:cNvSpPr txBox="1"/>
          <p:nvPr/>
        </p:nvSpPr>
        <p:spPr>
          <a:xfrm>
            <a:off x="457200" y="4152595"/>
            <a:ext cx="8229600" cy="610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Совет: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2 раза щ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лкнуть левой кнопкой мыши по команде, среда подсветит все места, где используется эта команда.</a:t>
            </a:r>
            <a:endParaRPr/>
          </a:p>
        </p:txBody>
      </p:sp>
      <p:sp>
        <p:nvSpPr>
          <p:cNvPr id="494" name="Google Shape;494;p55"/>
          <p:cNvSpPr/>
          <p:nvPr/>
        </p:nvSpPr>
        <p:spPr>
          <a:xfrm>
            <a:off x="5062196" y="1648589"/>
            <a:ext cx="37471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paint_mouse(event):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draw = ImageDraw.Draw(</a:t>
            </a:r>
            <a:r>
              <a:rPr b="1" i="0" lang="en-US" sz="1400" u="none" cap="none" strike="noStrike">
                <a:solidFill>
                  <a:srgbClr val="FF8484"/>
                </a:solidFill>
                <a:latin typeface="Arial"/>
                <a:ea typeface="Arial"/>
                <a:cs typeface="Arial"/>
                <a:sym typeface="Arial"/>
              </a:rPr>
              <a:t>image1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95" name="Google Shape;495;p55"/>
          <p:cNvSpPr/>
          <p:nvPr/>
        </p:nvSpPr>
        <p:spPr>
          <a:xfrm>
            <a:off x="457200" y="1638773"/>
            <a:ext cx="362460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FF8484"/>
                </a:solidFill>
                <a:latin typeface="Arial"/>
                <a:ea typeface="Arial"/>
                <a:cs typeface="Arial"/>
                <a:sym typeface="Arial"/>
              </a:rPr>
              <a:t>image1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.save(filename+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96" name="Google Shape;496;p55"/>
          <p:cNvSpPr/>
          <p:nvPr/>
        </p:nvSpPr>
        <p:spPr>
          <a:xfrm>
            <a:off x="2459701" y="2971325"/>
            <a:ext cx="4224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open_image():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file_open=filedialog.askopenfilename()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cap="none" strike="noStrike">
                <a:solidFill>
                  <a:srgbClr val="FF8484"/>
                </a:solidFill>
                <a:latin typeface="Arial"/>
                <a:ea typeface="Arial"/>
                <a:cs typeface="Arial"/>
                <a:sym typeface="Arial"/>
              </a:rPr>
              <a:t>image1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Image.open(file_open)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canvas.image = ImageTk.PhotoImage(</a:t>
            </a:r>
            <a:r>
              <a:rPr b="0" i="0" lang="en-US" sz="1400" u="none" cap="none" strike="noStrike">
                <a:solidFill>
                  <a:srgbClr val="FF8484"/>
                </a:solidFill>
                <a:latin typeface="Arial"/>
                <a:ea typeface="Arial"/>
                <a:cs typeface="Arial"/>
                <a:sym typeface="Arial"/>
              </a:rPr>
              <a:t>image1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02" name="Google Shape;502;p56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Перед первым использованием в каждой функции добавьте указание на глобальную переменную image1.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6"/>
          <p:cNvSpPr/>
          <p:nvPr/>
        </p:nvSpPr>
        <p:spPr>
          <a:xfrm>
            <a:off x="457200" y="1649839"/>
            <a:ext cx="2185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Полное имя файла</a:t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402995" y="846615"/>
            <a:ext cx="521537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image1.save(filename+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image_number += 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2"/>
          <p:cNvGrpSpPr/>
          <p:nvPr/>
        </p:nvGrpSpPr>
        <p:grpSpPr>
          <a:xfrm>
            <a:off x="2336275" y="2783639"/>
            <a:ext cx="4376395" cy="1586729"/>
            <a:chOff x="2260075" y="2783639"/>
            <a:chExt cx="4376395" cy="1586729"/>
          </a:xfrm>
        </p:grpSpPr>
        <p:sp>
          <p:nvSpPr>
            <p:cNvPr id="78" name="Google Shape;78;p12"/>
            <p:cNvSpPr/>
            <p:nvPr/>
          </p:nvSpPr>
          <p:spPr>
            <a:xfrm>
              <a:off x="2260075" y="3785592"/>
              <a:ext cx="17463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Имя файла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4722829" y="3785592"/>
              <a:ext cx="19136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Расширение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80;p12"/>
            <p:cNvCxnSpPr>
              <a:stCxn id="78" idx="0"/>
            </p:cNvCxnSpPr>
            <p:nvPr/>
          </p:nvCxnSpPr>
          <p:spPr>
            <a:xfrm flipH="1" rot="10800000">
              <a:off x="3133234" y="3263292"/>
              <a:ext cx="205200" cy="522300"/>
            </a:xfrm>
            <a:prstGeom prst="straightConnector1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1" name="Google Shape;81;p12"/>
            <p:cNvCxnSpPr>
              <a:stCxn id="79" idx="0"/>
            </p:cNvCxnSpPr>
            <p:nvPr/>
          </p:nvCxnSpPr>
          <p:spPr>
            <a:xfrm rot="10800000">
              <a:off x="4645849" y="3274092"/>
              <a:ext cx="1033800" cy="511500"/>
            </a:xfrm>
            <a:prstGeom prst="straightConnector1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2" name="Google Shape;82;p12"/>
            <p:cNvSpPr txBox="1"/>
            <p:nvPr/>
          </p:nvSpPr>
          <p:spPr>
            <a:xfrm>
              <a:off x="4095946" y="3600927"/>
              <a:ext cx="537328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+</a:t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2380572" y="2783639"/>
              <a:ext cx="343074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filename+</a:t>
              </a:r>
              <a:r>
                <a:rPr b="0" i="0" lang="en-US" sz="280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".png"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509" name="Google Shape;509;p57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Перед первым использованием в каждой функции добавьте указание на глобальную переменную image1.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57"/>
          <p:cNvSpPr/>
          <p:nvPr/>
        </p:nvSpPr>
        <p:spPr>
          <a:xfrm>
            <a:off x="457200" y="1649839"/>
            <a:ext cx="2185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image1</a:t>
            </a:r>
            <a:endParaRPr/>
          </a:p>
        </p:txBody>
      </p:sp>
      <p:sp>
        <p:nvSpPr>
          <p:cNvPr id="511" name="Google Shape;511;p57"/>
          <p:cNvSpPr/>
          <p:nvPr/>
        </p:nvSpPr>
        <p:spPr>
          <a:xfrm>
            <a:off x="457200" y="2283233"/>
            <a:ext cx="468983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open_image():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file_open=filedialog.askopenfilename()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 = Image.open(file_open)</a:t>
            </a:r>
            <a:endParaRPr/>
          </a:p>
        </p:txBody>
      </p:sp>
      <p:sp>
        <p:nvSpPr>
          <p:cNvPr id="512" name="Google Shape;512;p57"/>
          <p:cNvSpPr/>
          <p:nvPr/>
        </p:nvSpPr>
        <p:spPr>
          <a:xfrm>
            <a:off x="5302577" y="2283233"/>
            <a:ext cx="363403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image1.save(filename+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13" name="Google Shape;513;p57"/>
          <p:cNvSpPr/>
          <p:nvPr/>
        </p:nvSpPr>
        <p:spPr>
          <a:xfrm>
            <a:off x="2656002" y="3737220"/>
            <a:ext cx="383199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paint_mouse(event):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draw = ImageDraw.Draw(image1)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519" name="Google Shape;519;p58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Как пользователь понимает, каким размером кисти он рисует? </a:t>
            </a:r>
            <a:endParaRPr/>
          </a:p>
        </p:txBody>
      </p:sp>
      <p:grpSp>
        <p:nvGrpSpPr>
          <p:cNvPr id="520" name="Google Shape;520;p58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521" name="Google Shape;521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58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528" name="Google Shape;528;p59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Как пользователь понимает, каким размером кисти он рисует? </a:t>
            </a:r>
            <a:endParaRPr/>
          </a:p>
        </p:txBody>
      </p:sp>
      <p:grpSp>
        <p:nvGrpSpPr>
          <p:cNvPr id="529" name="Google Shape;529;p59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530" name="Google Shape;530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Google Shape;531;p59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59"/>
          <p:cNvSpPr txBox="1"/>
          <p:nvPr/>
        </p:nvSpPr>
        <p:spPr>
          <a:xfrm>
            <a:off x="1003863" y="2354299"/>
            <a:ext cx="4445755" cy="1125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 значению шкалы Размер/Распыление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538" name="Google Shape;538;p60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Может ли пользователь визуально оценить размер кисти до того, как она начнёт рисовать?</a:t>
            </a:r>
            <a:endParaRPr/>
          </a:p>
        </p:txBody>
      </p:sp>
      <p:grpSp>
        <p:nvGrpSpPr>
          <p:cNvPr id="539" name="Google Shape;539;p60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540" name="Google Shape;540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60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547" name="Google Shape;547;p61"/>
          <p:cNvSpPr txBox="1"/>
          <p:nvPr>
            <p:ph idx="1" type="body"/>
          </p:nvPr>
        </p:nvSpPr>
        <p:spPr>
          <a:xfrm>
            <a:off x="457200" y="585250"/>
            <a:ext cx="8229600" cy="92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Может ли пользователь визуально оценить размер кисти до того, как она начнёт рисовать?</a:t>
            </a:r>
            <a:endParaRPr/>
          </a:p>
        </p:txBody>
      </p:sp>
      <p:grpSp>
        <p:nvGrpSpPr>
          <p:cNvPr id="548" name="Google Shape;548;p61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549" name="Google Shape;549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p61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61"/>
          <p:cNvSpPr txBox="1"/>
          <p:nvPr/>
        </p:nvSpPr>
        <p:spPr>
          <a:xfrm>
            <a:off x="1003863" y="2354299"/>
            <a:ext cx="4445755" cy="1125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Нет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Решение проблемы</a:t>
            </a:r>
            <a:endParaRPr/>
          </a:p>
        </p:txBody>
      </p:sp>
      <p:sp>
        <p:nvSpPr>
          <p:cNvPr id="557" name="Google Shape;557;p62"/>
          <p:cNvSpPr txBox="1"/>
          <p:nvPr>
            <p:ph idx="1" type="body"/>
          </p:nvPr>
        </p:nvSpPr>
        <p:spPr>
          <a:xfrm>
            <a:off x="457200" y="432654"/>
            <a:ext cx="8229600" cy="1658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1. Добавить ещё один холст. 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Вывести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на второй холст овал размером с кисть.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3. При значении кисти больше 30, нарисовать максимальный по размеру холста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овал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красным цветом.</a:t>
            </a:r>
            <a:endParaRPr/>
          </a:p>
        </p:txBody>
      </p:sp>
      <p:pic>
        <p:nvPicPr>
          <p:cNvPr id="558" name="Google Shape;55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548" y="1940153"/>
            <a:ext cx="3263623" cy="308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1733" y="1940153"/>
            <a:ext cx="3263623" cy="30884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560;p62"/>
          <p:cNvGrpSpPr/>
          <p:nvPr/>
        </p:nvGrpSpPr>
        <p:grpSpPr>
          <a:xfrm>
            <a:off x="457200" y="2884602"/>
            <a:ext cx="994528" cy="818679"/>
            <a:chOff x="457200" y="2884602"/>
            <a:chExt cx="994528" cy="818679"/>
          </a:xfrm>
        </p:grpSpPr>
        <p:sp>
          <p:nvSpPr>
            <p:cNvPr id="561" name="Google Shape;561;p62"/>
            <p:cNvSpPr txBox="1"/>
            <p:nvPr/>
          </p:nvSpPr>
          <p:spPr>
            <a:xfrm>
              <a:off x="457200" y="3118506"/>
              <a:ext cx="7003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</a:t>
              </a:r>
              <a:endParaRPr/>
            </a:p>
          </p:txBody>
        </p:sp>
        <p:cxnSp>
          <p:nvCxnSpPr>
            <p:cNvPr id="562" name="Google Shape;562;p62"/>
            <p:cNvCxnSpPr/>
            <p:nvPr/>
          </p:nvCxnSpPr>
          <p:spPr>
            <a:xfrm flipH="1" rot="10800000">
              <a:off x="1046180" y="2884602"/>
              <a:ext cx="405548" cy="416841"/>
            </a:xfrm>
            <a:prstGeom prst="straightConnector1">
              <a:avLst/>
            </a:prstGeom>
            <a:noFill/>
            <a:ln cap="flat" cmpd="sng" w="9525">
              <a:solidFill>
                <a:srgbClr val="CB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63" name="Google Shape;563;p62"/>
          <p:cNvGrpSpPr/>
          <p:nvPr/>
        </p:nvGrpSpPr>
        <p:grpSpPr>
          <a:xfrm>
            <a:off x="4722831" y="2892103"/>
            <a:ext cx="994528" cy="818679"/>
            <a:chOff x="457200" y="2884602"/>
            <a:chExt cx="994528" cy="818679"/>
          </a:xfrm>
        </p:grpSpPr>
        <p:sp>
          <p:nvSpPr>
            <p:cNvPr id="564" name="Google Shape;564;p62"/>
            <p:cNvSpPr txBox="1"/>
            <p:nvPr/>
          </p:nvSpPr>
          <p:spPr>
            <a:xfrm>
              <a:off x="457200" y="3118506"/>
              <a:ext cx="7003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90</a:t>
              </a:r>
              <a:endParaRPr/>
            </a:p>
          </p:txBody>
        </p:sp>
        <p:cxnSp>
          <p:nvCxnSpPr>
            <p:cNvPr id="565" name="Google Shape;565;p62"/>
            <p:cNvCxnSpPr/>
            <p:nvPr/>
          </p:nvCxnSpPr>
          <p:spPr>
            <a:xfrm flipH="1" rot="10800000">
              <a:off x="1014658" y="2884602"/>
              <a:ext cx="437070" cy="482828"/>
            </a:xfrm>
            <a:prstGeom prst="straightConnector1">
              <a:avLst/>
            </a:prstGeom>
            <a:noFill/>
            <a:ln cap="flat" cmpd="sng" w="9525">
              <a:solidFill>
                <a:srgbClr val="CB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71" name="Google Shape;571;p63"/>
          <p:cNvSpPr txBox="1"/>
          <p:nvPr/>
        </p:nvSpPr>
        <p:spPr>
          <a:xfrm>
            <a:off x="457200" y="432654"/>
            <a:ext cx="8229600" cy="1658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Добавить ещ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один холст в окно со следующими параметрами:</a:t>
            </a:r>
            <a:endParaRPr/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Имя объекта - canvas_brush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Размер – 62*62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Расположение – x=375, y=95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2" name="Google Shape;5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581" y="1880391"/>
            <a:ext cx="2990988" cy="283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578" name="Google Shape;578;p64"/>
          <p:cNvSpPr txBox="1"/>
          <p:nvPr>
            <p:ph idx="1" type="body"/>
          </p:nvPr>
        </p:nvSpPr>
        <p:spPr>
          <a:xfrm>
            <a:off x="457200" y="432654"/>
            <a:ext cx="8229600" cy="1658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Добавить ещё один холст в окно со следующими параметрами: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Имя объекта - canvas_brush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Размер – 62*62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Расположение – x=375, y=95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9" name="Google Shape;57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581" y="1880391"/>
            <a:ext cx="2990988" cy="283045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4"/>
          <p:cNvSpPr/>
          <p:nvPr/>
        </p:nvSpPr>
        <p:spPr>
          <a:xfrm>
            <a:off x="419493" y="2983649"/>
            <a:ext cx="56607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canvas_brush=Canvas(root,width=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canvas_brush.pack()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canvas_brush.place(x=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375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95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586" name="Google Shape;586;p65"/>
          <p:cNvSpPr txBox="1"/>
          <p:nvPr>
            <p:ph idx="1" type="body"/>
          </p:nvPr>
        </p:nvSpPr>
        <p:spPr>
          <a:xfrm>
            <a:off x="457200" y="585250"/>
            <a:ext cx="8229600" cy="989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передать значение из шкала Размер/Распыление в переменную? </a:t>
            </a:r>
            <a:endParaRPr/>
          </a:p>
        </p:txBody>
      </p:sp>
      <p:pic>
        <p:nvPicPr>
          <p:cNvPr id="587" name="Google Shape;58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581" y="1880391"/>
            <a:ext cx="2990988" cy="283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593" name="Google Shape;593;p66"/>
          <p:cNvSpPr txBox="1"/>
          <p:nvPr>
            <p:ph idx="1" type="body"/>
          </p:nvPr>
        </p:nvSpPr>
        <p:spPr>
          <a:xfrm>
            <a:off x="457200" y="585250"/>
            <a:ext cx="8229600" cy="989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передать значение из шкала Размер/Распыление в переменную? </a:t>
            </a:r>
            <a:endParaRPr/>
          </a:p>
        </p:txBody>
      </p:sp>
      <p:pic>
        <p:nvPicPr>
          <p:cNvPr id="594" name="Google Shape;59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581" y="1880391"/>
            <a:ext cx="2990988" cy="283045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6"/>
          <p:cNvSpPr/>
          <p:nvPr/>
        </p:nvSpPr>
        <p:spPr>
          <a:xfrm>
            <a:off x="710435" y="2571750"/>
            <a:ext cx="43813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r=var_scale.get()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Создание главного меню tkinter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57200" y="745292"/>
            <a:ext cx="3351229" cy="10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mainmenu = Menu(root)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root.configure(menu=mainmenu) 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921551" y="815824"/>
            <a:ext cx="47652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объекта класса Menu, в скобках указывается окно, которому принадлежит меню.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Настройка окна, подключение меню.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57199" y="2202418"/>
            <a:ext cx="6085003" cy="983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 = Menu(mainmenu, tearoff=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add_command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(label=</a:t>
            </a:r>
            <a:r>
              <a:rPr b="0" i="0" lang="en-US" sz="12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"Сохранить..."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667841" y="2209108"/>
            <a:ext cx="40189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вкладки меню, tearoff – отделяет меню от главного окна.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667841" y="2864994"/>
            <a:ext cx="33920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команды во вкладку. Label – название пункта.</a:t>
            </a:r>
            <a:endParaRPr b="0" i="0" sz="1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57199" y="3842163"/>
            <a:ext cx="47463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mainmenu.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add_cascade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(label=</a:t>
            </a:r>
            <a:r>
              <a:rPr b="0" i="0" lang="en-US" sz="12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"Файл"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menu=filemenu)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199670" y="3804456"/>
            <a:ext cx="33920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названия всей вкладке filemenu.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601" name="Google Shape;601;p67"/>
          <p:cNvSpPr txBox="1"/>
          <p:nvPr/>
        </p:nvSpPr>
        <p:spPr>
          <a:xfrm>
            <a:off x="457199" y="432655"/>
            <a:ext cx="8576369" cy="1367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функцию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brush_size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Если значение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 больше 30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то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r=30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рисовать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красный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круг в следующих координатах: </a:t>
            </a:r>
            <a:endParaRPr/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canvas_brush.create_oval(33-r,33-r,33+r,33+r). Иначе рисовать ч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рный круг со значениями из шкалы. 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2" name="Google Shape;60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581" y="1880391"/>
            <a:ext cx="2990988" cy="283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608" name="Google Shape;608;p68"/>
          <p:cNvSpPr txBox="1"/>
          <p:nvPr/>
        </p:nvSpPr>
        <p:spPr>
          <a:xfrm>
            <a:off x="457199" y="432655"/>
            <a:ext cx="8576369" cy="1367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функцию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brush_size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Если значение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 больше 30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то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r=30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рисовать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красный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круг в следующих координатах: </a:t>
            </a:r>
            <a:endParaRPr/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canvas_brush.create_oval(33-r,33-r,33+r,33+r). Иначе рисовать ч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рный круг со значениями из шкалы. 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68"/>
          <p:cNvSpPr/>
          <p:nvPr/>
        </p:nvSpPr>
        <p:spPr>
          <a:xfrm>
            <a:off x="824844" y="2464076"/>
            <a:ext cx="798921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brush_size(event):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r=var_scale.get()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r&gt;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canvas_brush.create_oval(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+r,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+r,outline=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canvas_brush.create_oval(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+r,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615" name="Google Shape;615;p69"/>
          <p:cNvSpPr txBox="1"/>
          <p:nvPr>
            <p:ph idx="1" type="body"/>
          </p:nvPr>
        </p:nvSpPr>
        <p:spPr>
          <a:xfrm>
            <a:off x="457200" y="585250"/>
            <a:ext cx="82296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Свяжите функцию brush_size и виджет var_scale через аргумент command.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621" name="Google Shape;621;p70"/>
          <p:cNvSpPr txBox="1"/>
          <p:nvPr>
            <p:ph idx="1" type="body"/>
          </p:nvPr>
        </p:nvSpPr>
        <p:spPr>
          <a:xfrm>
            <a:off x="457200" y="585250"/>
            <a:ext cx="8229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Свяжите функцию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brush_size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и виджет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var_scale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через аргумент command.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70"/>
          <p:cNvSpPr txBox="1"/>
          <p:nvPr/>
        </p:nvSpPr>
        <p:spPr>
          <a:xfrm>
            <a:off x="483750" y="1826150"/>
            <a:ext cx="8176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scale = Scale(root,from_=</a:t>
            </a:r>
            <a:r>
              <a:rPr lang="en-US" sz="2000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to=</a:t>
            </a:r>
            <a:r>
              <a:rPr lang="en-US" sz="2000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200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… ,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command=brush_size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628" name="Google Shape;628;p71"/>
          <p:cNvSpPr txBox="1"/>
          <p:nvPr>
            <p:ph idx="1" type="body"/>
          </p:nvPr>
        </p:nvSpPr>
        <p:spPr>
          <a:xfrm>
            <a:off x="457200" y="585250"/>
            <a:ext cx="8229600" cy="989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убрать лишние круги с холста canvas_brush? </a:t>
            </a:r>
            <a:endParaRPr/>
          </a:p>
        </p:txBody>
      </p:sp>
      <p:pic>
        <p:nvPicPr>
          <p:cNvPr id="629" name="Google Shape;62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75" y="1574275"/>
            <a:ext cx="3327474" cy="314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635" name="Google Shape;635;p72"/>
          <p:cNvSpPr txBox="1"/>
          <p:nvPr>
            <p:ph idx="1" type="body"/>
          </p:nvPr>
        </p:nvSpPr>
        <p:spPr>
          <a:xfrm>
            <a:off x="457200" y="585250"/>
            <a:ext cx="8229600" cy="989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убрать лишние круги с холста canvas_brush? </a:t>
            </a:r>
            <a:endParaRPr/>
          </a:p>
        </p:txBody>
      </p:sp>
      <p:pic>
        <p:nvPicPr>
          <p:cNvPr id="636" name="Google Shape;63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237" y="1574276"/>
            <a:ext cx="2968515" cy="2809188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2"/>
          <p:cNvSpPr/>
          <p:nvPr/>
        </p:nvSpPr>
        <p:spPr>
          <a:xfrm>
            <a:off x="701009" y="1715826"/>
            <a:ext cx="43423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Очищать холст перед кажды</a:t>
            </a:r>
            <a:r>
              <a:rPr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м</a:t>
            </a:r>
            <a:r>
              <a:rPr b="0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созданием фигуры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2"/>
          <p:cNvSpPr/>
          <p:nvPr/>
        </p:nvSpPr>
        <p:spPr>
          <a:xfrm>
            <a:off x="643057" y="2748037"/>
            <a:ext cx="50193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canvas_brush.delete(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'all'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Дополнительное задание</a:t>
            </a:r>
            <a:endParaRPr/>
          </a:p>
        </p:txBody>
      </p:sp>
      <p:sp>
        <p:nvSpPr>
          <p:cNvPr id="644" name="Google Shape;644;p73"/>
          <p:cNvSpPr txBox="1"/>
          <p:nvPr>
            <p:ph idx="1" type="body"/>
          </p:nvPr>
        </p:nvSpPr>
        <p:spPr>
          <a:xfrm>
            <a:off x="457200" y="585250"/>
            <a:ext cx="8451130" cy="28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Создайте вкладку “Правка” и поместите в неё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2 пункта: “Очистить все” и “Очистить от чернил”. При выборе первого пункта холст очищается полностью, вместе с файлом, если он имеется. При выборе второго уничтожаются только чернила, которыми рисовал пользователь, изображение остаётся на месте.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50" name="Google Shape;650;p74"/>
          <p:cNvSpPr txBox="1"/>
          <p:nvPr>
            <p:ph idx="1" type="body"/>
          </p:nvPr>
        </p:nvSpPr>
        <p:spPr>
          <a:xfrm>
            <a:off x="457200" y="585250"/>
            <a:ext cx="82296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действия пользователя?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изменения виджета?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чем разница между локальными и глобальными переменными?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создать графический файл?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открыть графический файл?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создать изображение в графическом файле?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сложить две строки?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вызвать палитру цветов?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5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1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6" name="Google Shape;656;p75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5"/>
          <p:cNvSpPr txBox="1"/>
          <p:nvPr>
            <p:ph idx="1" type="body"/>
          </p:nvPr>
        </p:nvSpPr>
        <p:spPr>
          <a:xfrm>
            <a:off x="457200" y="585250"/>
            <a:ext cx="8451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надпись для второго холста “Кисть”. Изменяйте форму на холсте с кистью, в зависимость от формы кисти (круг, прямоугольник, линия)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6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2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3" name="Google Shape;663;p76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6"/>
          <p:cNvSpPr txBox="1"/>
          <p:nvPr>
            <p:ph idx="1" type="body"/>
          </p:nvPr>
        </p:nvSpPr>
        <p:spPr>
          <a:xfrm>
            <a:off x="457200" y="585250"/>
            <a:ext cx="8451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надпись для второго холста “Кисть”. Изменяйте форму на холсте с кистью, в зависимость от формы кисти (круг, прямоугольник, линия). Добавьте распыление для формы Линия.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Скачайте файл и запустите программу m2u9_student. 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457200" y="2087925"/>
            <a:ext cx="4714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Нажмите правой кнопкой мыши по холсту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то вы увидели?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называется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данный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тип меню?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работает это меню?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Вызов какой функции происходит при выборе пункта «Круг»?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104" name="Google Shape;10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4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 на повторение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Напишите функции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rectangle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line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для оставшихся пунктов меню. Каким будет тело функции?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2" name="Google Shape;112;p15"/>
          <p:cNvGrpSpPr/>
          <p:nvPr/>
        </p:nvGrpSpPr>
        <p:grpSpPr>
          <a:xfrm>
            <a:off x="5917260" y="1800518"/>
            <a:ext cx="3040893" cy="2877681"/>
            <a:chOff x="1854389" y="0"/>
            <a:chExt cx="5435221" cy="5143500"/>
          </a:xfrm>
        </p:grpSpPr>
        <p:pic>
          <p:nvPicPr>
            <p:cNvPr id="113" name="Google Shape;11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4389" y="0"/>
              <a:ext cx="543522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5"/>
            <p:cNvSpPr/>
            <p:nvPr/>
          </p:nvSpPr>
          <p:spPr>
            <a:xfrm>
              <a:off x="4920792" y="989815"/>
              <a:ext cx="622169" cy="593889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 на повторение. Решение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Напишите функции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rectangle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line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для оставшихся пунктов меню. Каким будет тело функции?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87466" y="1608142"/>
            <a:ext cx="4572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rectangle():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var_radio_shape.set(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var_radio_shape.set(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87466" y="3659651"/>
            <a:ext cx="797979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menu_right.add_command(label=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"Прямоугольник"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command=rectangle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menu_right.add_command(label=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"Линия"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command=line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