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3" r:id="rId3"/>
    <p:sldId id="291" r:id="rId4"/>
    <p:sldId id="368" r:id="rId5"/>
    <p:sldId id="369" r:id="rId6"/>
    <p:sldId id="371" r:id="rId7"/>
    <p:sldId id="372" r:id="rId8"/>
    <p:sldId id="378" r:id="rId9"/>
    <p:sldId id="373" r:id="rId10"/>
    <p:sldId id="374" r:id="rId11"/>
    <p:sldId id="375" r:id="rId12"/>
    <p:sldId id="376" r:id="rId13"/>
    <p:sldId id="377" r:id="rId14"/>
    <p:sldId id="391" r:id="rId15"/>
    <p:sldId id="370" r:id="rId16"/>
    <p:sldId id="379" r:id="rId17"/>
    <p:sldId id="380" r:id="rId18"/>
    <p:sldId id="381" r:id="rId19"/>
    <p:sldId id="383" r:id="rId20"/>
    <p:sldId id="385" r:id="rId21"/>
    <p:sldId id="382" r:id="rId22"/>
    <p:sldId id="384" r:id="rId23"/>
    <p:sldId id="386" r:id="rId24"/>
    <p:sldId id="387" r:id="rId25"/>
    <p:sldId id="388" r:id="rId26"/>
    <p:sldId id="389" r:id="rId27"/>
    <p:sldId id="390" r:id="rId28"/>
    <p:sldId id="393" r:id="rId29"/>
    <p:sldId id="392" r:id="rId30"/>
    <p:sldId id="32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1pPr>
    <a:lvl2pPr marL="320675" indent="136525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2pPr>
    <a:lvl3pPr marL="641350" indent="273050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3pPr>
    <a:lvl4pPr marL="962025" indent="409575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4pPr>
    <a:lvl5pPr marL="1282700" indent="546100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5pPr>
    <a:lvl6pPr marL="2286000" algn="l" defTabSz="914400" rtl="0" eaLnBrk="1" latinLnBrk="0" hangingPunct="1"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6pPr>
    <a:lvl7pPr marL="2743200" algn="l" defTabSz="914400" rtl="0" eaLnBrk="1" latinLnBrk="0" hangingPunct="1"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7pPr>
    <a:lvl8pPr marL="3200400" algn="l" defTabSz="914400" rtl="0" eaLnBrk="1" latinLnBrk="0" hangingPunct="1"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8pPr>
    <a:lvl9pPr marL="3657600" algn="l" defTabSz="914400" rtl="0" eaLnBrk="1" latinLnBrk="0" hangingPunct="1"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9EC13C"/>
    <a:srgbClr val="4BB0B0"/>
    <a:srgbClr val="5E5E95"/>
    <a:srgbClr val="040066"/>
    <a:srgbClr val="C8D4E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Gill Sans" charset="0"/>
                <a:ea typeface="Heiti SC Light" charset="-122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8E1DE59E-5822-47B9-9D13-A56F4D83C208}" type="datetimeFigureOut">
              <a:rPr lang="zh-CN" altLang="en-US"/>
              <a:pPr>
                <a:defRPr/>
              </a:pPr>
              <a:t>2015-1-12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Gill Sans" charset="0"/>
                <a:ea typeface="Heiti SC Light" charset="-122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F03A7D7D-E874-427E-8157-F4BB335A9E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Gill Sans" charset="0"/>
                <a:ea typeface="Heiti SC Light" charset="-122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64054238-1BAF-4747-AB05-D22F88DB20CC}" type="datetimeFigureOut">
              <a:rPr lang="zh-CN" altLang="en-US"/>
              <a:pPr>
                <a:defRPr/>
              </a:pPr>
              <a:t>2015-1-12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Gill Sans" charset="0"/>
                <a:ea typeface="Heiti SC Light" charset="-122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1ED2C946-86AA-49A0-996D-BCB902DCFF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320675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+mn-cs"/>
      </a:defRPr>
    </a:lvl2pPr>
    <a:lvl3pPr marL="641350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+mn-cs"/>
      </a:defRPr>
    </a:lvl3pPr>
    <a:lvl4pPr marL="962025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+mn-cs"/>
      </a:defRPr>
    </a:lvl4pPr>
    <a:lvl5pPr marL="1282700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+mn-cs"/>
      </a:defRPr>
    </a:lvl5pPr>
    <a:lvl6pPr marL="1605229" algn="l" defTabSz="32104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6275" algn="l" defTabSz="32104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7321" algn="l" defTabSz="32104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8367" algn="l" defTabSz="32104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506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D1A7F6-B24C-4796-9E26-A587C90CF5AB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10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11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12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13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3747EB-97B9-4C06-8CA2-1252422E5A0E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14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15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16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17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18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19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608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49889E-2611-4521-B8CF-2847F461F1F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20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21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22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23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24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25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26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27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710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D1A5C9-841A-411B-BDA0-458ACAE5DE16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28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710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D1A5C9-841A-411B-BDA0-458ACAE5DE16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29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710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D1A5C9-841A-411B-BDA0-458ACAE5DE16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3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829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BCCC28-E2F0-4B59-B9E1-89D45775D5C6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30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710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D1A5C9-841A-411B-BDA0-458ACAE5DE16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4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710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D1A5C9-841A-411B-BDA0-458ACAE5DE16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5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6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7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710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D1A5C9-841A-411B-BDA0-458ACAE5DE16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8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39962-DA29-40C9-A3AA-9DA2B2DF0BC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9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F06E0-B082-466A-9910-A7CA8F34CCAE}" type="datetimeFigureOut">
              <a:rPr lang="en-US"/>
              <a:pPr>
                <a:defRPr/>
              </a:pPr>
              <a:t>1/12/2015</a:t>
            </a:fld>
            <a:endParaRPr 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DF32D-7F5D-4935-B1FF-1B45D1440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C4D-624D-4572-863E-8D65275DE1E8}" type="datetimeFigureOut">
              <a:rPr lang="en-US"/>
              <a:pPr>
                <a:defRPr/>
              </a:pPr>
              <a:t>1/12/2015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2B13-043E-44C9-9549-58097970F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4D6F-1B48-4642-9642-76FF066C9EEE}" type="datetimeFigureOut">
              <a:rPr lang="en-US"/>
              <a:pPr>
                <a:defRPr/>
              </a:pPr>
              <a:t>1/12/2015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A5633-D3AF-42AE-9D2B-49B4BB5070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ED4DA-857D-4882-8F7E-20F2F37BFA4E}" type="datetimeFigureOut">
              <a:rPr lang="en-US"/>
              <a:pPr>
                <a:defRPr/>
              </a:pPr>
              <a:t>1/12/2015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EAB03-E616-4BC9-A41D-BC8EBA8AB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69852-9254-419D-8048-D09059C95613}" type="datetimeFigureOut">
              <a:rPr lang="en-US"/>
              <a:pPr>
                <a:defRPr/>
              </a:pPr>
              <a:t>1/12/2015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A2315-3ABD-47A8-ABDC-1B920B80E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20272-B96B-4BC6-8651-BF3CD2FE9D64}" type="datetimeFigureOut">
              <a:rPr lang="en-US"/>
              <a:pPr>
                <a:defRPr/>
              </a:pPr>
              <a:t>1/12/2015</a:t>
            </a:fld>
            <a:endParaRPr lang="en-US" dirty="0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A3E3A-C29A-4ECF-B373-4EDA1FABC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63EAA-4ADE-4F9B-A4DB-2E53CB8EF339}" type="datetimeFigureOut">
              <a:rPr lang="en-US"/>
              <a:pPr>
                <a:defRPr/>
              </a:pPr>
              <a:t>1/12/2015</a:t>
            </a:fld>
            <a:endParaRPr lang="en-US" dirty="0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9282-B1CD-403D-A29B-AE585B3DBA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E9908-6B28-47FD-8F3F-55B563B8C959}" type="datetimeFigureOut">
              <a:rPr lang="en-US"/>
              <a:pPr>
                <a:defRPr/>
              </a:pPr>
              <a:t>1/12/2015</a:t>
            </a:fld>
            <a:endParaRPr lang="en-US" dirty="0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3D440-D4A2-4D3A-949C-0E02439D0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36D96-09E3-4899-9B90-1B3F8841E94E}" type="datetimeFigureOut">
              <a:rPr lang="en-US"/>
              <a:pPr>
                <a:defRPr/>
              </a:pPr>
              <a:t>1/12/2015</a:t>
            </a:fld>
            <a:endParaRPr lang="en-US" dirty="0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C2086-932C-464E-A583-C753A41648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FA63A-06A1-4C21-AA7A-1915666D53C6}" type="datetimeFigureOut">
              <a:rPr lang="en-US"/>
              <a:pPr>
                <a:defRPr/>
              </a:pPr>
              <a:t>1/12/2015</a:t>
            </a:fld>
            <a:endParaRPr lang="en-US" dirty="0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E327D-B07E-4D48-9CA8-8249EE623C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C1A8A-0234-4FF1-8EEB-D5703B392D54}" type="datetimeFigureOut">
              <a:rPr lang="en-US"/>
              <a:pPr>
                <a:defRPr/>
              </a:pPr>
              <a:t>1/12/2015</a:t>
            </a:fld>
            <a:endParaRPr 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01603-411A-48D3-B965-10E7A945B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BF8AFFBB-D6C7-4467-87EE-A00EB4AC7590}" type="datetimeFigureOut">
              <a:rPr lang="en-US"/>
              <a:pPr>
                <a:defRPr/>
              </a:pPr>
              <a:t>1/12/2015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8C2C9C7-B492-4C66-9C0A-507B6CD86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83" r:id="rId2"/>
    <p:sldLayoutId id="2147483992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3" r:id="rId9"/>
    <p:sldLayoutId id="2147483989" r:id="rId10"/>
    <p:sldLayoutId id="21474839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cter.n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cter.ne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1403350" y="2420938"/>
            <a:ext cx="64817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83" tIns="45640" rIns="91283" bIns="45640">
            <a:spAutoFit/>
          </a:bodyPr>
          <a:lstStyle/>
          <a:p>
            <a:pPr algn="ctr">
              <a:defRPr/>
            </a:pPr>
            <a:r>
              <a:rPr lang="en-US" altLang="zh-CN" sz="4800" b="1" dirty="0" err="1" smtClean="0">
                <a:solidFill>
                  <a:srgbClr val="404040"/>
                </a:solidFill>
                <a:latin typeface="+mn-ea"/>
                <a:ea typeface="+mn-ea"/>
              </a:rPr>
              <a:t>Ducter</a:t>
            </a:r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</a:rPr>
              <a:t>系统</a:t>
            </a:r>
            <a:r>
              <a:rPr lang="zh-CN" altLang="en-US" sz="4800" b="1" dirty="0">
                <a:solidFill>
                  <a:srgbClr val="404040"/>
                </a:solidFill>
                <a:latin typeface="+mn-ea"/>
                <a:ea typeface="+mn-ea"/>
              </a:rPr>
              <a:t>介绍</a:t>
            </a:r>
            <a:endParaRPr lang="en-US" altLang="zh-CN" sz="4800" b="1" dirty="0">
              <a:solidFill>
                <a:srgbClr val="404040"/>
              </a:solidFill>
              <a:latin typeface="+mn-ea"/>
              <a:ea typeface="+mn-ea"/>
            </a:endParaRP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4786313" y="5373688"/>
            <a:ext cx="39608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83" tIns="45640" rIns="91283" bIns="45640">
            <a:spAutoFit/>
          </a:bodyPr>
          <a:lstStyle/>
          <a:p>
            <a:pPr algn="r">
              <a:defRPr/>
            </a:pPr>
            <a:r>
              <a:rPr lang="en-US" altLang="zh-CN" sz="2000" dirty="0" err="1">
                <a:solidFill>
                  <a:srgbClr val="404040"/>
                </a:solidFill>
                <a:latin typeface="+mn-ea"/>
                <a:ea typeface="+mn-ea"/>
              </a:rPr>
              <a:t>cwinux</a:t>
            </a:r>
            <a:endParaRPr lang="en-US" altLang="zh-CN" sz="2000" dirty="0">
              <a:solidFill>
                <a:srgbClr val="404040"/>
              </a:solidFill>
              <a:latin typeface="+mn-ea"/>
              <a:ea typeface="+mn-ea"/>
            </a:endParaRPr>
          </a:p>
          <a:p>
            <a:pPr algn="r">
              <a:defRPr/>
            </a:pPr>
            <a:r>
              <a:rPr lang="en-US" altLang="zh-CN" sz="2000" smtClean="0">
                <a:solidFill>
                  <a:srgbClr val="404040"/>
                </a:solidFill>
                <a:latin typeface="+mn-ea"/>
                <a:ea typeface="+mn-ea"/>
              </a:rPr>
              <a:t>2014-12-28</a:t>
            </a:r>
            <a:endParaRPr lang="zh-CN" altLang="en-US" sz="2000" dirty="0">
              <a:solidFill>
                <a:srgbClr val="40404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可靠的任务执行架构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  <p:pic>
        <p:nvPicPr>
          <p:cNvPr id="9" name="图片 8" descr="任务指令架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52736"/>
            <a:ext cx="8568951" cy="56612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并发的操作执行架构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  <p:pic>
        <p:nvPicPr>
          <p:cNvPr id="9" name="图片 8" descr="操作指令架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52736"/>
            <a:ext cx="8496944" cy="55446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分布式的控制中心架构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  <p:pic>
        <p:nvPicPr>
          <p:cNvPr id="7" name="图片 6" descr="控制中心架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24744"/>
            <a:ext cx="8208912" cy="532859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0" y="44624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任务、操作并发执行的</a:t>
            </a:r>
            <a:r>
              <a:rPr lang="en-US" altLang="zh-CN" sz="2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Agent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架构</a:t>
            </a:r>
            <a:endParaRPr lang="zh-CN" altLang="en-US" sz="28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  <p:pic>
        <p:nvPicPr>
          <p:cNvPr id="7" name="图片 6" descr="agent架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80728"/>
            <a:ext cx="8352927" cy="540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A8314D4-D536-4BDA-8058-43F456DBD397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其他信息</a:t>
            </a:r>
            <a:endParaRPr lang="zh-CN" altLang="en-US" sz="3200" b="1" dirty="0">
              <a:solidFill>
                <a:srgbClr val="404040"/>
              </a:solidFill>
              <a:latin typeface="宋体" pitchFamily="2" charset="-122"/>
              <a:ea typeface="微软雅黑" pitchFamily="34" charset="-122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177676" y="1484784"/>
            <a:ext cx="8786812" cy="3528045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系统采用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C++ </a:t>
            </a:r>
            <a:r>
              <a:rPr lang="en-US" altLang="zh-CN" sz="2800" b="1" dirty="0" err="1" smtClean="0">
                <a:solidFill>
                  <a:srgbClr val="040066"/>
                </a:solidFill>
                <a:latin typeface="+mn-ea"/>
              </a:rPr>
              <a:t>cwinux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应用与通信架构开发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通信协议采用</a:t>
            </a:r>
            <a:r>
              <a:rPr lang="en-US" altLang="zh-CN" sz="2800" b="1" dirty="0" err="1" smtClean="0">
                <a:solidFill>
                  <a:srgbClr val="040066"/>
                </a:solidFill>
                <a:latin typeface="+mn-ea"/>
              </a:rPr>
              <a:t>protobuf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可以管理超过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3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万的服务器节点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设备管理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pic>
        <p:nvPicPr>
          <p:cNvPr id="9" name="图片 8" descr="设备管理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9144000" cy="56912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产品管理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pic>
        <p:nvPicPr>
          <p:cNvPr id="10" name="图片 9" descr="产品管理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9144000" cy="54420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任务设计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任务功能综述</a:t>
            </a:r>
            <a:endParaRPr lang="zh-CN" altLang="en-US" sz="2800" b="1" dirty="0">
              <a:solidFill>
                <a:srgbClr val="404040"/>
              </a:solidFill>
              <a:latin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pic>
        <p:nvPicPr>
          <p:cNvPr id="8" name="图片 7" descr="任务功能综述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920"/>
            <a:ext cx="9144000" cy="4334129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908720"/>
            <a:ext cx="878681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137000"/>
              <a:tabLst/>
              <a:defRPr/>
            </a:pPr>
            <a:r>
              <a:rPr kumimoji="0" lang="zh-CN" alt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任务的本质是：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137000"/>
              <a:tabLst/>
              <a:defRPr/>
            </a:pPr>
            <a:r>
              <a:rPr lang="en-US" altLang="zh-CN" sz="2000" dirty="0" smtClean="0">
                <a:solidFill>
                  <a:srgbClr val="040066"/>
                </a:solidFill>
                <a:latin typeface="+mn-ea"/>
                <a:ea typeface="+mn-ea"/>
              </a:rPr>
              <a:t>	   </a:t>
            </a:r>
            <a:r>
              <a:rPr lang="zh-CN" altLang="en-US" sz="2000" dirty="0" smtClean="0">
                <a:solidFill>
                  <a:srgbClr val="040066"/>
                </a:solidFill>
                <a:latin typeface="+mn-ea"/>
                <a:ea typeface="+mn-ea"/>
              </a:rPr>
              <a:t>为用户提供在一个服务器集群上安全、可靠、可视、自动执行命令的平台。执行的命令由用户采用各种脚本语言开发，可以用作服务重启、上线等各种目的。任务只是按照用户的要求，调度脚本在不同服务器上有次序自动执行，并为脚本执行提供所需要的环境信息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400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任务设计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任务脚本定义</a:t>
            </a:r>
            <a:endParaRPr lang="zh-CN" altLang="en-US" sz="2800" b="1" dirty="0">
              <a:solidFill>
                <a:srgbClr val="404040"/>
              </a:solidFill>
              <a:latin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pic>
        <p:nvPicPr>
          <p:cNvPr id="10" name="图片 9" descr="任务脚本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8964488" cy="58052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任务设计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脚本执行的环境变量</a:t>
            </a:r>
            <a:endParaRPr lang="zh-CN" altLang="en-US" sz="2800" b="1" dirty="0">
              <a:solidFill>
                <a:srgbClr val="404040"/>
              </a:solidFill>
              <a:latin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908720"/>
            <a:ext cx="9144000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DCMD_APP_NAME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任务对应的产品的产品名字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DCMD_SVR_ENV_V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服务池子的环境版本，在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服务池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设定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DCMD_SVR_IP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执行任务的注册服务器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  <a:ea typeface="+mn-ea"/>
              </a:rPr>
              <a:t>IP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地址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DCMD_SVR_NAME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任务对应的服务的名字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DCMD_SVR_NODE_MUTIL_POOL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smtClean="0">
                <a:solidFill>
                  <a:srgbClr val="040066"/>
                </a:solidFill>
                <a:latin typeface="+mn-ea"/>
                <a:ea typeface="+mn-ea"/>
              </a:rPr>
              <a:t>服务</a:t>
            </a:r>
            <a:r>
              <a:rPr lang="zh-CN" altLang="en-US" sz="1600" smtClean="0">
                <a:solidFill>
                  <a:srgbClr val="040066"/>
                </a:solidFill>
                <a:latin typeface="+mn-ea"/>
                <a:ea typeface="+mn-ea"/>
              </a:rPr>
              <a:t>是否</a:t>
            </a:r>
            <a:r>
              <a:rPr lang="zh-CN" altLang="en-US" sz="1600" smtClean="0">
                <a:solidFill>
                  <a:srgbClr val="040066"/>
                </a:solidFill>
                <a:latin typeface="+mn-ea"/>
                <a:ea typeface="+mn-ea"/>
              </a:rPr>
              <a:t>允许</a:t>
            </a:r>
            <a:r>
              <a:rPr lang="zh-CN" altLang="en-US" sz="1600" smtClean="0">
                <a:solidFill>
                  <a:srgbClr val="040066"/>
                </a:solidFill>
                <a:latin typeface="+mn-ea"/>
                <a:ea typeface="+mn-ea"/>
              </a:rPr>
              <a:t>在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一个设备上有多个服务池。在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服务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上设定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DCMD_SVR_PATH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服务在设备上的安装路径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。在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服务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上设定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DCMD_SVR_POOL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服务池名字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DCMD_SVR_PROCESS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是否实时输出执行进度，在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创建任务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时指定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DCMD_SVR_REPO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服务的版本库地址，在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服务池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设定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DCMD_SVR_RESULT_FILE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任务执行结果文件，有</a:t>
            </a:r>
            <a:r>
              <a:rPr lang="en-US" altLang="zh-CN" sz="1600" dirty="0" err="1" smtClean="0">
                <a:solidFill>
                  <a:srgbClr val="040066"/>
                </a:solidFill>
                <a:latin typeface="+mn-ea"/>
                <a:ea typeface="+mn-ea"/>
              </a:rPr>
              <a:t>ducter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  <a:ea typeface="+mn-ea"/>
              </a:rPr>
              <a:t> agent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指定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DCMD_SVR_UPDATE_ENV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是否无条件更新服务的环境配置信息，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创建任务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时指定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DCMD_SVR_UPDATE_TAG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是否无条件更新服务软件包，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创建任务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时指定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DCMD_SVR_USER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任务执行的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  <a:ea typeface="+mn-ea"/>
              </a:rPr>
              <a:t>OS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账号，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服务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上设定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DCMD_SVR_VERSION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当前任务对应的服务版本号，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创建任务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时指定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DCMD_SYS_AGENT_PID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当前</a:t>
            </a:r>
            <a:r>
              <a:rPr lang="en-US" altLang="zh-CN" sz="1600" dirty="0" err="1" smtClean="0">
                <a:solidFill>
                  <a:srgbClr val="040066"/>
                </a:solidFill>
                <a:latin typeface="+mn-ea"/>
                <a:ea typeface="+mn-ea"/>
              </a:rPr>
              <a:t>ducter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  <a:ea typeface="+mn-ea"/>
              </a:rPr>
              <a:t> agent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的进程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  <a:ea typeface="+mn-ea"/>
              </a:rPr>
              <a:t>ID</a:t>
            </a: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  <a:ea typeface="+mn-ea"/>
              </a:rPr>
              <a:t>DCMD_SYS_AGENT_PPID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当前</a:t>
            </a:r>
            <a:r>
              <a:rPr lang="en-US" altLang="zh-CN" sz="1600" dirty="0" err="1" smtClean="0">
                <a:solidFill>
                  <a:srgbClr val="040066"/>
                </a:solidFill>
                <a:latin typeface="+mn-ea"/>
                <a:ea typeface="+mn-ea"/>
              </a:rPr>
              <a:t>ducter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  <a:ea typeface="+mn-ea"/>
              </a:rPr>
              <a:t> agent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的父进程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  <a:ea typeface="+mn-ea"/>
              </a:rPr>
              <a:t>ID</a:t>
            </a: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err="1" smtClean="0">
                <a:solidFill>
                  <a:srgbClr val="040066"/>
                </a:solidFill>
                <a:latin typeface="+mn-ea"/>
                <a:ea typeface="+mn-ea"/>
              </a:rPr>
              <a:t>DCMD_TASK_xxxx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用户脚本定义的参数</a:t>
            </a:r>
            <a:r>
              <a:rPr lang="en-US" altLang="zh-CN" sz="1600" dirty="0" err="1" smtClean="0">
                <a:solidFill>
                  <a:srgbClr val="040066"/>
                </a:solidFill>
                <a:latin typeface="+mn-ea"/>
                <a:ea typeface="+mn-ea"/>
              </a:rPr>
              <a:t>xxxx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，值在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创建任务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时指定</a:t>
            </a:r>
            <a:endParaRPr lang="en-US" altLang="zh-CN" sz="16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en-US" altLang="zh-CN" sz="1800" dirty="0" err="1" smtClean="0">
                <a:solidFill>
                  <a:srgbClr val="040066"/>
                </a:solidFill>
                <a:latin typeface="+mn-ea"/>
                <a:ea typeface="+mn-ea"/>
              </a:rPr>
              <a:t>DCMD_TASK_POOL_yyyy</a:t>
            </a:r>
            <a:r>
              <a:rPr lang="zh-CN" altLang="en-US" sz="1800" dirty="0" smtClean="0">
                <a:solidFill>
                  <a:srgbClr val="040066"/>
                </a:solidFill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服务池的属性</a:t>
            </a:r>
            <a:r>
              <a:rPr lang="en-US" altLang="zh-CN" sz="1600" dirty="0" err="1" smtClean="0">
                <a:solidFill>
                  <a:srgbClr val="040066"/>
                </a:solidFill>
                <a:latin typeface="+mn-ea"/>
                <a:ea typeface="+mn-ea"/>
              </a:rPr>
              <a:t>yyyy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，值在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服务池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  <a:ea typeface="+mn-ea"/>
              </a:rPr>
              <a:t>属性指定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400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7814642" cy="5805264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总体介绍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1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设备管理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1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产品管理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1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任务设计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1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操作设计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1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安全设计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1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问题回答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3600" dirty="0" smtClean="0">
              <a:solidFill>
                <a:srgbClr val="040066"/>
              </a:solidFill>
              <a:latin typeface="+mj-ea"/>
              <a:ea typeface="+mj-ea"/>
            </a:endParaRPr>
          </a:p>
        </p:txBody>
      </p:sp>
      <p:sp>
        <p:nvSpPr>
          <p:cNvPr id="4098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EA278F2-A1E9-4F67-9F44-1B459D1DD08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49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内容纲要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任务设计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脚本其他说明</a:t>
            </a:r>
            <a:endParaRPr lang="zh-CN" altLang="en-US" sz="2800" b="1" dirty="0">
              <a:solidFill>
                <a:srgbClr val="404040"/>
              </a:solidFill>
              <a:latin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908720"/>
            <a:ext cx="9144000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solidFill>
                  <a:srgbClr val="040066"/>
                </a:solidFill>
                <a:latin typeface="+mn-ea"/>
                <a:ea typeface="+mn-ea"/>
              </a:rPr>
              <a:t>脚本需要将执行结果输出到</a:t>
            </a:r>
            <a:r>
              <a:rPr lang="en-US" altLang="zh-CN" sz="2400" dirty="0" smtClean="0">
                <a:solidFill>
                  <a:srgbClr val="040066"/>
                </a:solidFill>
                <a:latin typeface="+mn-ea"/>
                <a:ea typeface="+mn-ea"/>
              </a:rPr>
              <a:t>$DCMD_SVR_RESULT_FILE</a:t>
            </a:r>
            <a:r>
              <a:rPr lang="zh-CN" altLang="en-US" sz="2400" dirty="0" smtClean="0">
                <a:solidFill>
                  <a:srgbClr val="040066"/>
                </a:solidFill>
                <a:latin typeface="+mn-ea"/>
                <a:ea typeface="+mn-ea"/>
              </a:rPr>
              <a:t>指定的文件中，文件格式如下：</a:t>
            </a:r>
            <a:endParaRPr lang="en-US" altLang="zh-CN" sz="24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1098550" lvl="2" indent="-457200">
              <a:spcBef>
                <a:spcPct val="20000"/>
              </a:spcBef>
              <a:buClr>
                <a:srgbClr val="0BD0D9"/>
              </a:buClr>
              <a:buSzPct val="137000"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process=</a:t>
            </a:r>
            <a:r>
              <a:rPr lang="zh-CN" altLang="en-US" sz="2000" dirty="0" smtClean="0">
                <a:latin typeface="+mn-ea"/>
                <a:ea typeface="+mn-ea"/>
              </a:rPr>
              <a:t>具体</a:t>
            </a:r>
            <a:r>
              <a:rPr lang="zh-CN" altLang="zh-CN" sz="2000" dirty="0" smtClean="0">
                <a:latin typeface="+mn-ea"/>
                <a:ea typeface="+mn-ea"/>
              </a:rPr>
              <a:t>进度</a:t>
            </a:r>
            <a:r>
              <a:rPr lang="zh-CN" altLang="en-US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smtClean="0">
                <a:latin typeface="+mn-ea"/>
                <a:ea typeface="+mn-ea"/>
              </a:rPr>
              <a:t>##</a:t>
            </a:r>
            <a:r>
              <a:rPr lang="zh-CN" altLang="en-US" sz="2000" dirty="0" smtClean="0">
                <a:latin typeface="+mn-ea"/>
                <a:ea typeface="+mn-ea"/>
              </a:rPr>
              <a:t>此为</a:t>
            </a:r>
            <a:r>
              <a:rPr lang="zh-CN" altLang="zh-CN" sz="2000" dirty="0" smtClean="0">
                <a:latin typeface="+mn-ea"/>
                <a:ea typeface="+mn-ea"/>
              </a:rPr>
              <a:t>任意的字符串，必须在一行。</a:t>
            </a:r>
          </a:p>
          <a:p>
            <a:pPr marL="1098550" lvl="2" indent="-457200">
              <a:spcBef>
                <a:spcPct val="20000"/>
              </a:spcBef>
              <a:buClr>
                <a:srgbClr val="0BD0D9"/>
              </a:buClr>
              <a:buSzPct val="137000"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state=</a:t>
            </a:r>
            <a:r>
              <a:rPr lang="zh-CN" altLang="en-US" sz="2000" dirty="0" smtClean="0">
                <a:latin typeface="+mn-ea"/>
                <a:ea typeface="+mn-ea"/>
              </a:rPr>
              <a:t>脚本执行状态。 </a:t>
            </a:r>
            <a:r>
              <a:rPr lang="en-US" altLang="zh-CN" sz="2000" dirty="0" smtClean="0">
                <a:latin typeface="+mn-ea"/>
                <a:ea typeface="+mn-ea"/>
              </a:rPr>
              <a:t>##success</a:t>
            </a:r>
            <a:r>
              <a:rPr lang="zh-CN" altLang="zh-CN" sz="2000" dirty="0" smtClean="0">
                <a:latin typeface="+mn-ea"/>
                <a:ea typeface="+mn-ea"/>
              </a:rPr>
              <a:t>：成功；</a:t>
            </a:r>
            <a:r>
              <a:rPr lang="en-US" altLang="zh-CN" sz="2000" dirty="0" smtClean="0">
                <a:latin typeface="+mn-ea"/>
                <a:ea typeface="+mn-ea"/>
              </a:rPr>
              <a:t>failure</a:t>
            </a:r>
            <a:r>
              <a:rPr lang="zh-CN" altLang="zh-CN" sz="2000" dirty="0" smtClean="0">
                <a:latin typeface="+mn-ea"/>
                <a:ea typeface="+mn-ea"/>
              </a:rPr>
              <a:t>：失败</a:t>
            </a:r>
          </a:p>
          <a:p>
            <a:pPr marL="1098550" lvl="2" indent="-457200">
              <a:spcBef>
                <a:spcPct val="20000"/>
              </a:spcBef>
              <a:buClr>
                <a:srgbClr val="0BD0D9"/>
              </a:buClr>
              <a:buSzPct val="137000"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err=</a:t>
            </a:r>
            <a:r>
              <a:rPr lang="zh-CN" altLang="en-US" sz="2000" dirty="0" smtClean="0">
                <a:latin typeface="+mn-ea"/>
                <a:ea typeface="+mn-ea"/>
              </a:rPr>
              <a:t>若失败则设置错误信息。 </a:t>
            </a:r>
            <a:r>
              <a:rPr lang="en-US" altLang="zh-CN" sz="2000" dirty="0" smtClean="0">
                <a:latin typeface="+mn-ea"/>
                <a:ea typeface="+mn-ea"/>
              </a:rPr>
              <a:t>##</a:t>
            </a:r>
            <a:r>
              <a:rPr lang="zh-CN" altLang="zh-CN" sz="2000" dirty="0" smtClean="0">
                <a:latin typeface="+mn-ea"/>
                <a:ea typeface="+mn-ea"/>
              </a:rPr>
              <a:t>错误信息可以多行。</a:t>
            </a: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defRPr/>
            </a:pPr>
            <a:endParaRPr lang="en-US" altLang="zh-CN" sz="24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solidFill>
                  <a:srgbClr val="040066"/>
                </a:solidFill>
                <a:latin typeface="+mn-ea"/>
                <a:ea typeface="+mn-ea"/>
              </a:rPr>
              <a:t>脚本的参数及值若包含如下字符，则这些字符会被剔除</a:t>
            </a:r>
            <a:endParaRPr lang="en-US" altLang="zh-CN" sz="24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1098550" lvl="2" indent="-457200">
              <a:spcBef>
                <a:spcPct val="20000"/>
              </a:spcBef>
              <a:buClr>
                <a:srgbClr val="0BD0D9"/>
              </a:buClr>
              <a:buSzPct val="137000"/>
              <a:defRPr/>
            </a:pPr>
            <a:r>
              <a:rPr lang="zh-CN" altLang="zh-CN" sz="2000" dirty="0" smtClean="0">
                <a:latin typeface="+mn-ea"/>
                <a:ea typeface="+mn-ea"/>
              </a:rPr>
              <a:t>【</a:t>
            </a:r>
            <a:r>
              <a:rPr lang="en-US" altLang="zh-CN" sz="2000" dirty="0" smtClean="0">
                <a:latin typeface="+mn-ea"/>
                <a:ea typeface="+mn-ea"/>
              </a:rPr>
              <a:t>|</a:t>
            </a:r>
            <a:r>
              <a:rPr lang="zh-CN" altLang="zh-CN" sz="2000" dirty="0" smtClean="0">
                <a:latin typeface="+mn-ea"/>
                <a:ea typeface="+mn-ea"/>
              </a:rPr>
              <a:t>】、【</a:t>
            </a:r>
            <a:r>
              <a:rPr lang="en-US" altLang="zh-CN" sz="2000" dirty="0" smtClean="0">
                <a:latin typeface="+mn-ea"/>
                <a:ea typeface="+mn-ea"/>
              </a:rPr>
              <a:t>"</a:t>
            </a:r>
            <a:r>
              <a:rPr lang="zh-CN" altLang="zh-CN" sz="2000" dirty="0" smtClean="0">
                <a:latin typeface="+mn-ea"/>
                <a:ea typeface="+mn-ea"/>
              </a:rPr>
              <a:t>】、【</a:t>
            </a:r>
            <a:r>
              <a:rPr lang="en-US" altLang="zh-CN" sz="2000" dirty="0" smtClean="0">
                <a:latin typeface="+mn-ea"/>
                <a:ea typeface="+mn-ea"/>
              </a:rPr>
              <a:t>'</a:t>
            </a:r>
            <a:r>
              <a:rPr lang="zh-CN" altLang="zh-CN" sz="2000" dirty="0" smtClean="0">
                <a:latin typeface="+mn-ea"/>
                <a:ea typeface="+mn-ea"/>
              </a:rPr>
              <a:t>】、【 】、【</a:t>
            </a:r>
            <a:r>
              <a:rPr lang="en-US" altLang="zh-CN" sz="2000" dirty="0" smtClean="0">
                <a:latin typeface="+mn-ea"/>
                <a:ea typeface="+mn-ea"/>
              </a:rPr>
              <a:t>\r</a:t>
            </a:r>
            <a:r>
              <a:rPr lang="zh-CN" altLang="zh-CN" sz="2000" dirty="0" smtClean="0">
                <a:latin typeface="+mn-ea"/>
                <a:ea typeface="+mn-ea"/>
              </a:rPr>
              <a:t>】、【</a:t>
            </a:r>
            <a:r>
              <a:rPr lang="en-US" altLang="zh-CN" sz="2000" dirty="0" smtClean="0">
                <a:latin typeface="+mn-ea"/>
                <a:ea typeface="+mn-ea"/>
              </a:rPr>
              <a:t>\n</a:t>
            </a:r>
            <a:r>
              <a:rPr lang="zh-CN" altLang="zh-CN" sz="2000" dirty="0" smtClean="0">
                <a:latin typeface="+mn-ea"/>
                <a:ea typeface="+mn-ea"/>
              </a:rPr>
              <a:t>】、【</a:t>
            </a:r>
            <a:r>
              <a:rPr lang="en-US" altLang="zh-CN" sz="2000" dirty="0" smtClean="0">
                <a:latin typeface="+mn-ea"/>
                <a:ea typeface="+mn-ea"/>
              </a:rPr>
              <a:t>;</a:t>
            </a:r>
            <a:r>
              <a:rPr lang="zh-CN" altLang="zh-CN" sz="2000" dirty="0" smtClean="0">
                <a:latin typeface="+mn-ea"/>
                <a:ea typeface="+mn-ea"/>
              </a:rPr>
              <a:t>】、【</a:t>
            </a:r>
            <a:r>
              <a:rPr lang="en-US" altLang="zh-CN" sz="2000" dirty="0" smtClean="0">
                <a:latin typeface="+mn-ea"/>
                <a:ea typeface="+mn-ea"/>
              </a:rPr>
              <a:t>&amp;</a:t>
            </a:r>
            <a:r>
              <a:rPr lang="zh-CN" altLang="zh-CN" sz="2000" dirty="0" smtClean="0">
                <a:latin typeface="+mn-ea"/>
                <a:ea typeface="+mn-ea"/>
              </a:rPr>
              <a:t>】</a:t>
            </a:r>
            <a:endParaRPr lang="en-US" altLang="zh-CN" sz="20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endParaRPr lang="en-US" altLang="zh-CN" sz="2400" dirty="0" smtClean="0">
              <a:solidFill>
                <a:srgbClr val="040066"/>
              </a:solidFill>
              <a:latin typeface="+mn-ea"/>
              <a:ea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solidFill>
                  <a:srgbClr val="040066"/>
                </a:solidFill>
                <a:latin typeface="+mn-ea"/>
              </a:rPr>
              <a:t>脚本具体实现例子，可参照</a:t>
            </a:r>
            <a:r>
              <a:rPr lang="en-US" altLang="zh-CN" sz="2400" dirty="0" smtClean="0">
                <a:solidFill>
                  <a:srgbClr val="040066"/>
                </a:solidFill>
                <a:latin typeface="+mn-ea"/>
                <a:hlinkClick r:id="rId3"/>
              </a:rPr>
              <a:t>www.ducter.net</a:t>
            </a:r>
            <a:r>
              <a:rPr lang="zh-CN" altLang="en-US" sz="2400" dirty="0" smtClean="0">
                <a:solidFill>
                  <a:srgbClr val="040066"/>
                </a:solidFill>
                <a:latin typeface="+mn-ea"/>
              </a:rPr>
              <a:t>的演示程序中的脚本。</a:t>
            </a: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endParaRPr lang="en-US" altLang="zh-CN" sz="2400" dirty="0" smtClean="0">
              <a:solidFill>
                <a:srgbClr val="040066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任务设计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任务监控</a:t>
            </a:r>
            <a:endParaRPr lang="zh-CN" altLang="en-US" sz="2800" b="1" dirty="0">
              <a:solidFill>
                <a:srgbClr val="404040"/>
              </a:solidFill>
              <a:latin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pic>
        <p:nvPicPr>
          <p:cNvPr id="8" name="图片 7" descr="任务监控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44000" cy="58052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操作设计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操作功能综述</a:t>
            </a:r>
            <a:endParaRPr lang="zh-CN" altLang="en-US" sz="2800" b="1" dirty="0">
              <a:solidFill>
                <a:srgbClr val="404040"/>
              </a:solidFill>
              <a:latin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908720"/>
            <a:ext cx="878681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137000"/>
              <a:tabLst/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操作</a:t>
            </a:r>
            <a:r>
              <a:rPr kumimoji="0" lang="zh-CN" alt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的本质是：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137000"/>
              <a:tabLst/>
              <a:defRPr/>
            </a:pPr>
            <a:r>
              <a:rPr lang="en-US" altLang="zh-CN" sz="2000" dirty="0" smtClean="0">
                <a:solidFill>
                  <a:srgbClr val="040066"/>
                </a:solidFill>
                <a:latin typeface="+mn-ea"/>
                <a:ea typeface="+mn-ea"/>
              </a:rPr>
              <a:t>	   </a:t>
            </a:r>
            <a:r>
              <a:rPr lang="zh-CN" altLang="en-US" sz="2000" dirty="0" smtClean="0">
                <a:solidFill>
                  <a:srgbClr val="040066"/>
                </a:solidFill>
                <a:latin typeface="+mn-ea"/>
                <a:ea typeface="+mn-ea"/>
              </a:rPr>
              <a:t>为用户提供在一个服务器集群上安全、并发执行命令的平台。执行的命令由用户采用各种脚本语言开发，可用作服务器信息的收集、服务器配置等各种动作。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400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0" name="图片 9" descr="操作关系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880"/>
            <a:ext cx="9144000" cy="45091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操作设计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操作定义</a:t>
            </a:r>
            <a:endParaRPr lang="zh-CN" altLang="en-US" sz="2800" b="1" dirty="0">
              <a:solidFill>
                <a:srgbClr val="404040"/>
              </a:solidFill>
              <a:latin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pic>
        <p:nvPicPr>
          <p:cNvPr id="8" name="图片 7" descr="操作定义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9144000" cy="58772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操作设计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重复操作定义</a:t>
            </a:r>
            <a:endParaRPr lang="zh-CN" altLang="en-US" sz="2800" b="1" dirty="0">
              <a:solidFill>
                <a:srgbClr val="404040"/>
              </a:solidFill>
              <a:latin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pic>
        <p:nvPicPr>
          <p:cNvPr id="9" name="图片 8" descr="重复操作定义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6612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操作设计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操作脚本说明</a:t>
            </a:r>
            <a:endParaRPr lang="zh-CN" altLang="en-US" sz="2800" b="1" dirty="0">
              <a:solidFill>
                <a:srgbClr val="404040"/>
              </a:solidFill>
              <a:latin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908720"/>
            <a:ext cx="878681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137000"/>
              <a:buFont typeface="Wingdings" pitchFamily="2" charset="2"/>
              <a:buChar char="u"/>
              <a:tabLst/>
              <a:defRPr/>
            </a:pPr>
            <a:r>
              <a:rPr lang="zh-CN" altLang="en-US" sz="2400" b="1" noProof="0" dirty="0" smtClean="0">
                <a:solidFill>
                  <a:schemeClr val="tx1"/>
                </a:solidFill>
                <a:latin typeface="+mn-ea"/>
                <a:ea typeface="+mn-ea"/>
              </a:rPr>
              <a:t>操作脚本的参数，输出的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环境变量名称为：</a:t>
            </a:r>
            <a:endParaRPr lang="en-US" altLang="zh-CN" sz="24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777875" lvl="1" indent="-457200">
              <a:spcBef>
                <a:spcPct val="20000"/>
              </a:spcBef>
              <a:buClr>
                <a:srgbClr val="0BD0D9"/>
              </a:buClr>
              <a:buSzPct val="137000"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$</a:t>
            </a:r>
            <a:r>
              <a:rPr lang="en-US" altLang="zh-CN" sz="2400" dirty="0" err="1" smtClean="0">
                <a:latin typeface="+mn-ea"/>
                <a:ea typeface="+mn-ea"/>
              </a:rPr>
              <a:t>DCMD_OPR_xxxx</a:t>
            </a:r>
            <a:r>
              <a:rPr lang="zh-CN" altLang="en-US" sz="2400" dirty="0" smtClean="0">
                <a:latin typeface="+mn-ea"/>
                <a:ea typeface="+mn-ea"/>
              </a:rPr>
              <a:t>：</a:t>
            </a:r>
            <a:r>
              <a:rPr lang="en-US" altLang="zh-CN" sz="2400" dirty="0" err="1" smtClean="0">
                <a:latin typeface="+mn-ea"/>
                <a:ea typeface="+mn-ea"/>
              </a:rPr>
              <a:t>xxxx</a:t>
            </a:r>
            <a:r>
              <a:rPr lang="zh-CN" altLang="en-US" sz="2400" dirty="0" smtClean="0">
                <a:latin typeface="+mn-ea"/>
                <a:ea typeface="+mn-ea"/>
              </a:rPr>
              <a:t>为操作脚本参数的名称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777875" lvl="1" indent="-457200">
              <a:spcBef>
                <a:spcPct val="20000"/>
              </a:spcBef>
              <a:buClr>
                <a:srgbClr val="0BD0D9"/>
              </a:buClr>
              <a:buSzPct val="137000"/>
              <a:defRPr/>
            </a:pPr>
            <a:endParaRPr lang="en-US" altLang="zh-CN" sz="24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脚本的参数及值若包含如下字符，则这些字符会被剔除</a:t>
            </a:r>
            <a:endParaRPr lang="en-US" altLang="zh-CN" sz="24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098550" lvl="2" indent="-457200">
              <a:spcBef>
                <a:spcPct val="20000"/>
              </a:spcBef>
              <a:buClr>
                <a:srgbClr val="0BD0D9"/>
              </a:buClr>
              <a:buSzPct val="137000"/>
              <a:defRPr/>
            </a:pPr>
            <a:r>
              <a:rPr lang="zh-CN" altLang="zh-CN" sz="2000" dirty="0" smtClean="0">
                <a:latin typeface="+mn-ea"/>
              </a:rPr>
              <a:t>【</a:t>
            </a:r>
            <a:r>
              <a:rPr lang="en-US" altLang="zh-CN" sz="2000" dirty="0" smtClean="0">
                <a:latin typeface="+mn-ea"/>
              </a:rPr>
              <a:t>|</a:t>
            </a:r>
            <a:r>
              <a:rPr lang="zh-CN" altLang="zh-CN" sz="2000" dirty="0" smtClean="0">
                <a:latin typeface="+mn-ea"/>
              </a:rPr>
              <a:t>】、【</a:t>
            </a:r>
            <a:r>
              <a:rPr lang="en-US" altLang="zh-CN" sz="2000" dirty="0" smtClean="0">
                <a:latin typeface="+mn-ea"/>
              </a:rPr>
              <a:t>"</a:t>
            </a:r>
            <a:r>
              <a:rPr lang="zh-CN" altLang="zh-CN" sz="2000" dirty="0" smtClean="0">
                <a:latin typeface="+mn-ea"/>
              </a:rPr>
              <a:t>】、【</a:t>
            </a:r>
            <a:r>
              <a:rPr lang="en-US" altLang="zh-CN" sz="2000" dirty="0" smtClean="0">
                <a:latin typeface="+mn-ea"/>
              </a:rPr>
              <a:t>'</a:t>
            </a:r>
            <a:r>
              <a:rPr lang="zh-CN" altLang="zh-CN" sz="2000" dirty="0" smtClean="0">
                <a:latin typeface="+mn-ea"/>
              </a:rPr>
              <a:t>】、【 】、【</a:t>
            </a:r>
            <a:r>
              <a:rPr lang="en-US" altLang="zh-CN" sz="2000" dirty="0" smtClean="0">
                <a:latin typeface="+mn-ea"/>
              </a:rPr>
              <a:t>\r</a:t>
            </a:r>
            <a:r>
              <a:rPr lang="zh-CN" altLang="zh-CN" sz="2000" dirty="0" smtClean="0">
                <a:latin typeface="+mn-ea"/>
              </a:rPr>
              <a:t>】、【</a:t>
            </a:r>
            <a:r>
              <a:rPr lang="en-US" altLang="zh-CN" sz="2000" dirty="0" smtClean="0">
                <a:latin typeface="+mn-ea"/>
              </a:rPr>
              <a:t>\n</a:t>
            </a:r>
            <a:r>
              <a:rPr lang="zh-CN" altLang="zh-CN" sz="2000" dirty="0" smtClean="0">
                <a:latin typeface="+mn-ea"/>
              </a:rPr>
              <a:t>】、【</a:t>
            </a:r>
            <a:r>
              <a:rPr lang="en-US" altLang="zh-CN" sz="2000" dirty="0" smtClean="0">
                <a:latin typeface="+mn-ea"/>
              </a:rPr>
              <a:t>;</a:t>
            </a:r>
            <a:r>
              <a:rPr lang="zh-CN" altLang="zh-CN" sz="2000" dirty="0" smtClean="0">
                <a:latin typeface="+mn-ea"/>
              </a:rPr>
              <a:t>】、【</a:t>
            </a:r>
            <a:r>
              <a:rPr lang="en-US" altLang="zh-CN" sz="2000" dirty="0" smtClean="0">
                <a:latin typeface="+mn-ea"/>
              </a:rPr>
              <a:t>&amp;</a:t>
            </a:r>
            <a:r>
              <a:rPr lang="zh-CN" altLang="zh-CN" sz="2000" dirty="0" smtClean="0">
                <a:latin typeface="+mn-ea"/>
              </a:rPr>
              <a:t>】</a:t>
            </a: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endParaRPr lang="en-US" altLang="zh-CN" sz="2400" dirty="0" smtClean="0">
              <a:solidFill>
                <a:srgbClr val="040066"/>
              </a:solidFill>
              <a:latin typeface="+mn-ea"/>
            </a:endParaRPr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脚本具体实现例子，可参照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ea typeface="+mn-ea"/>
                <a:hlinkClick r:id="rId3"/>
              </a:rPr>
              <a:t>www.ducter.net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的演示程序中的脚本。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简单的脚本如下：</a:t>
            </a:r>
            <a:endParaRPr lang="en-US" altLang="zh-CN" sz="24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en-US" altLang="zh-CN" sz="2400" dirty="0" smtClean="0"/>
              <a:t>if [ -z "$</a:t>
            </a:r>
            <a:r>
              <a:rPr lang="en-US" altLang="zh-CN" sz="2400" dirty="0" err="1" smtClean="0"/>
              <a:t>DCMD_OPR_proc</a:t>
            </a:r>
            <a:r>
              <a:rPr lang="en-US" altLang="zh-CN" sz="2400" dirty="0" smtClean="0"/>
              <a:t>" ] ; then</a:t>
            </a:r>
            <a:endParaRPr lang="zh-CN" altLang="zh-CN" sz="2400" dirty="0" smtClean="0"/>
          </a:p>
          <a:p>
            <a:pPr lvl="1"/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ps</a:t>
            </a:r>
            <a:r>
              <a:rPr lang="en-US" altLang="zh-CN" sz="2400" dirty="0" smtClean="0"/>
              <a:t> -</a:t>
            </a:r>
            <a:r>
              <a:rPr lang="en-US" altLang="zh-CN" sz="2400" dirty="0" err="1" smtClean="0"/>
              <a:t>ef</a:t>
            </a:r>
            <a:endParaRPr lang="zh-CN" altLang="zh-CN" sz="2400" dirty="0" smtClean="0"/>
          </a:p>
          <a:p>
            <a:pPr lvl="1"/>
            <a:r>
              <a:rPr lang="en-US" altLang="zh-CN" sz="2400" dirty="0" smtClean="0"/>
              <a:t>else</a:t>
            </a:r>
            <a:endParaRPr lang="zh-CN" altLang="zh-CN" sz="2400" dirty="0" smtClean="0"/>
          </a:p>
          <a:p>
            <a:pPr lvl="1"/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ps</a:t>
            </a:r>
            <a:r>
              <a:rPr lang="en-US" altLang="zh-CN" sz="2400" dirty="0" smtClean="0"/>
              <a:t> -</a:t>
            </a:r>
            <a:r>
              <a:rPr lang="en-US" altLang="zh-CN" sz="2400" dirty="0" err="1" smtClean="0"/>
              <a:t>ef|grep</a:t>
            </a:r>
            <a:r>
              <a:rPr lang="en-US" altLang="zh-CN" sz="2400" dirty="0" smtClean="0"/>
              <a:t> "$</a:t>
            </a:r>
            <a:r>
              <a:rPr lang="en-US" altLang="zh-CN" sz="2400" dirty="0" err="1" smtClean="0"/>
              <a:t>DCMD_OPR_proc</a:t>
            </a:r>
            <a:r>
              <a:rPr lang="en-US" altLang="zh-CN" sz="2400" dirty="0" smtClean="0"/>
              <a:t>"</a:t>
            </a:r>
            <a:endParaRPr lang="zh-CN" altLang="zh-CN" sz="2400" dirty="0" smtClean="0"/>
          </a:p>
          <a:p>
            <a:pPr lvl="1"/>
            <a:r>
              <a:rPr lang="en-US" altLang="zh-CN" sz="2400" dirty="0" err="1" smtClean="0"/>
              <a:t>fi</a:t>
            </a:r>
            <a:endParaRPr lang="zh-CN" altLang="zh-CN" sz="2400" dirty="0" smtClean="0"/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defRPr/>
            </a:pPr>
            <a:endParaRPr lang="en-US" altLang="zh-CN" sz="24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137000"/>
              <a:tabLst/>
              <a:defRPr/>
            </a:pPr>
            <a:endParaRPr lang="en-US" altLang="zh-CN" sz="24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137000"/>
              <a:buFont typeface="Wingdings" pitchFamily="2" charset="2"/>
              <a:buChar char="u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400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安全设计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用户及分组</a:t>
            </a:r>
            <a:endParaRPr lang="zh-CN" altLang="en-US" sz="2800" b="1" dirty="0">
              <a:solidFill>
                <a:srgbClr val="404040"/>
              </a:solidFill>
              <a:latin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pic>
        <p:nvPicPr>
          <p:cNvPr id="9" name="图片 8" descr="用户与用户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44000" cy="58052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安全设计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sym typeface="华文细黑" pitchFamily="2" charset="-122"/>
              </a:rPr>
              <a:t>系统安全</a:t>
            </a:r>
            <a:endParaRPr lang="zh-CN" altLang="en-US" sz="2800" b="1" dirty="0">
              <a:solidFill>
                <a:srgbClr val="404040"/>
              </a:solidFill>
              <a:latin typeface="+mn-ea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908720"/>
            <a:ext cx="878681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Font typeface="Wingdings" pitchFamily="2" charset="2"/>
              <a:buChar char="u"/>
            </a:pPr>
            <a:r>
              <a:rPr lang="zh-CN" altLang="en-US" sz="2800" b="1" dirty="0" smtClean="0"/>
              <a:t>控制中心的</a:t>
            </a:r>
            <a:r>
              <a:rPr lang="zh-CN" altLang="zh-CN" sz="2800" b="1" dirty="0" smtClean="0"/>
              <a:t>安全</a:t>
            </a:r>
          </a:p>
          <a:p>
            <a:pPr lvl="1"/>
            <a:r>
              <a:rPr lang="zh-CN" altLang="en-US" sz="2400" dirty="0" smtClean="0">
                <a:latin typeface="+mn-ea"/>
                <a:ea typeface="+mn-ea"/>
              </a:rPr>
              <a:t>控制中心可限定只有那些</a:t>
            </a:r>
            <a:r>
              <a:rPr lang="en-US" altLang="zh-CN" sz="2400" dirty="0" smtClean="0">
                <a:latin typeface="+mn-ea"/>
                <a:ea typeface="+mn-ea"/>
              </a:rPr>
              <a:t>IP</a:t>
            </a:r>
            <a:r>
              <a:rPr lang="zh-CN" altLang="en-US" sz="2400" dirty="0" smtClean="0">
                <a:latin typeface="+mn-ea"/>
                <a:ea typeface="+mn-ea"/>
              </a:rPr>
              <a:t>或</a:t>
            </a:r>
            <a:r>
              <a:rPr lang="en-US" altLang="zh-CN" sz="2400" dirty="0" smtClean="0">
                <a:latin typeface="+mn-ea"/>
                <a:ea typeface="+mn-ea"/>
              </a:rPr>
              <a:t>IP</a:t>
            </a:r>
            <a:r>
              <a:rPr lang="zh-CN" altLang="en-US" sz="2400" dirty="0" smtClean="0">
                <a:latin typeface="+mn-ea"/>
                <a:ea typeface="+mn-ea"/>
              </a:rPr>
              <a:t>段可以访问。</a:t>
            </a:r>
            <a:endParaRPr lang="zh-CN" altLang="zh-CN" sz="2400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800" b="1" dirty="0" smtClean="0"/>
              <a:t>Agent</a:t>
            </a:r>
            <a:r>
              <a:rPr lang="zh-CN" altLang="zh-CN" sz="2800" b="1" dirty="0" smtClean="0"/>
              <a:t>的安全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latin typeface="+mn-ea"/>
                <a:ea typeface="+mn-ea"/>
              </a:rPr>
              <a:t>Agent</a:t>
            </a:r>
            <a:r>
              <a:rPr lang="zh-CN" altLang="zh-CN" sz="2400" dirty="0" smtClean="0">
                <a:latin typeface="+mn-ea"/>
                <a:ea typeface="+mn-ea"/>
              </a:rPr>
              <a:t>主动连接控制中心。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sz="2400" dirty="0" smtClean="0">
                <a:latin typeface="+mn-ea"/>
                <a:ea typeface="+mn-ea"/>
              </a:rPr>
              <a:t>控制中心会</a:t>
            </a:r>
            <a:r>
              <a:rPr lang="zh-CN" altLang="en-US" sz="2400" dirty="0" smtClean="0">
                <a:latin typeface="+mn-ea"/>
              </a:rPr>
              <a:t>基于</a:t>
            </a:r>
            <a:r>
              <a:rPr lang="en-US" altLang="zh-CN" sz="2400" dirty="0" smtClean="0">
                <a:latin typeface="+mn-ea"/>
              </a:rPr>
              <a:t>agent</a:t>
            </a:r>
            <a:r>
              <a:rPr lang="zh-CN" altLang="en-US" sz="2400" dirty="0" smtClean="0">
                <a:latin typeface="+mn-ea"/>
              </a:rPr>
              <a:t>连接</a:t>
            </a:r>
            <a:r>
              <a:rPr lang="en-US" altLang="zh-CN" sz="2400" dirty="0" smtClean="0">
                <a:latin typeface="+mn-ea"/>
              </a:rPr>
              <a:t>IP</a:t>
            </a:r>
            <a:r>
              <a:rPr lang="zh-CN" altLang="en-US" sz="2400" dirty="0" smtClean="0">
                <a:latin typeface="+mn-ea"/>
              </a:rPr>
              <a:t>与报告</a:t>
            </a:r>
            <a:r>
              <a:rPr lang="en-US" altLang="zh-CN" sz="2400" dirty="0" smtClean="0">
                <a:latin typeface="+mn-ea"/>
              </a:rPr>
              <a:t>IP</a:t>
            </a:r>
            <a:r>
              <a:rPr lang="zh-CN" altLang="zh-CN" sz="2400" dirty="0" smtClean="0">
                <a:latin typeface="+mn-ea"/>
                <a:ea typeface="+mn-ea"/>
              </a:rPr>
              <a:t>验证</a:t>
            </a:r>
            <a:r>
              <a:rPr lang="zh-CN" altLang="en-US" sz="2400" dirty="0" smtClean="0">
                <a:latin typeface="+mn-ea"/>
                <a:ea typeface="+mn-ea"/>
              </a:rPr>
              <a:t>接入</a:t>
            </a:r>
            <a:r>
              <a:rPr lang="zh-CN" altLang="zh-CN" sz="2400" dirty="0" smtClean="0">
                <a:latin typeface="+mn-ea"/>
                <a:ea typeface="+mn-ea"/>
              </a:rPr>
              <a:t>的</a:t>
            </a:r>
            <a:r>
              <a:rPr lang="en-US" altLang="zh-CN" sz="2400" dirty="0" smtClean="0">
                <a:latin typeface="+mn-ea"/>
                <a:ea typeface="+mn-ea"/>
              </a:rPr>
              <a:t>agent</a:t>
            </a:r>
            <a:r>
              <a:rPr lang="zh-CN" altLang="en-US" sz="2400" dirty="0" smtClean="0">
                <a:latin typeface="+mn-ea"/>
                <a:ea typeface="+mn-ea"/>
              </a:rPr>
              <a:t>，若无法确认其身份</a:t>
            </a:r>
            <a:r>
              <a:rPr lang="zh-CN" altLang="zh-CN" sz="2400" dirty="0" smtClean="0">
                <a:latin typeface="+mn-ea"/>
                <a:ea typeface="+mn-ea"/>
              </a:rPr>
              <a:t>则拒绝连接。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latin typeface="+mn-ea"/>
                <a:ea typeface="+mn-ea"/>
              </a:rPr>
              <a:t>Agent</a:t>
            </a:r>
            <a:r>
              <a:rPr lang="zh-CN" altLang="zh-CN" sz="2400" dirty="0" smtClean="0">
                <a:latin typeface="+mn-ea"/>
                <a:ea typeface="+mn-ea"/>
              </a:rPr>
              <a:t>对于</a:t>
            </a:r>
            <a:r>
              <a:rPr lang="zh-CN" altLang="en-US" sz="2400" dirty="0" smtClean="0">
                <a:latin typeface="+mn-ea"/>
                <a:ea typeface="+mn-ea"/>
              </a:rPr>
              <a:t>所有脚本参数的特殊字符，都进行了剔除。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/>
            <a:r>
              <a:rPr lang="zh-CN" altLang="zh-CN" sz="2000" dirty="0" smtClean="0">
                <a:latin typeface="+mn-ea"/>
              </a:rPr>
              <a:t>【</a:t>
            </a:r>
            <a:r>
              <a:rPr lang="en-US" altLang="zh-CN" sz="2000" dirty="0" smtClean="0">
                <a:latin typeface="+mn-ea"/>
              </a:rPr>
              <a:t>|</a:t>
            </a:r>
            <a:r>
              <a:rPr lang="zh-CN" altLang="zh-CN" sz="2000" dirty="0" smtClean="0">
                <a:latin typeface="+mn-ea"/>
              </a:rPr>
              <a:t>】、【</a:t>
            </a:r>
            <a:r>
              <a:rPr lang="en-US" altLang="zh-CN" sz="2000" dirty="0" smtClean="0">
                <a:latin typeface="+mn-ea"/>
              </a:rPr>
              <a:t>“</a:t>
            </a:r>
            <a:r>
              <a:rPr lang="zh-CN" altLang="zh-CN" sz="2000" dirty="0" smtClean="0">
                <a:latin typeface="+mn-ea"/>
              </a:rPr>
              <a:t>】、【</a:t>
            </a:r>
            <a:r>
              <a:rPr lang="en-US" altLang="zh-CN" sz="2000" dirty="0" smtClean="0">
                <a:latin typeface="+mn-ea"/>
              </a:rPr>
              <a:t>‘</a:t>
            </a:r>
            <a:r>
              <a:rPr lang="zh-CN" altLang="zh-CN" sz="2000" dirty="0" smtClean="0">
                <a:latin typeface="+mn-ea"/>
              </a:rPr>
              <a:t>】、【 】、【</a:t>
            </a:r>
            <a:r>
              <a:rPr lang="en-US" altLang="zh-CN" sz="2000" dirty="0" smtClean="0">
                <a:latin typeface="+mn-ea"/>
              </a:rPr>
              <a:t>\r</a:t>
            </a:r>
            <a:r>
              <a:rPr lang="zh-CN" altLang="zh-CN" sz="2000" dirty="0" smtClean="0">
                <a:latin typeface="+mn-ea"/>
              </a:rPr>
              <a:t>】、【</a:t>
            </a:r>
            <a:r>
              <a:rPr lang="en-US" altLang="zh-CN" sz="2000" dirty="0" smtClean="0">
                <a:latin typeface="+mn-ea"/>
              </a:rPr>
              <a:t>\n</a:t>
            </a:r>
            <a:r>
              <a:rPr lang="zh-CN" altLang="zh-CN" sz="2000" dirty="0" smtClean="0">
                <a:latin typeface="+mn-ea"/>
              </a:rPr>
              <a:t>】、【</a:t>
            </a:r>
            <a:r>
              <a:rPr lang="en-US" altLang="zh-CN" sz="2000" dirty="0" smtClean="0">
                <a:latin typeface="+mn-ea"/>
              </a:rPr>
              <a:t>;</a:t>
            </a:r>
            <a:r>
              <a:rPr lang="zh-CN" altLang="zh-CN" sz="2000" dirty="0" smtClean="0">
                <a:latin typeface="+mn-ea"/>
              </a:rPr>
              <a:t>】、【</a:t>
            </a:r>
            <a:r>
              <a:rPr lang="en-US" altLang="zh-CN" sz="2000" dirty="0" smtClean="0">
                <a:latin typeface="+mn-ea"/>
              </a:rPr>
              <a:t>&amp;</a:t>
            </a:r>
            <a:r>
              <a:rPr lang="zh-CN" altLang="zh-CN" sz="2000" dirty="0" smtClean="0">
                <a:latin typeface="+mn-ea"/>
              </a:rPr>
              <a:t>】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latin typeface="+mn-ea"/>
                <a:ea typeface="+mn-ea"/>
              </a:rPr>
              <a:t>Center</a:t>
            </a:r>
            <a:r>
              <a:rPr lang="zh-CN" altLang="en-US" sz="2400" dirty="0" smtClean="0">
                <a:latin typeface="+mn-ea"/>
                <a:ea typeface="+mn-ea"/>
              </a:rPr>
              <a:t>对于分发的所有脚本，都进行</a:t>
            </a:r>
            <a:r>
              <a:rPr lang="en-US" altLang="zh-CN" sz="2400" dirty="0" smtClean="0">
                <a:latin typeface="+mn-ea"/>
                <a:ea typeface="+mn-ea"/>
              </a:rPr>
              <a:t>MD5</a:t>
            </a:r>
            <a:r>
              <a:rPr lang="zh-CN" altLang="en-US" sz="2400" dirty="0" smtClean="0">
                <a:latin typeface="+mn-ea"/>
                <a:ea typeface="+mn-ea"/>
              </a:rPr>
              <a:t>校验，若校验错误则拒绝发送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latin typeface="+mn-ea"/>
                <a:ea typeface="+mn-ea"/>
              </a:rPr>
              <a:t>Center</a:t>
            </a:r>
            <a:r>
              <a:rPr lang="zh-CN" altLang="en-US" sz="2400" dirty="0" smtClean="0">
                <a:latin typeface="+mn-ea"/>
                <a:ea typeface="+mn-ea"/>
              </a:rPr>
              <a:t>在执行任务前，对任务的所有信息都进行了快照处理，防止任务执行过程中信息的改变而造成不一致</a:t>
            </a:r>
            <a:endParaRPr lang="zh-CN" altLang="zh-CN" sz="2400" dirty="0" smtClean="0">
              <a:latin typeface="+mn-ea"/>
              <a:ea typeface="+mn-ea"/>
            </a:endParaRPr>
          </a:p>
          <a:p>
            <a:pPr lvl="1"/>
            <a:endParaRPr lang="zh-CN" altLang="zh-CN" sz="2400" dirty="0" smtClean="0"/>
          </a:p>
          <a:p>
            <a:pPr marL="457200" lvl="0" indent="-457200">
              <a:spcBef>
                <a:spcPct val="20000"/>
              </a:spcBef>
              <a:buClr>
                <a:srgbClr val="0BD0D9"/>
              </a:buClr>
              <a:buSzPct val="137000"/>
              <a:defRPr/>
            </a:pPr>
            <a:endParaRPr lang="en-US" altLang="zh-CN" sz="24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137000"/>
              <a:tabLst/>
              <a:defRPr/>
            </a:pPr>
            <a:endParaRPr lang="en-US" altLang="zh-CN" sz="24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137000"/>
              <a:buFont typeface="Wingdings" pitchFamily="2" charset="2"/>
              <a:buChar char="u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400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980728"/>
            <a:ext cx="8786813" cy="566296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如何实时的登记各个服务分布在哪些服务器？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的产品管理清理记录服务的服务器分布。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如何快速在几十、几百甚至几千台服务器上发布产品？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的任务可以实现服务在几十、几百甚至几千服务器的快速部署。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如何快速的完成已发布产品的退回？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的前一个版本发布任务的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Redo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，可以实现产品的快速回退。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也可以通过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重新建立发布任务，版本号为回退的版本号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如何不让开发人员登录线上服务器又能收集服务信息？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的操作可以解决这个问题，只要编写对应的脚本即可。</a:t>
            </a: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如何解决产品在不同服务器上配置不同的问题？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的代码发布支持代码与配置分类，不同配置的服务器划分到不同   的服务池，并为服务池设置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env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版本即可。</a:t>
            </a: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02060"/>
                </a:solidFill>
                <a:latin typeface="+mn-ea"/>
              </a:rPr>
              <a:t>如何实现不同类型产品能够按照统一模式进行发布？</a:t>
            </a:r>
            <a:endParaRPr lang="en-US" altLang="zh-CN" sz="2200" b="1" dirty="0" smtClean="0">
              <a:solidFill>
                <a:srgbClr val="002060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200" b="1" dirty="0" smtClean="0">
                <a:solidFill>
                  <a:srgbClr val="002060"/>
                </a:solidFill>
                <a:latin typeface="+mn-ea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的任务可以实现所有产品按照统一的模式进行发布。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A892108-D2AB-4AD5-929D-32EA8DBA47AD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173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问题回答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980728"/>
            <a:ext cx="8786813" cy="566296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如何解决产品的测试、预发布、线上环境的平滑发布问题？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通过在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划分测试、预发布、生产服务池子，为不同池子配置不同的环境即可实现平滑发布。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如何实现产品发布的过程中不影响线上业务的可用性？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的任务支持产品发布的时候，一个服务池的设备按照设定的比率，逐步上线，以确保上线的过程中对外正常提供服务。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如何能够解决各种从服务器上收集信息的需求？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的操作与重复操作都可以完成。建议针对不同的信息收集需求开发对应的后台，通过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分发重复操作获取服务器信息。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如何实现线上服务进程的守护？</a:t>
            </a:r>
            <a:endParaRPr lang="en-US" altLang="zh-CN" sz="2200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0B0F0"/>
                </a:solidFill>
                <a:latin typeface="+mn-ea"/>
              </a:rPr>
              <a:t>    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00B0F0"/>
                </a:solidFill>
                <a:latin typeface="+mn-ea"/>
              </a:rPr>
              <a:t>下一个版本将实现服务守护</a:t>
            </a:r>
            <a:endParaRPr lang="en-US" altLang="zh-CN" sz="2000" b="1" dirty="0" smtClean="0">
              <a:solidFill>
                <a:srgbClr val="00B0F0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如何当产品服务器布局改了，能自动反映到监控上？</a:t>
            </a:r>
            <a:endParaRPr lang="en-US" altLang="zh-CN" sz="2200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0B0F0"/>
                </a:solidFill>
                <a:latin typeface="+mn-ea"/>
              </a:rPr>
              <a:t>    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00B0F0"/>
                </a:solidFill>
                <a:latin typeface="+mn-ea"/>
              </a:rPr>
              <a:t>计划与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+mn-ea"/>
              </a:rPr>
              <a:t>zabbix</a:t>
            </a:r>
            <a:r>
              <a:rPr lang="zh-CN" altLang="en-US" sz="2000" b="1" dirty="0" smtClean="0">
                <a:solidFill>
                  <a:srgbClr val="00B0F0"/>
                </a:solidFill>
                <a:latin typeface="+mn-ea"/>
              </a:rPr>
              <a:t>监控系统集成。</a:t>
            </a:r>
            <a:endParaRPr lang="en-US" altLang="zh-CN" sz="2000" b="1" dirty="0" smtClean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A892108-D2AB-4AD5-929D-32EA8DBA47AD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173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问题回答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zh-CN" altLang="en-US" sz="2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续</a:t>
            </a:r>
            <a:endParaRPr lang="zh-CN" altLang="en-US" sz="28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980728"/>
            <a:ext cx="8786813" cy="566296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如何实时的登记各个服务分布在哪些服务器？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如何快速在几十、几百甚至几千台服务器上发布产品？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如何快速的完成已发布产品的退回？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如何不让开发人员登录线上服务器又能收集服务信息？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如何解决产品在不同服务器上配置不同的问题？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02060"/>
                </a:solidFill>
                <a:latin typeface="+mn-ea"/>
              </a:rPr>
              <a:t>如何实现不同类型产品能够按照统一模式进行发布？</a:t>
            </a:r>
            <a:endParaRPr lang="en-US" altLang="zh-CN" sz="2200" b="1" dirty="0" smtClean="0">
              <a:solidFill>
                <a:srgbClr val="002060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如何解决产品的测试、预发布、线上环境的平滑发布问题？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如何实现产品发布的过程中不影响线上业务的可用性？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040066"/>
                </a:solidFill>
                <a:latin typeface="+mn-ea"/>
              </a:rPr>
              <a:t>如何能够解决各种从服务器上收集信息的需求？</a:t>
            </a: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如何实现线上服务进程的守护？</a:t>
            </a:r>
            <a:endParaRPr lang="en-US" altLang="zh-CN" sz="2200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如何当产品服务器布局改了，能自动反映到监控上？</a:t>
            </a:r>
            <a:endParaRPr lang="en-US" altLang="zh-CN" sz="2200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如何</a:t>
            </a:r>
            <a:r>
              <a:rPr lang="en-US" altLang="zh-CN" sz="22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……</a:t>
            </a:r>
            <a:endParaRPr lang="en-US" altLang="zh-CN" sz="2000" b="1" dirty="0" smtClean="0">
              <a:solidFill>
                <a:srgbClr val="404040"/>
              </a:solidFill>
              <a:latin typeface="+mn-ea"/>
              <a:sym typeface="华文细黑" pitchFamily="2" charset="-122"/>
            </a:endParaRPr>
          </a:p>
          <a:p>
            <a:pPr marL="822325" lvl="1" indent="-457200" algn="ctr" eaLnBrk="1" hangingPunct="1">
              <a:buSzPct val="137000"/>
              <a:buNone/>
              <a:defRPr/>
            </a:pPr>
            <a:r>
              <a:rPr lang="en-US" altLang="zh-CN" sz="4000" b="1" dirty="0" err="1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华文细黑" pitchFamily="2" charset="-122"/>
              </a:rPr>
              <a:t>Ducter</a:t>
            </a:r>
            <a:r>
              <a:rPr lang="zh-CN" altLang="en-US" sz="4000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华文细黑" pitchFamily="2" charset="-122"/>
              </a:rPr>
              <a:t>能帮你 </a:t>
            </a:r>
            <a:r>
              <a:rPr lang="en-US" altLang="zh-CN" sz="4000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  <a:sym typeface="华文细黑" pitchFamily="2" charset="-122"/>
              </a:rPr>
              <a:t>!</a:t>
            </a:r>
            <a:endParaRPr lang="en-US" altLang="zh-CN" sz="4000" dirty="0" smtClean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A892108-D2AB-4AD5-929D-32EA8DBA47A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173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谁能帮你？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4589430-8C96-4E9F-AE05-92E138D536CD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3012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问答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42938" y="25003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>
              <a:defRPr/>
            </a:pPr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华文细黑" pitchFamily="2" charset="-122"/>
              </a:rPr>
              <a:t>Thanks…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微软雅黑"/>
              <a:sym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177675" y="1196752"/>
            <a:ext cx="8786813" cy="54006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若只有一台服务器，只有监控是必要的</a:t>
            </a:r>
            <a:endParaRPr lang="en-US" altLang="zh-CN" sz="3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运维必须以产品为中心</a:t>
            </a:r>
            <a:endParaRPr lang="en-US" altLang="zh-CN" sz="3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运维体系必须能感知并适应产品的变化</a:t>
            </a:r>
            <a:endParaRPr lang="en-US" altLang="zh-CN" sz="3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信息</a:t>
            </a:r>
            <a:r>
              <a:rPr lang="en-US" altLang="zh-CN" sz="3200" b="1" dirty="0" smtClean="0">
                <a:solidFill>
                  <a:srgbClr val="040066"/>
                </a:solidFill>
                <a:latin typeface="+mn-ea"/>
              </a:rPr>
              <a:t>DB</a:t>
            </a: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化是运维自动化的基础</a:t>
            </a:r>
            <a:endParaRPr lang="en-US" altLang="zh-CN" sz="3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en-US" altLang="zh-CN" sz="3200" b="1" dirty="0" smtClean="0">
                <a:solidFill>
                  <a:srgbClr val="040066"/>
                </a:solidFill>
                <a:latin typeface="+mn-ea"/>
              </a:rPr>
              <a:t>CMDB</a:t>
            </a: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、配置管理系统、产品管理系统、监控系统应实现无缝对接</a:t>
            </a:r>
            <a:endParaRPr lang="en-US" altLang="zh-CN" sz="3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3200" b="1" dirty="0" smtClean="0">
              <a:solidFill>
                <a:srgbClr val="040066"/>
              </a:solidFill>
              <a:latin typeface="+mn-ea"/>
            </a:endParaRPr>
          </a:p>
        </p:txBody>
      </p:sp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A892108-D2AB-4AD5-929D-32EA8DBA47AD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173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en-US" altLang="zh-CN" sz="3200" b="1" dirty="0" err="1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ducter</a:t>
            </a:r>
            <a:r>
              <a:rPr lang="zh-CN" altLang="en-US" sz="32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理念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57187" y="1052736"/>
            <a:ext cx="8786813" cy="5544616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en-US" altLang="zh-CN" sz="3200" b="1" dirty="0" smtClean="0">
                <a:solidFill>
                  <a:srgbClr val="040066"/>
                </a:solidFill>
                <a:latin typeface="+mn-ea"/>
              </a:rPr>
              <a:t>2012</a:t>
            </a: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年前：</a:t>
            </a:r>
            <a:r>
              <a:rPr lang="en-US" altLang="zh-CN" sz="3200" b="1" dirty="0" smtClean="0">
                <a:solidFill>
                  <a:srgbClr val="040066"/>
                </a:solidFill>
                <a:latin typeface="+mn-ea"/>
              </a:rPr>
              <a:t>0.1</a:t>
            </a: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版，名字叫</a:t>
            </a:r>
            <a:r>
              <a:rPr lang="en-US" altLang="zh-CN" sz="3200" b="1" dirty="0" smtClean="0">
                <a:solidFill>
                  <a:srgbClr val="040066"/>
                </a:solidFill>
                <a:latin typeface="+mn-ea"/>
              </a:rPr>
              <a:t>Dispatch</a:t>
            </a: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诞生在</a:t>
            </a: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SINA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，现在还在负责：</a:t>
            </a: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    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微博</a:t>
            </a: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2000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多台服务器上</a:t>
            </a: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100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多个产品的上线发布。</a:t>
            </a: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    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微博产品的服务降级管理</a:t>
            </a: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en-US" altLang="zh-CN" sz="3200" b="1" dirty="0" smtClean="0">
                <a:solidFill>
                  <a:srgbClr val="040066"/>
                </a:solidFill>
                <a:latin typeface="+mn-ea"/>
              </a:rPr>
              <a:t>2014</a:t>
            </a: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年</a:t>
            </a:r>
            <a:r>
              <a:rPr lang="en-US" altLang="zh-CN" sz="3200" b="1" dirty="0" smtClean="0">
                <a:solidFill>
                  <a:srgbClr val="040066"/>
                </a:solidFill>
                <a:latin typeface="+mn-ea"/>
              </a:rPr>
              <a:t>10</a:t>
            </a: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月前：</a:t>
            </a:r>
            <a:r>
              <a:rPr lang="en-US" altLang="zh-CN" sz="3200" b="1" dirty="0" smtClean="0">
                <a:solidFill>
                  <a:srgbClr val="040066"/>
                </a:solidFill>
                <a:latin typeface="+mn-ea"/>
              </a:rPr>
              <a:t>0.2</a:t>
            </a: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版，名字叫</a:t>
            </a:r>
            <a:r>
              <a:rPr lang="en-US" altLang="zh-CN" sz="3200" b="1" dirty="0" err="1" smtClean="0">
                <a:solidFill>
                  <a:srgbClr val="040066"/>
                </a:solidFill>
                <a:latin typeface="+mn-ea"/>
              </a:rPr>
              <a:t>Dcmd</a:t>
            </a:r>
            <a:endParaRPr lang="en-US" altLang="zh-CN" sz="3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万达电商：</a:t>
            </a: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     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管理几百台服务器，负责几十个服务的发布管理。</a:t>
            </a: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万达院线：</a:t>
            </a: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     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管理几十台服务器，负责</a:t>
            </a: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6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个服务的发布管理</a:t>
            </a: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万达集团：</a:t>
            </a: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     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负责</a:t>
            </a: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200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多个产品的产品信息管理。</a:t>
            </a: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现在：</a:t>
            </a:r>
            <a:r>
              <a:rPr lang="en-US" altLang="zh-CN" sz="3200" b="1" dirty="0" smtClean="0">
                <a:solidFill>
                  <a:srgbClr val="040066"/>
                </a:solidFill>
                <a:latin typeface="+mn-ea"/>
              </a:rPr>
              <a:t>1.0</a:t>
            </a:r>
            <a:r>
              <a:rPr lang="zh-CN" altLang="en-US" sz="3200" b="1" dirty="0" smtClean="0">
                <a:solidFill>
                  <a:srgbClr val="040066"/>
                </a:solidFill>
                <a:latin typeface="+mn-ea"/>
              </a:rPr>
              <a:t>版，名字</a:t>
            </a:r>
            <a:r>
              <a:rPr lang="en-US" altLang="zh-CN" sz="3200" b="1" dirty="0" err="1" smtClean="0">
                <a:solidFill>
                  <a:srgbClr val="040066"/>
                </a:solidFill>
                <a:latin typeface="+mn-ea"/>
              </a:rPr>
              <a:t>Ducter</a:t>
            </a:r>
            <a:endParaRPr lang="en-US" altLang="zh-CN" sz="32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      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正式开源并更名为</a:t>
            </a:r>
            <a:r>
              <a:rPr lang="en-US" altLang="zh-CN" sz="2000" b="1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2000" b="1" dirty="0" smtClean="0">
                <a:solidFill>
                  <a:srgbClr val="040066"/>
                </a:solidFill>
                <a:latin typeface="+mn-ea"/>
              </a:rPr>
              <a:t>：</a:t>
            </a: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www.ducter.net</a:t>
            </a:r>
          </a:p>
        </p:txBody>
      </p:sp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A892108-D2AB-4AD5-929D-32EA8DBA47AD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173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en-US" altLang="zh-CN" sz="3200" b="1" dirty="0" err="1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ducter</a:t>
            </a:r>
            <a:r>
              <a:rPr lang="zh-CN" altLang="en-US" sz="32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发展历程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16632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en-US" altLang="zh-CN" sz="3200" b="1" dirty="0" err="1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ducter</a:t>
            </a:r>
            <a:r>
              <a:rPr lang="zh-CN" altLang="en-US" sz="32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运维角色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177676" y="5373216"/>
            <a:ext cx="8786812" cy="1270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</a:pPr>
            <a:r>
              <a:rPr lang="en-US" altLang="zh-CN" sz="2000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2000" dirty="0" smtClean="0">
                <a:solidFill>
                  <a:srgbClr val="040066"/>
                </a:solidFill>
                <a:latin typeface="宋体" pitchFamily="2" charset="-122"/>
              </a:rPr>
              <a:t>实现设备、设备池、产品、服务、服务池的组织与管理。</a:t>
            </a:r>
            <a:endParaRPr lang="en-US" altLang="zh-CN" sz="2000" dirty="0" smtClean="0">
              <a:solidFill>
                <a:srgbClr val="040066"/>
              </a:solidFill>
              <a:latin typeface="宋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</a:pPr>
            <a:r>
              <a:rPr lang="en-US" altLang="zh-CN" sz="2000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2000" dirty="0" smtClean="0">
                <a:solidFill>
                  <a:srgbClr val="040066"/>
                </a:solidFill>
                <a:latin typeface="宋体" pitchFamily="2" charset="-122"/>
              </a:rPr>
              <a:t>通过任务，实现产品服务的服务池的可控、可视化的上线。</a:t>
            </a:r>
            <a:endParaRPr lang="en-US" altLang="zh-CN" sz="2000" dirty="0" smtClean="0">
              <a:solidFill>
                <a:srgbClr val="040066"/>
              </a:solidFill>
              <a:latin typeface="宋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</a:pPr>
            <a:r>
              <a:rPr lang="en-US" altLang="zh-CN" sz="2000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2000" dirty="0" smtClean="0">
                <a:solidFill>
                  <a:srgbClr val="040066"/>
                </a:solidFill>
                <a:latin typeface="宋体" pitchFamily="2" charset="-122"/>
              </a:rPr>
              <a:t>通过操作，实现服务器的非登陆模式的操控。</a:t>
            </a:r>
            <a:endParaRPr lang="en-US" altLang="zh-CN" sz="20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pic>
        <p:nvPicPr>
          <p:cNvPr id="11" name="图片 10" descr="Ducter管理对象关系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08720"/>
            <a:ext cx="8748464" cy="44259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内部对象及关系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>
          <a:xfrm>
            <a:off x="33660" y="5229200"/>
            <a:ext cx="8786812" cy="1584176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一个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【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设备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】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只能属于一个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【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设备池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】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，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一个服务可以有多个服务池，一个服务池可有任意多设备，一台设备可运行多个服务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服务池支持环境版本，实现同一个服务的不同服务池子采用不同的配置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任务有状态而操作没有。任务与操作脚本文件都可自定义参数，指定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OS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的运行用户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任务与操作都可以并发的执行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</p:txBody>
      </p:sp>
      <p:pic>
        <p:nvPicPr>
          <p:cNvPr id="10" name="图片 9" descr="Ducter内部对象关系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44000" cy="41044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57187" y="836712"/>
            <a:ext cx="8786813" cy="6021288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设备管理模块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      	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主要负责设备、设备池的管理。设备池可以定义各种属性，用户限定设备池特性。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服务管理模块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      	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主要负责产品、服务、服务池及服务池设备的定义与管理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	  	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除服务及服务池的固定属性外，用户还可以对服务池定义各种属性。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      	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这些属性都会作为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OS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的环境变量，传递给对服务管理、控制的任务脚本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任务模块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		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任务实现对服务的管理，比如服务上线、启动、停止、重启等等。这些管理动作由</a:t>
            </a:r>
            <a:r>
              <a:rPr lang="en-US" altLang="zh-CN" sz="1600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按照用户定义的方式，自动的调度完成。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     	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服务管理的具体动作由用户自己编写的脚本定义，脚本可由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shell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python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等各种脚本语言编写。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         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为了方便任务的创建，</a:t>
            </a:r>
            <a:r>
              <a:rPr lang="en-US" altLang="zh-CN" sz="1600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提供了任务模板以对任务缺省值进行定义。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操作模块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		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通过脚本实现对远程服务器的信息获取或管理等操作。用户可用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shell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python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等各种脚本语言编写操作脚本。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         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对于需要循环执行的操作，可以定义为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【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可重复操作</a:t>
            </a: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】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权限模块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1600" dirty="0" smtClean="0">
                <a:solidFill>
                  <a:srgbClr val="040066"/>
                </a:solidFill>
                <a:latin typeface="+mn-ea"/>
              </a:rPr>
              <a:t>		</a:t>
            </a:r>
            <a:r>
              <a:rPr lang="zh-CN" altLang="en-US" sz="1600" dirty="0" smtClean="0">
                <a:solidFill>
                  <a:srgbClr val="040066"/>
                </a:solidFill>
                <a:latin typeface="+mn-ea"/>
              </a:rPr>
              <a:t>实现用户及用户组的管理</a:t>
            </a:r>
            <a:endParaRPr lang="en-US" altLang="zh-CN" sz="16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000" b="1" dirty="0" smtClean="0">
              <a:solidFill>
                <a:srgbClr val="040066"/>
              </a:solidFill>
              <a:latin typeface="+mn-ea"/>
            </a:endParaRPr>
          </a:p>
        </p:txBody>
      </p:sp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A892108-D2AB-4AD5-929D-32EA8DBA47AD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173" name="Rectangle 1"/>
          <p:cNvSpPr txBox="1">
            <a:spLocks noChangeArrowheads="1"/>
          </p:cNvSpPr>
          <p:nvPr/>
        </p:nvSpPr>
        <p:spPr bwMode="auto">
          <a:xfrm>
            <a:off x="308049" y="44624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当前主要功能模块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ECFD0B-D022-4F9A-B06C-6734EDC85ABD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总体介绍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+mn-ea"/>
                <a:ea typeface="+mn-ea"/>
                <a:sym typeface="华文细黑" pitchFamily="2" charset="-122"/>
              </a:rPr>
              <a:t>高可用的分布式架构</a:t>
            </a:r>
            <a:endParaRPr lang="zh-CN" altLang="en-US" sz="3200" b="1" dirty="0">
              <a:solidFill>
                <a:srgbClr val="404040"/>
              </a:solidFill>
              <a:latin typeface="+mn-ea"/>
              <a:ea typeface="+mn-ea"/>
              <a:sym typeface="华文细黑" pitchFamily="2" charset="-122"/>
            </a:endParaRPr>
          </a:p>
        </p:txBody>
      </p:sp>
      <p:pic>
        <p:nvPicPr>
          <p:cNvPr id="9" name="图片 8" descr="高可用架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124744"/>
            <a:ext cx="9066978" cy="57332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8488</TotalTime>
  <Pages>0</Pages>
  <Words>1699</Words>
  <Characters>0</Characters>
  <Application>Microsoft Office PowerPoint</Application>
  <PresentationFormat>全屏显示(4:3)</PresentationFormat>
  <Lines>0</Lines>
  <Paragraphs>261</Paragraphs>
  <Slides>30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流畅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新浪云计算战略</dc:title>
  <dc:creator>dwb</dc:creator>
  <cp:lastModifiedBy>刁文波</cp:lastModifiedBy>
  <cp:revision>322</cp:revision>
  <cp:lastPrinted>2011-11-17T01:56:58Z</cp:lastPrinted>
  <dcterms:modified xsi:type="dcterms:W3CDTF">2015-01-12T03:10:20Z</dcterms:modified>
</cp:coreProperties>
</file>