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3" r:id="rId3"/>
    <p:sldId id="291" r:id="rId4"/>
    <p:sldId id="361" r:id="rId5"/>
    <p:sldId id="364" r:id="rId6"/>
    <p:sldId id="363" r:id="rId7"/>
    <p:sldId id="366" r:id="rId8"/>
    <p:sldId id="267" r:id="rId9"/>
    <p:sldId id="315" r:id="rId10"/>
    <p:sldId id="292" r:id="rId11"/>
    <p:sldId id="367" r:id="rId12"/>
    <p:sldId id="32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700" kern="1200">
        <a:solidFill>
          <a:srgbClr val="000000"/>
        </a:solidFill>
        <a:latin typeface="Gill Sans"/>
        <a:ea typeface="宋体" pitchFamily="2" charset="-122"/>
        <a:cs typeface="+mn-cs"/>
        <a:sym typeface="Gill Sans"/>
      </a:defRPr>
    </a:lvl1pPr>
    <a:lvl2pPr marL="320675" indent="136525" algn="l" rtl="0" fontAlgn="base">
      <a:spcBef>
        <a:spcPct val="0"/>
      </a:spcBef>
      <a:spcAft>
        <a:spcPct val="0"/>
      </a:spcAft>
      <a:defRPr sz="2700" kern="1200">
        <a:solidFill>
          <a:srgbClr val="000000"/>
        </a:solidFill>
        <a:latin typeface="Gill Sans"/>
        <a:ea typeface="宋体" pitchFamily="2" charset="-122"/>
        <a:cs typeface="+mn-cs"/>
        <a:sym typeface="Gill Sans"/>
      </a:defRPr>
    </a:lvl2pPr>
    <a:lvl3pPr marL="641350" indent="273050" algn="l" rtl="0" fontAlgn="base">
      <a:spcBef>
        <a:spcPct val="0"/>
      </a:spcBef>
      <a:spcAft>
        <a:spcPct val="0"/>
      </a:spcAft>
      <a:defRPr sz="2700" kern="1200">
        <a:solidFill>
          <a:srgbClr val="000000"/>
        </a:solidFill>
        <a:latin typeface="Gill Sans"/>
        <a:ea typeface="宋体" pitchFamily="2" charset="-122"/>
        <a:cs typeface="+mn-cs"/>
        <a:sym typeface="Gill Sans"/>
      </a:defRPr>
    </a:lvl3pPr>
    <a:lvl4pPr marL="962025" indent="409575" algn="l" rtl="0" fontAlgn="base">
      <a:spcBef>
        <a:spcPct val="0"/>
      </a:spcBef>
      <a:spcAft>
        <a:spcPct val="0"/>
      </a:spcAft>
      <a:defRPr sz="2700" kern="1200">
        <a:solidFill>
          <a:srgbClr val="000000"/>
        </a:solidFill>
        <a:latin typeface="Gill Sans"/>
        <a:ea typeface="宋体" pitchFamily="2" charset="-122"/>
        <a:cs typeface="+mn-cs"/>
        <a:sym typeface="Gill Sans"/>
      </a:defRPr>
    </a:lvl4pPr>
    <a:lvl5pPr marL="1282700" indent="546100" algn="l" rtl="0" fontAlgn="base">
      <a:spcBef>
        <a:spcPct val="0"/>
      </a:spcBef>
      <a:spcAft>
        <a:spcPct val="0"/>
      </a:spcAft>
      <a:defRPr sz="2700" kern="1200">
        <a:solidFill>
          <a:srgbClr val="000000"/>
        </a:solidFill>
        <a:latin typeface="Gill Sans"/>
        <a:ea typeface="宋体" pitchFamily="2" charset="-122"/>
        <a:cs typeface="+mn-cs"/>
        <a:sym typeface="Gill Sans"/>
      </a:defRPr>
    </a:lvl5pPr>
    <a:lvl6pPr marL="2286000" algn="l" defTabSz="914400" rtl="0" eaLnBrk="1" latinLnBrk="0" hangingPunct="1">
      <a:defRPr sz="2700" kern="1200">
        <a:solidFill>
          <a:srgbClr val="000000"/>
        </a:solidFill>
        <a:latin typeface="Gill Sans"/>
        <a:ea typeface="宋体" pitchFamily="2" charset="-122"/>
        <a:cs typeface="+mn-cs"/>
        <a:sym typeface="Gill Sans"/>
      </a:defRPr>
    </a:lvl6pPr>
    <a:lvl7pPr marL="2743200" algn="l" defTabSz="914400" rtl="0" eaLnBrk="1" latinLnBrk="0" hangingPunct="1">
      <a:defRPr sz="2700" kern="1200">
        <a:solidFill>
          <a:srgbClr val="000000"/>
        </a:solidFill>
        <a:latin typeface="Gill Sans"/>
        <a:ea typeface="宋体" pitchFamily="2" charset="-122"/>
        <a:cs typeface="+mn-cs"/>
        <a:sym typeface="Gill Sans"/>
      </a:defRPr>
    </a:lvl7pPr>
    <a:lvl8pPr marL="3200400" algn="l" defTabSz="914400" rtl="0" eaLnBrk="1" latinLnBrk="0" hangingPunct="1">
      <a:defRPr sz="2700" kern="1200">
        <a:solidFill>
          <a:srgbClr val="000000"/>
        </a:solidFill>
        <a:latin typeface="Gill Sans"/>
        <a:ea typeface="宋体" pitchFamily="2" charset="-122"/>
        <a:cs typeface="+mn-cs"/>
        <a:sym typeface="Gill Sans"/>
      </a:defRPr>
    </a:lvl8pPr>
    <a:lvl9pPr marL="3657600" algn="l" defTabSz="914400" rtl="0" eaLnBrk="1" latinLnBrk="0" hangingPunct="1">
      <a:defRPr sz="2700" kern="1200">
        <a:solidFill>
          <a:srgbClr val="000000"/>
        </a:solidFill>
        <a:latin typeface="Gill Sans"/>
        <a:ea typeface="宋体" pitchFamily="2" charset="-122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9EC13C"/>
    <a:srgbClr val="4BB0B0"/>
    <a:srgbClr val="5E5E95"/>
    <a:srgbClr val="040066"/>
    <a:srgbClr val="C8D4E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Gill Sans" charset="0"/>
                <a:ea typeface="Heiti SC Light" charset="-122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8E1DE59E-5822-47B9-9D13-A56F4D83C208}" type="datetimeFigureOut">
              <a:rPr lang="zh-CN" altLang="en-US"/>
              <a:pPr>
                <a:defRPr/>
              </a:pPr>
              <a:t>2014-12-30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Gill Sans" charset="0"/>
                <a:ea typeface="Heiti SC Light" charset="-122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F03A7D7D-E874-427E-8157-F4BB335A9E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Gill Sans" charset="0"/>
                <a:ea typeface="Heiti SC Light" charset="-122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64054238-1BAF-4747-AB05-D22F88DB20CC}" type="datetimeFigureOut">
              <a:rPr lang="zh-CN" altLang="en-US"/>
              <a:pPr>
                <a:defRPr/>
              </a:pPr>
              <a:t>2014-12-30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Gill Sans" charset="0"/>
                <a:ea typeface="Heiti SC Light" charset="-122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1ED2C946-86AA-49A0-996D-BCB902DCFF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20675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+mn-lt"/>
        <a:ea typeface="宋体" charset="0"/>
        <a:cs typeface="宋体" charset="0"/>
      </a:defRPr>
    </a:lvl1pPr>
    <a:lvl2pPr marL="320675" algn="l" defTabSz="320675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+mn-lt"/>
        <a:ea typeface="宋体" charset="0"/>
        <a:cs typeface="+mn-cs"/>
      </a:defRPr>
    </a:lvl2pPr>
    <a:lvl3pPr marL="641350" algn="l" defTabSz="320675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+mn-lt"/>
        <a:ea typeface="宋体" charset="0"/>
        <a:cs typeface="+mn-cs"/>
      </a:defRPr>
    </a:lvl3pPr>
    <a:lvl4pPr marL="962025" algn="l" defTabSz="320675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+mn-lt"/>
        <a:ea typeface="宋体" charset="0"/>
        <a:cs typeface="+mn-cs"/>
      </a:defRPr>
    </a:lvl4pPr>
    <a:lvl5pPr marL="1282700" algn="l" defTabSz="320675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+mn-lt"/>
        <a:ea typeface="宋体" charset="0"/>
        <a:cs typeface="+mn-cs"/>
      </a:defRPr>
    </a:lvl5pPr>
    <a:lvl6pPr marL="1605229" algn="l" defTabSz="32104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26275" algn="l" defTabSz="32104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47321" algn="l" defTabSz="32104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68367" algn="l" defTabSz="32104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4506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1D1A7F6-B24C-4796-9E26-A587C90CF5AB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1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3252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2A2A33A-A0B3-4923-8EA2-98DA07596B90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10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018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29FF448-06DC-4439-AE90-9442C029FF59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11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82948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BCCC28-E2F0-4B59-B9E1-89D45775D5C6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12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46084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49889E-2611-4521-B8CF-2847F461F1FA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2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47108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D1A5C9-841A-411B-BDA0-458ACAE5DE16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3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48132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AA6138-A118-483B-AEE5-1072BEA446CB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4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49156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92B60A5-BE91-43C5-97B3-8BA984ACFDBD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5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018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29FF448-06DC-4439-AE90-9442C029FF59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6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018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29FF448-06DC-4439-AE90-9442C029FF59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7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1204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EEC1E3-F318-4E85-A98D-AB0AD99BBA8C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8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2228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A80554-6069-4104-8987-882442FE96EE}" type="slidenum">
              <a:rPr lang="zh-CN" altLang="en-US" smtClean="0">
                <a:latin typeface="Gill Sans"/>
                <a:ea typeface="Heiti SC Light"/>
                <a:cs typeface="Heiti SC Light"/>
                <a:sym typeface="Gill Sans"/>
              </a:rPr>
              <a:pPr/>
              <a:t>9</a:t>
            </a:fld>
            <a:endParaRPr lang="zh-CN" altLang="en-US" smtClean="0">
              <a:latin typeface="Gill Sans"/>
              <a:ea typeface="Heiti SC Light"/>
              <a:cs typeface="Heiti SC Light"/>
              <a:sym typeface="Gill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F06E0-B082-466A-9910-A7CA8F34CCAE}" type="datetimeFigureOut">
              <a:rPr lang="en-US"/>
              <a:pPr>
                <a:defRPr/>
              </a:pPr>
              <a:t>12/30/2014</a:t>
            </a:fld>
            <a:endParaRPr lang="en-US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DF32D-7F5D-4935-B1FF-1B45D1440C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F0C4D-624D-4572-863E-8D65275DE1E8}" type="datetimeFigureOut">
              <a:rPr lang="en-US"/>
              <a:pPr>
                <a:defRPr/>
              </a:pPr>
              <a:t>12/30/2014</a:t>
            </a:fld>
            <a:endParaRPr lang="en-US" dirty="0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12B13-043E-44C9-9549-58097970F4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14D6F-1B48-4642-9642-76FF066C9EEE}" type="datetimeFigureOut">
              <a:rPr lang="en-US"/>
              <a:pPr>
                <a:defRPr/>
              </a:pPr>
              <a:t>12/30/2014</a:t>
            </a:fld>
            <a:endParaRPr lang="en-US" dirty="0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A5633-D3AF-42AE-9D2B-49B4BB5070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ED4DA-857D-4882-8F7E-20F2F37BFA4E}" type="datetimeFigureOut">
              <a:rPr lang="en-US"/>
              <a:pPr>
                <a:defRPr/>
              </a:pPr>
              <a:t>12/30/2014</a:t>
            </a:fld>
            <a:endParaRPr lang="en-US" dirty="0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EAB03-E616-4BC9-A41D-BC8EBA8AB1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69852-9254-419D-8048-D09059C95613}" type="datetimeFigureOut">
              <a:rPr lang="en-US"/>
              <a:pPr>
                <a:defRPr/>
              </a:pPr>
              <a:t>12/30/2014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A2315-3ABD-47A8-ABDC-1B920B80E7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20272-B96B-4BC6-8651-BF3CD2FE9D64}" type="datetimeFigureOut">
              <a:rPr lang="en-US"/>
              <a:pPr>
                <a:defRPr/>
              </a:pPr>
              <a:t>12/30/2014</a:t>
            </a:fld>
            <a:endParaRPr lang="en-US" dirty="0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A3E3A-C29A-4ECF-B373-4EDA1FABCF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63EAA-4ADE-4F9B-A4DB-2E53CB8EF339}" type="datetimeFigureOut">
              <a:rPr lang="en-US"/>
              <a:pPr>
                <a:defRPr/>
              </a:pPr>
              <a:t>12/30/2014</a:t>
            </a:fld>
            <a:endParaRPr lang="en-US" dirty="0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D9282-B1CD-403D-A29B-AE585B3DBA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E9908-6B28-47FD-8F3F-55B563B8C959}" type="datetimeFigureOut">
              <a:rPr lang="en-US"/>
              <a:pPr>
                <a:defRPr/>
              </a:pPr>
              <a:t>12/30/2014</a:t>
            </a:fld>
            <a:endParaRPr lang="en-US" dirty="0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3D440-D4A2-4D3A-949C-0E02439D05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36D96-09E3-4899-9B90-1B3F8841E94E}" type="datetimeFigureOut">
              <a:rPr lang="en-US"/>
              <a:pPr>
                <a:defRPr/>
              </a:pPr>
              <a:t>12/30/2014</a:t>
            </a:fld>
            <a:endParaRPr lang="en-US" dirty="0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C2086-932C-464E-A583-C753A41648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FA63A-06A1-4C21-AA7A-1915666D53C6}" type="datetimeFigureOut">
              <a:rPr lang="en-US"/>
              <a:pPr>
                <a:defRPr/>
              </a:pPr>
              <a:t>12/30/2014</a:t>
            </a:fld>
            <a:endParaRPr lang="en-US" dirty="0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E327D-B07E-4D48-9CA8-8249EE623C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C1A8A-0234-4FF1-8EEB-D5703B392D54}" type="datetimeFigureOut">
              <a:rPr lang="en-US"/>
              <a:pPr>
                <a:defRPr/>
              </a:pPr>
              <a:t>12/30/2014</a:t>
            </a:fld>
            <a:endParaRPr 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01603-411A-48D3-B965-10E7A945B4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BF8AFFBB-D6C7-4467-87EE-A00EB4AC7590}" type="datetimeFigureOut">
              <a:rPr lang="en-US"/>
              <a:pPr>
                <a:defRPr/>
              </a:pPr>
              <a:t>12/30/2014</a:t>
            </a:fld>
            <a:endParaRPr lang="en-US" dirty="0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E8C2C9C7-B492-4C66-9C0A-507B6CD867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83" r:id="rId2"/>
    <p:sldLayoutId id="2147483992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93" r:id="rId9"/>
    <p:sldLayoutId id="2147483989" r:id="rId10"/>
    <p:sldLayoutId id="214748399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 txBox="1">
            <a:spLocks noChangeArrowheads="1"/>
          </p:cNvSpPr>
          <p:nvPr/>
        </p:nvSpPr>
        <p:spPr bwMode="auto">
          <a:xfrm>
            <a:off x="1403350" y="2420938"/>
            <a:ext cx="648176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83" tIns="45640" rIns="91283" bIns="45640">
            <a:spAutoFit/>
          </a:bodyPr>
          <a:lstStyle/>
          <a:p>
            <a:pPr algn="ctr">
              <a:defRPr/>
            </a:pPr>
            <a:r>
              <a:rPr lang="en-US" altLang="zh-CN" sz="4800" b="1" dirty="0" err="1" smtClean="0">
                <a:solidFill>
                  <a:srgbClr val="404040"/>
                </a:solidFill>
                <a:latin typeface="+mn-ea"/>
                <a:ea typeface="+mn-ea"/>
              </a:rPr>
              <a:t>Ducter</a:t>
            </a:r>
            <a:r>
              <a:rPr lang="zh-CN" altLang="en-US" sz="4800" b="1" dirty="0" smtClean="0">
                <a:solidFill>
                  <a:srgbClr val="404040"/>
                </a:solidFill>
                <a:latin typeface="+mn-ea"/>
                <a:ea typeface="+mn-ea"/>
              </a:rPr>
              <a:t>系统</a:t>
            </a:r>
            <a:r>
              <a:rPr lang="zh-CN" altLang="en-US" sz="4800" b="1" dirty="0">
                <a:solidFill>
                  <a:srgbClr val="404040"/>
                </a:solidFill>
                <a:latin typeface="+mn-ea"/>
                <a:ea typeface="+mn-ea"/>
              </a:rPr>
              <a:t>介绍</a:t>
            </a:r>
            <a:endParaRPr lang="en-US" altLang="zh-CN" sz="4800" b="1" dirty="0">
              <a:solidFill>
                <a:srgbClr val="404040"/>
              </a:solidFill>
              <a:latin typeface="+mn-ea"/>
              <a:ea typeface="+mn-ea"/>
            </a:endParaRP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4786313" y="5373688"/>
            <a:ext cx="39608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83" tIns="45640" rIns="91283" bIns="45640">
            <a:spAutoFit/>
          </a:bodyPr>
          <a:lstStyle/>
          <a:p>
            <a:pPr algn="r">
              <a:defRPr/>
            </a:pPr>
            <a:r>
              <a:rPr lang="en-US" altLang="zh-CN" sz="2000" dirty="0" err="1">
                <a:solidFill>
                  <a:srgbClr val="404040"/>
                </a:solidFill>
                <a:latin typeface="+mn-ea"/>
                <a:ea typeface="+mn-ea"/>
              </a:rPr>
              <a:t>cwinux</a:t>
            </a:r>
            <a:endParaRPr lang="en-US" altLang="zh-CN" sz="2000" dirty="0">
              <a:solidFill>
                <a:srgbClr val="404040"/>
              </a:solidFill>
              <a:latin typeface="+mn-ea"/>
              <a:ea typeface="+mn-ea"/>
            </a:endParaRPr>
          </a:p>
          <a:p>
            <a:pPr algn="r">
              <a:defRPr/>
            </a:pPr>
            <a:r>
              <a:rPr lang="en-US" altLang="zh-CN" sz="2000" smtClean="0">
                <a:solidFill>
                  <a:srgbClr val="404040"/>
                </a:solidFill>
                <a:latin typeface="+mn-ea"/>
                <a:ea typeface="+mn-ea"/>
              </a:rPr>
              <a:t>2014-12-28</a:t>
            </a:r>
            <a:endParaRPr lang="zh-CN" altLang="en-US" sz="2000" dirty="0">
              <a:solidFill>
                <a:srgbClr val="40404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0CF6B02-F17E-4DDE-B901-EBCBC6AEDE68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316" name="Rectangle 1"/>
          <p:cNvSpPr txBox="1">
            <a:spLocks noChangeArrowheads="1"/>
          </p:cNvSpPr>
          <p:nvPr/>
        </p:nvSpPr>
        <p:spPr bwMode="auto">
          <a:xfrm>
            <a:off x="611188" y="104775"/>
            <a:ext cx="8080375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en-US" altLang="zh-CN" sz="4800" b="1" dirty="0" err="1" smtClean="0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Ducter</a:t>
            </a:r>
            <a:r>
              <a:rPr lang="zh-CN" altLang="en-US" sz="4800" b="1" dirty="0" smtClean="0">
                <a:solidFill>
                  <a:srgbClr val="404040"/>
                </a:solidFill>
                <a:latin typeface="宋体" pitchFamily="2" charset="-122"/>
                <a:ea typeface="微软雅黑" pitchFamily="34" charset="-122"/>
              </a:rPr>
              <a:t>介绍</a:t>
            </a:r>
            <a:r>
              <a:rPr lang="en-US" altLang="zh-CN" sz="4800" b="1" dirty="0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—</a:t>
            </a:r>
            <a:r>
              <a:rPr lang="en-US" altLang="zh-CN" sz="3200" b="1" dirty="0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Object</a:t>
            </a:r>
            <a:r>
              <a:rPr lang="zh-CN" altLang="en-US" sz="3200" b="1" dirty="0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关系</a:t>
            </a:r>
          </a:p>
        </p:txBody>
      </p:sp>
      <p:sp>
        <p:nvSpPr>
          <p:cNvPr id="22533" name="Rectangle 2"/>
          <p:cNvSpPr>
            <a:spLocks noGrp="1" noChangeArrowheads="1"/>
          </p:cNvSpPr>
          <p:nvPr>
            <p:ph idx="1"/>
          </p:nvPr>
        </p:nvSpPr>
        <p:spPr>
          <a:xfrm>
            <a:off x="214313" y="4464050"/>
            <a:ext cx="8786812" cy="2420938"/>
          </a:xfrm>
        </p:spPr>
        <p:txBody>
          <a:bodyPr/>
          <a:lstStyle/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1400" dirty="0" smtClean="0">
                <a:solidFill>
                  <a:srgbClr val="040066"/>
                </a:solidFill>
                <a:latin typeface="+mn-ea"/>
              </a:rPr>
              <a:t>一个</a:t>
            </a:r>
            <a:r>
              <a:rPr lang="en-US" altLang="zh-CN" sz="1400" dirty="0" smtClean="0">
                <a:solidFill>
                  <a:srgbClr val="040066"/>
                </a:solidFill>
                <a:latin typeface="+mn-ea"/>
              </a:rPr>
              <a:t>【</a:t>
            </a:r>
            <a:r>
              <a:rPr lang="zh-CN" altLang="en-US" sz="1400" dirty="0" smtClean="0">
                <a:solidFill>
                  <a:srgbClr val="040066"/>
                </a:solidFill>
                <a:latin typeface="+mn-ea"/>
              </a:rPr>
              <a:t>设备</a:t>
            </a:r>
            <a:r>
              <a:rPr lang="en-US" altLang="zh-CN" sz="1400" dirty="0" smtClean="0">
                <a:solidFill>
                  <a:srgbClr val="040066"/>
                </a:solidFill>
                <a:latin typeface="+mn-ea"/>
              </a:rPr>
              <a:t>】</a:t>
            </a:r>
            <a:r>
              <a:rPr lang="zh-CN" altLang="en-US" sz="1400" dirty="0" smtClean="0">
                <a:solidFill>
                  <a:srgbClr val="040066"/>
                </a:solidFill>
                <a:latin typeface="+mn-ea"/>
              </a:rPr>
              <a:t>只能属于一个</a:t>
            </a:r>
            <a:r>
              <a:rPr lang="en-US" altLang="zh-CN" sz="1400" dirty="0" smtClean="0">
                <a:solidFill>
                  <a:srgbClr val="040066"/>
                </a:solidFill>
                <a:latin typeface="+mn-ea"/>
              </a:rPr>
              <a:t>【</a:t>
            </a:r>
            <a:r>
              <a:rPr lang="zh-CN" altLang="en-US" sz="1400" dirty="0" smtClean="0">
                <a:solidFill>
                  <a:srgbClr val="040066"/>
                </a:solidFill>
                <a:latin typeface="+mn-ea"/>
              </a:rPr>
              <a:t>设备池子</a:t>
            </a:r>
            <a:r>
              <a:rPr lang="en-US" altLang="zh-CN" sz="1400" dirty="0" smtClean="0">
                <a:solidFill>
                  <a:srgbClr val="040066"/>
                </a:solidFill>
                <a:latin typeface="+mn-ea"/>
              </a:rPr>
              <a:t>】</a:t>
            </a: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1400" dirty="0" smtClean="0">
                <a:solidFill>
                  <a:srgbClr val="040066"/>
                </a:solidFill>
                <a:latin typeface="+mn-ea"/>
              </a:rPr>
              <a:t>一个服务可以有多个服务池子，一个服务器可以运行多个服务，若一个服务器运行一个服务的多个实例，这些实例必须属于不同的服务池子</a:t>
            </a:r>
            <a:endParaRPr lang="en-US" altLang="zh-CN" sz="14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1400" dirty="0" smtClean="0">
                <a:solidFill>
                  <a:srgbClr val="040066"/>
                </a:solidFill>
                <a:latin typeface="+mn-ea"/>
              </a:rPr>
              <a:t>服务池子支持环境版本，实现同一个服务的不同服务池子采用不同的环境配置</a:t>
            </a:r>
            <a:endParaRPr lang="en-US" altLang="zh-CN" sz="14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1400" dirty="0" smtClean="0">
                <a:solidFill>
                  <a:srgbClr val="040066"/>
                </a:solidFill>
                <a:latin typeface="+mn-ea"/>
              </a:rPr>
              <a:t>可以设置</a:t>
            </a:r>
            <a:r>
              <a:rPr lang="en-US" altLang="zh-CN" sz="1400" dirty="0" smtClean="0">
                <a:solidFill>
                  <a:srgbClr val="040066"/>
                </a:solidFill>
                <a:latin typeface="+mn-ea"/>
              </a:rPr>
              <a:t>Task </a:t>
            </a:r>
            <a:r>
              <a:rPr lang="en-US" altLang="zh-CN" sz="1400" dirty="0" err="1" smtClean="0">
                <a:solidFill>
                  <a:srgbClr val="040066"/>
                </a:solidFill>
                <a:latin typeface="+mn-ea"/>
              </a:rPr>
              <a:t>Cmd</a:t>
            </a:r>
            <a:r>
              <a:rPr lang="zh-CN" altLang="en-US" sz="1400" dirty="0" smtClean="0">
                <a:solidFill>
                  <a:srgbClr val="040066"/>
                </a:solidFill>
                <a:latin typeface="+mn-ea"/>
              </a:rPr>
              <a:t>与</a:t>
            </a:r>
            <a:r>
              <a:rPr lang="en-US" altLang="zh-CN" sz="1400" dirty="0" err="1" smtClean="0">
                <a:solidFill>
                  <a:srgbClr val="040066"/>
                </a:solidFill>
                <a:latin typeface="+mn-ea"/>
              </a:rPr>
              <a:t>Opr</a:t>
            </a:r>
            <a:r>
              <a:rPr lang="en-US" altLang="zh-CN" sz="1400" dirty="0" smtClean="0">
                <a:solidFill>
                  <a:srgbClr val="040066"/>
                </a:solidFill>
                <a:latin typeface="+mn-ea"/>
              </a:rPr>
              <a:t> </a:t>
            </a:r>
            <a:r>
              <a:rPr lang="en-US" altLang="zh-CN" sz="1400" dirty="0" err="1" smtClean="0">
                <a:solidFill>
                  <a:srgbClr val="040066"/>
                </a:solidFill>
                <a:latin typeface="+mn-ea"/>
              </a:rPr>
              <a:t>cmd</a:t>
            </a:r>
            <a:r>
              <a:rPr lang="zh-CN" altLang="en-US" sz="1400" dirty="0" smtClean="0">
                <a:solidFill>
                  <a:srgbClr val="040066"/>
                </a:solidFill>
                <a:latin typeface="+mn-ea"/>
              </a:rPr>
              <a:t>的执行</a:t>
            </a:r>
            <a:r>
              <a:rPr lang="en-US" altLang="zh-CN" sz="1400" dirty="0" smtClean="0">
                <a:solidFill>
                  <a:srgbClr val="040066"/>
                </a:solidFill>
                <a:latin typeface="+mn-ea"/>
              </a:rPr>
              <a:t>OS</a:t>
            </a:r>
            <a:r>
              <a:rPr lang="zh-CN" altLang="en-US" sz="1400" dirty="0" smtClean="0">
                <a:solidFill>
                  <a:srgbClr val="040066"/>
                </a:solidFill>
                <a:latin typeface="+mn-ea"/>
              </a:rPr>
              <a:t>的用户名</a:t>
            </a:r>
            <a:endParaRPr lang="en-US" altLang="zh-CN" sz="14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en-US" altLang="zh-CN" sz="1400" dirty="0" smtClean="0">
                <a:solidFill>
                  <a:srgbClr val="040066"/>
                </a:solidFill>
                <a:latin typeface="+mn-ea"/>
              </a:rPr>
              <a:t>Task </a:t>
            </a:r>
            <a:r>
              <a:rPr lang="en-US" altLang="zh-CN" sz="1400" dirty="0" err="1" smtClean="0">
                <a:solidFill>
                  <a:srgbClr val="040066"/>
                </a:solidFill>
                <a:latin typeface="+mn-ea"/>
              </a:rPr>
              <a:t>Cmd</a:t>
            </a:r>
            <a:r>
              <a:rPr lang="zh-CN" altLang="en-US" sz="1400" dirty="0" smtClean="0">
                <a:solidFill>
                  <a:srgbClr val="040066"/>
                </a:solidFill>
                <a:latin typeface="+mn-ea"/>
              </a:rPr>
              <a:t>、</a:t>
            </a:r>
            <a:r>
              <a:rPr lang="en-US" altLang="zh-CN" sz="1400" dirty="0" err="1" smtClean="0">
                <a:solidFill>
                  <a:srgbClr val="040066"/>
                </a:solidFill>
                <a:latin typeface="+mn-ea"/>
              </a:rPr>
              <a:t>Opr</a:t>
            </a:r>
            <a:r>
              <a:rPr lang="en-US" altLang="zh-CN" sz="1400" dirty="0" smtClean="0">
                <a:solidFill>
                  <a:srgbClr val="040066"/>
                </a:solidFill>
                <a:latin typeface="+mn-ea"/>
              </a:rPr>
              <a:t> </a:t>
            </a:r>
            <a:r>
              <a:rPr lang="en-US" altLang="zh-CN" sz="1400" dirty="0" err="1" smtClean="0">
                <a:solidFill>
                  <a:srgbClr val="040066"/>
                </a:solidFill>
                <a:latin typeface="+mn-ea"/>
              </a:rPr>
              <a:t>Cmd</a:t>
            </a:r>
            <a:r>
              <a:rPr lang="zh-CN" altLang="en-US" sz="1400" dirty="0" smtClean="0">
                <a:solidFill>
                  <a:srgbClr val="040066"/>
                </a:solidFill>
                <a:latin typeface="+mn-ea"/>
              </a:rPr>
              <a:t>都可有用户自定义参数</a:t>
            </a:r>
            <a:endParaRPr lang="en-US" altLang="zh-CN" sz="14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1400" dirty="0" smtClean="0">
                <a:solidFill>
                  <a:srgbClr val="040066"/>
                </a:solidFill>
                <a:latin typeface="+mn-ea"/>
              </a:rPr>
              <a:t>任务是有状态的，操作是没有状态的</a:t>
            </a:r>
            <a:endParaRPr lang="en-US" altLang="zh-CN" sz="14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1400" dirty="0" smtClean="0">
                <a:solidFill>
                  <a:srgbClr val="040066"/>
                </a:solidFill>
                <a:latin typeface="+mn-ea"/>
              </a:rPr>
              <a:t>任务与操作都可以并发的执行</a:t>
            </a:r>
            <a:endParaRPr lang="en-US" altLang="zh-CN" sz="14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1400" dirty="0" smtClean="0">
                <a:solidFill>
                  <a:srgbClr val="040066"/>
                </a:solidFill>
                <a:latin typeface="+mn-ea"/>
              </a:rPr>
              <a:t>可以对</a:t>
            </a:r>
            <a:r>
              <a:rPr lang="en-US" altLang="zh-CN" sz="1400" dirty="0" err="1" smtClean="0">
                <a:solidFill>
                  <a:srgbClr val="040066"/>
                </a:solidFill>
                <a:latin typeface="+mn-ea"/>
              </a:rPr>
              <a:t>Dcmd</a:t>
            </a:r>
            <a:r>
              <a:rPr lang="zh-CN" altLang="en-US" sz="1400" dirty="0" smtClean="0">
                <a:solidFill>
                  <a:srgbClr val="040066"/>
                </a:solidFill>
                <a:latin typeface="+mn-ea"/>
              </a:rPr>
              <a:t>用户，赋</a:t>
            </a:r>
            <a:r>
              <a:rPr lang="en-US" altLang="zh-CN" sz="1400" dirty="0" smtClean="0">
                <a:solidFill>
                  <a:srgbClr val="040066"/>
                </a:solidFill>
                <a:latin typeface="+mn-ea"/>
              </a:rPr>
              <a:t>【</a:t>
            </a:r>
            <a:r>
              <a:rPr lang="zh-CN" altLang="en-US" sz="1400" dirty="0" smtClean="0">
                <a:solidFill>
                  <a:srgbClr val="040066"/>
                </a:solidFill>
                <a:latin typeface="+mn-ea"/>
              </a:rPr>
              <a:t>服务</a:t>
            </a:r>
            <a:r>
              <a:rPr lang="en-US" altLang="zh-CN" sz="1400" dirty="0" smtClean="0">
                <a:solidFill>
                  <a:srgbClr val="040066"/>
                </a:solidFill>
                <a:latin typeface="+mn-ea"/>
              </a:rPr>
              <a:t>】</a:t>
            </a:r>
            <a:r>
              <a:rPr lang="zh-CN" altLang="en-US" sz="1400" dirty="0" smtClean="0">
                <a:solidFill>
                  <a:srgbClr val="040066"/>
                </a:solidFill>
                <a:latin typeface="+mn-ea"/>
              </a:rPr>
              <a:t>、</a:t>
            </a:r>
            <a:r>
              <a:rPr lang="en-US" altLang="zh-CN" sz="1400" dirty="0" smtClean="0">
                <a:solidFill>
                  <a:srgbClr val="040066"/>
                </a:solidFill>
                <a:latin typeface="+mn-ea"/>
              </a:rPr>
              <a:t>【Task </a:t>
            </a:r>
            <a:r>
              <a:rPr lang="en-US" altLang="zh-CN" sz="1400" dirty="0" err="1" smtClean="0">
                <a:solidFill>
                  <a:srgbClr val="040066"/>
                </a:solidFill>
                <a:latin typeface="+mn-ea"/>
              </a:rPr>
              <a:t>Cmd</a:t>
            </a:r>
            <a:r>
              <a:rPr lang="en-US" altLang="zh-CN" sz="1400" dirty="0" smtClean="0">
                <a:solidFill>
                  <a:srgbClr val="040066"/>
                </a:solidFill>
                <a:latin typeface="+mn-ea"/>
              </a:rPr>
              <a:t>】</a:t>
            </a:r>
            <a:r>
              <a:rPr lang="zh-CN" altLang="en-US" sz="1400" dirty="0" smtClean="0">
                <a:solidFill>
                  <a:srgbClr val="040066"/>
                </a:solidFill>
                <a:latin typeface="+mn-ea"/>
              </a:rPr>
              <a:t>、</a:t>
            </a:r>
            <a:r>
              <a:rPr lang="en-US" altLang="zh-CN" sz="1400" dirty="0" smtClean="0">
                <a:solidFill>
                  <a:srgbClr val="040066"/>
                </a:solidFill>
                <a:latin typeface="+mn-ea"/>
              </a:rPr>
              <a:t>【</a:t>
            </a:r>
            <a:r>
              <a:rPr lang="zh-CN" altLang="en-US" sz="1400" dirty="0" smtClean="0">
                <a:solidFill>
                  <a:srgbClr val="040066"/>
                </a:solidFill>
                <a:latin typeface="+mn-ea"/>
              </a:rPr>
              <a:t>任务模板</a:t>
            </a:r>
            <a:r>
              <a:rPr lang="en-US" altLang="zh-CN" sz="1400" dirty="0" smtClean="0">
                <a:solidFill>
                  <a:srgbClr val="040066"/>
                </a:solidFill>
                <a:latin typeface="+mn-ea"/>
              </a:rPr>
              <a:t>】</a:t>
            </a:r>
            <a:r>
              <a:rPr lang="zh-CN" altLang="en-US" sz="1400" dirty="0" smtClean="0">
                <a:solidFill>
                  <a:srgbClr val="040066"/>
                </a:solidFill>
                <a:latin typeface="+mn-ea"/>
              </a:rPr>
              <a:t>、</a:t>
            </a:r>
            <a:r>
              <a:rPr lang="en-US" altLang="zh-CN" sz="1400" dirty="0" smtClean="0">
                <a:solidFill>
                  <a:srgbClr val="040066"/>
                </a:solidFill>
                <a:latin typeface="+mn-ea"/>
              </a:rPr>
              <a:t>【</a:t>
            </a:r>
            <a:r>
              <a:rPr lang="zh-CN" altLang="en-US" sz="1400" dirty="0" smtClean="0">
                <a:solidFill>
                  <a:srgbClr val="040066"/>
                </a:solidFill>
                <a:latin typeface="+mn-ea"/>
              </a:rPr>
              <a:t>操作</a:t>
            </a:r>
            <a:r>
              <a:rPr lang="en-US" altLang="zh-CN" sz="1400" dirty="0" smtClean="0">
                <a:solidFill>
                  <a:srgbClr val="040066"/>
                </a:solidFill>
                <a:latin typeface="+mn-ea"/>
              </a:rPr>
              <a:t>】</a:t>
            </a:r>
            <a:r>
              <a:rPr lang="zh-CN" altLang="en-US" sz="1400" dirty="0" smtClean="0">
                <a:solidFill>
                  <a:srgbClr val="040066"/>
                </a:solidFill>
                <a:latin typeface="+mn-ea"/>
              </a:rPr>
              <a:t>权限</a:t>
            </a:r>
            <a:endParaRPr lang="en-US" altLang="zh-CN" sz="1400" dirty="0" smtClean="0">
              <a:solidFill>
                <a:srgbClr val="040066"/>
              </a:solidFill>
              <a:latin typeface="+mn-ea"/>
            </a:endParaRPr>
          </a:p>
        </p:txBody>
      </p:sp>
      <p:pic>
        <p:nvPicPr>
          <p:cNvPr id="13318" name="图片 7" descr="dcmd_obj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81075"/>
            <a:ext cx="9144000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53F1C000-96EE-4655-A1CE-6D5095ECEBB8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244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3185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en-US" altLang="zh-CN" sz="4800" b="1" dirty="0" err="1" smtClean="0">
                <a:solidFill>
                  <a:srgbClr val="040066"/>
                </a:solidFill>
                <a:latin typeface="+mn-ea"/>
              </a:rPr>
              <a:t>Ducter</a:t>
            </a:r>
            <a:r>
              <a:rPr lang="zh-CN" altLang="en-US" sz="4800" b="1" dirty="0" smtClean="0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当前用户</a:t>
            </a:r>
            <a:endParaRPr lang="zh-CN" altLang="en-US" sz="3200" b="1" dirty="0">
              <a:solidFill>
                <a:srgbClr val="404040"/>
              </a:solidFill>
              <a:latin typeface="宋体" pitchFamily="2" charset="-122"/>
              <a:ea typeface="微软雅黑" pitchFamily="34" charset="-122"/>
              <a:sym typeface="华文细黑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357188" y="981075"/>
            <a:ext cx="8786812" cy="5715000"/>
          </a:xfrm>
        </p:spPr>
        <p:txBody>
          <a:bodyPr/>
          <a:lstStyle/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新浪微博：</a:t>
            </a:r>
            <a:r>
              <a:rPr lang="en-US" altLang="zh-CN" sz="2800" b="1" dirty="0" smtClean="0">
                <a:solidFill>
                  <a:srgbClr val="040066"/>
                </a:solidFill>
                <a:latin typeface="+mn-ea"/>
              </a:rPr>
              <a:t>2000</a:t>
            </a: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多台服务器，</a:t>
            </a:r>
            <a:r>
              <a:rPr lang="en-US" altLang="zh-CN" sz="2800" b="1" dirty="0" smtClean="0">
                <a:solidFill>
                  <a:srgbClr val="040066"/>
                </a:solidFill>
                <a:latin typeface="+mn-ea"/>
              </a:rPr>
              <a:t>100</a:t>
            </a: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多个产品</a:t>
            </a: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r>
              <a:rPr lang="en-US" altLang="zh-CN" sz="2000" b="1" dirty="0" smtClean="0">
                <a:solidFill>
                  <a:srgbClr val="040066"/>
                </a:solidFill>
                <a:latin typeface="+mn-ea"/>
              </a:rPr>
              <a:t>    </a:t>
            </a: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万</a:t>
            </a: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达电商：</a:t>
            </a:r>
            <a:r>
              <a:rPr lang="en-US" altLang="zh-CN" sz="2800" b="1" dirty="0" smtClean="0">
                <a:solidFill>
                  <a:srgbClr val="040066"/>
                </a:solidFill>
                <a:latin typeface="+mn-ea"/>
              </a:rPr>
              <a:t>400</a:t>
            </a: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多台服务器，</a:t>
            </a:r>
            <a:r>
              <a:rPr lang="en-US" altLang="zh-CN" sz="2800" b="1" dirty="0" smtClean="0">
                <a:solidFill>
                  <a:srgbClr val="040066"/>
                </a:solidFill>
                <a:latin typeface="+mn-ea"/>
              </a:rPr>
              <a:t>50</a:t>
            </a: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多个产品</a:t>
            </a: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万达院线：</a:t>
            </a:r>
            <a:r>
              <a:rPr lang="en-US" altLang="zh-CN" sz="2800" b="1" dirty="0" smtClean="0">
                <a:solidFill>
                  <a:srgbClr val="040066"/>
                </a:solidFill>
                <a:latin typeface="+mn-ea"/>
              </a:rPr>
              <a:t>60</a:t>
            </a: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多台服务器，</a:t>
            </a:r>
            <a:r>
              <a:rPr lang="en-US" altLang="zh-CN" sz="2800" b="1" dirty="0" smtClean="0">
                <a:solidFill>
                  <a:srgbClr val="040066"/>
                </a:solidFill>
                <a:latin typeface="+mn-ea"/>
              </a:rPr>
              <a:t>6</a:t>
            </a: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个产品</a:t>
            </a: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万达集团：</a:t>
            </a:r>
            <a:r>
              <a:rPr lang="en-US" altLang="zh-CN" sz="2800" b="1" dirty="0" smtClean="0">
                <a:solidFill>
                  <a:srgbClr val="040066"/>
                </a:solidFill>
                <a:latin typeface="+mn-ea"/>
              </a:rPr>
              <a:t>1300</a:t>
            </a: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多台服务器，</a:t>
            </a:r>
            <a:r>
              <a:rPr lang="en-US" altLang="zh-CN" sz="2800" b="1" dirty="0" smtClean="0">
                <a:solidFill>
                  <a:srgbClr val="040066"/>
                </a:solidFill>
                <a:latin typeface="+mn-ea"/>
              </a:rPr>
              <a:t>200</a:t>
            </a: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多个产品</a:t>
            </a: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国家互联网中心（</a:t>
            </a:r>
            <a:r>
              <a:rPr lang="en-US" altLang="zh-CN" sz="2800" b="1" dirty="0" smtClean="0">
                <a:solidFill>
                  <a:srgbClr val="040066"/>
                </a:solidFill>
                <a:latin typeface="+mn-ea"/>
              </a:rPr>
              <a:t>CNNIC</a:t>
            </a: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）：正在逐步上线</a:t>
            </a: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2800" dirty="0" smtClean="0">
              <a:solidFill>
                <a:srgbClr val="040066"/>
              </a:solidFill>
              <a:latin typeface="方正舒体" pitchFamily="2" charset="-122"/>
              <a:ea typeface="方正舒体" pitchFamily="2" charset="-122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endParaRPr lang="en-US" altLang="zh-CN" sz="20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1800" dirty="0" smtClean="0">
              <a:solidFill>
                <a:srgbClr val="040066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4589430-8C96-4E9F-AE05-92E138D536CD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3012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080375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zh-CN" altLang="en-US" sz="4800" b="1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问答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642938" y="2500313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>
              <a:defRPr/>
            </a:pPr>
            <a:r>
              <a:rPr lang="en-US" altLang="zh-CN" sz="4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华文细黑" pitchFamily="2" charset="-122"/>
              </a:rPr>
              <a:t>Thanks…</a:t>
            </a:r>
            <a:endParaRPr lang="zh-CN" altLang="en-US" sz="4800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微软雅黑"/>
              <a:sym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539552" y="1700808"/>
            <a:ext cx="7814642" cy="3744416"/>
          </a:xfrm>
        </p:spPr>
        <p:txBody>
          <a:bodyPr/>
          <a:lstStyle/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运维困境</a:t>
            </a: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en-US" altLang="zh-CN" sz="2800" b="1" dirty="0" err="1" smtClean="0">
                <a:solidFill>
                  <a:srgbClr val="040066"/>
                </a:solidFill>
                <a:latin typeface="+mn-ea"/>
              </a:rPr>
              <a:t>Ducter</a:t>
            </a: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介绍</a:t>
            </a: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en-US" altLang="zh-CN" sz="2800" b="1" dirty="0" err="1" smtClean="0">
                <a:solidFill>
                  <a:srgbClr val="040066"/>
                </a:solidFill>
                <a:latin typeface="+mn-ea"/>
              </a:rPr>
              <a:t>Ducter</a:t>
            </a: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当前用户</a:t>
            </a: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endParaRPr lang="en-US" altLang="zh-CN" sz="3600" dirty="0" smtClean="0">
              <a:solidFill>
                <a:srgbClr val="040066"/>
              </a:solidFill>
              <a:latin typeface="+mj-ea"/>
              <a:ea typeface="+mj-ea"/>
            </a:endParaRPr>
          </a:p>
        </p:txBody>
      </p:sp>
      <p:sp>
        <p:nvSpPr>
          <p:cNvPr id="4098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EA278F2-A1E9-4F67-9F44-1B459D1DD089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149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080375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zh-CN" altLang="en-US" sz="4800" b="1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内容纲要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928688"/>
            <a:ext cx="8786813" cy="5715000"/>
          </a:xfrm>
        </p:spPr>
        <p:txBody>
          <a:bodyPr/>
          <a:lstStyle/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如何有效的管理海量服务器？</a:t>
            </a: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822325" lvl="1" indent="-457200" eaLnBrk="1" hangingPunct="1">
              <a:buSzPct val="137000"/>
              <a:buNone/>
              <a:defRPr/>
            </a:pPr>
            <a:r>
              <a:rPr lang="zh-CN" altLang="en-US" sz="2000" dirty="0" smtClean="0">
                <a:solidFill>
                  <a:srgbClr val="040066"/>
                </a:solidFill>
                <a:latin typeface="+mn-ea"/>
              </a:rPr>
              <a:t>   几百、几千、几万</a:t>
            </a:r>
            <a:r>
              <a:rPr lang="zh-CN" altLang="en-US" sz="2000" dirty="0" smtClean="0">
                <a:solidFill>
                  <a:srgbClr val="040066"/>
                </a:solidFill>
                <a:latin typeface="+mn-ea"/>
              </a:rPr>
              <a:t>台</a:t>
            </a:r>
            <a:r>
              <a:rPr lang="zh-CN" altLang="en-US" sz="2000" dirty="0" smtClean="0">
                <a:solidFill>
                  <a:srgbClr val="040066"/>
                </a:solidFill>
                <a:latin typeface="+mn-ea"/>
              </a:rPr>
              <a:t>？</a:t>
            </a:r>
            <a:endParaRPr lang="en-US" altLang="zh-CN" sz="18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如何实现业务的管理与发布？</a:t>
            </a: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822325" lvl="1" indent="-457200" eaLnBrk="1" hangingPunct="1">
              <a:buSzPct val="137000"/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040066"/>
                </a:solidFill>
                <a:latin typeface="+mn-ea"/>
              </a:rPr>
              <a:t>如何清晰的管理业务的服务器分布？</a:t>
            </a:r>
            <a:endParaRPr lang="en-US" altLang="zh-CN" sz="2000" dirty="0" smtClean="0">
              <a:solidFill>
                <a:srgbClr val="040066"/>
              </a:solidFill>
              <a:latin typeface="+mn-ea"/>
            </a:endParaRPr>
          </a:p>
          <a:p>
            <a:pPr marL="822325" lvl="1" indent="-457200" eaLnBrk="1" hangingPunct="1">
              <a:buSzPct val="137000"/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040066"/>
                </a:solidFill>
                <a:latin typeface="+mn-ea"/>
              </a:rPr>
              <a:t>如何实现业务在海量服务器上快速发布？</a:t>
            </a:r>
            <a:endParaRPr lang="en-US" altLang="zh-CN" sz="2000" dirty="0" smtClean="0">
              <a:solidFill>
                <a:srgbClr val="040066"/>
              </a:solidFill>
              <a:latin typeface="+mn-ea"/>
            </a:endParaRPr>
          </a:p>
          <a:p>
            <a:pPr marL="822325" lvl="1" indent="-457200" eaLnBrk="1" hangingPunct="1">
              <a:buSzPct val="137000"/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040066"/>
                </a:solidFill>
                <a:latin typeface="+mn-ea"/>
              </a:rPr>
              <a:t>如何实现业务的灰度发布？</a:t>
            </a:r>
            <a:endParaRPr lang="en-US" altLang="zh-CN" sz="2000" dirty="0" smtClean="0">
              <a:solidFill>
                <a:srgbClr val="040066"/>
              </a:solidFill>
              <a:latin typeface="+mn-ea"/>
            </a:endParaRPr>
          </a:p>
          <a:p>
            <a:pPr marL="822325" lvl="1" indent="-457200" eaLnBrk="1" hangingPunct="1">
              <a:buSzPct val="137000"/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040066"/>
                </a:solidFill>
                <a:latin typeface="+mn-ea"/>
              </a:rPr>
              <a:t>如何实现同一服务不同配置的发布</a:t>
            </a:r>
            <a:r>
              <a:rPr lang="zh-CN" altLang="en-US" sz="2000" dirty="0" smtClean="0">
                <a:solidFill>
                  <a:srgbClr val="040066"/>
                </a:solidFill>
                <a:latin typeface="+mn-ea"/>
              </a:rPr>
              <a:t>？</a:t>
            </a:r>
            <a:endParaRPr lang="en-US" altLang="zh-CN" sz="18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如何实现服务器非登陆的管理？</a:t>
            </a: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822325" lvl="1" indent="-457200" eaLnBrk="1" hangingPunct="1">
              <a:buSzPct val="137000"/>
              <a:buNone/>
              <a:defRPr/>
            </a:pPr>
            <a:r>
              <a:rPr lang="zh-CN" altLang="en-US" sz="2000" dirty="0" smtClean="0">
                <a:solidFill>
                  <a:srgbClr val="040066"/>
                </a:solidFill>
                <a:latin typeface="+mn-ea"/>
              </a:rPr>
              <a:t>如何让开发人员远离服务器</a:t>
            </a:r>
            <a:r>
              <a:rPr lang="zh-CN" altLang="en-US" sz="2000" dirty="0" smtClean="0">
                <a:solidFill>
                  <a:srgbClr val="040066"/>
                </a:solidFill>
                <a:latin typeface="+mn-ea"/>
              </a:rPr>
              <a:t>？</a:t>
            </a:r>
            <a:endParaRPr lang="en-US" altLang="zh-CN" sz="2000" dirty="0" smtClean="0">
              <a:solidFill>
                <a:srgbClr val="040066"/>
              </a:solidFill>
              <a:latin typeface="+mn-ea"/>
            </a:endParaRPr>
          </a:p>
          <a:p>
            <a:pPr marL="457200" lvl="1" indent="-457200" eaLnBrk="1" hangingPunct="1">
              <a:buClr>
                <a:srgbClr val="0BD0D9"/>
              </a:buClr>
              <a:buSzPct val="137000"/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如何实现一体化的配置管理？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lvl="1" indent="-457200" eaLnBrk="1" hangingPunct="1">
              <a:buClr>
                <a:srgbClr val="0BD0D9"/>
              </a:buClr>
              <a:buSzPct val="137000"/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如何实现一体化的业务监控？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822325" lvl="1" indent="-457200" eaLnBrk="1" hangingPunct="1">
              <a:buSzPct val="137000"/>
              <a:buNone/>
              <a:defRPr/>
            </a:pPr>
            <a:endParaRPr lang="en-US" altLang="zh-CN" sz="2000" dirty="0" smtClean="0">
              <a:solidFill>
                <a:srgbClr val="040066"/>
              </a:solidFill>
              <a:latin typeface="+mn-ea"/>
            </a:endParaRPr>
          </a:p>
        </p:txBody>
      </p:sp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A892108-D2AB-4AD5-929D-32EA8DBA47AD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173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080375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zh-CN" altLang="en-US" sz="4800" b="1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运维困境</a:t>
            </a:r>
            <a:r>
              <a:rPr lang="en-US" altLang="zh-CN" sz="4800" b="1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—</a:t>
            </a:r>
            <a:r>
              <a:rPr lang="zh-CN" altLang="en-US" sz="3200" b="1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面临的问题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928688"/>
            <a:ext cx="8786813" cy="5715000"/>
          </a:xfrm>
        </p:spPr>
        <p:txBody>
          <a:bodyPr/>
          <a:lstStyle/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设备</a:t>
            </a: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的</a:t>
            </a:r>
            <a:r>
              <a:rPr lang="en-US" altLang="zh-CN" sz="2800" b="1" dirty="0" err="1" smtClean="0">
                <a:solidFill>
                  <a:srgbClr val="040066"/>
                </a:solidFill>
                <a:latin typeface="+mn-ea"/>
              </a:rPr>
              <a:t>cmdb</a:t>
            </a: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系统</a:t>
            </a: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r>
              <a:rPr lang="en-US" altLang="zh-CN" sz="2000" dirty="0" smtClean="0">
                <a:solidFill>
                  <a:srgbClr val="040066"/>
                </a:solidFill>
                <a:latin typeface="+mn-ea"/>
              </a:rPr>
              <a:t>  		</a:t>
            </a:r>
            <a:endParaRPr lang="en-US" altLang="zh-CN" sz="18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服务的</a:t>
            </a:r>
            <a:r>
              <a:rPr lang="en-US" altLang="zh-CN" sz="2800" b="1" dirty="0" smtClean="0">
                <a:solidFill>
                  <a:srgbClr val="040066"/>
                </a:solidFill>
                <a:latin typeface="+mn-ea"/>
              </a:rPr>
              <a:t>Deployment</a:t>
            </a: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及配置的管理系统</a:t>
            </a: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r>
              <a:rPr lang="en-US" altLang="zh-CN" sz="2000" dirty="0" smtClean="0">
                <a:solidFill>
                  <a:srgbClr val="040066"/>
                </a:solidFill>
                <a:latin typeface="+mn-ea"/>
              </a:rPr>
              <a:t>		</a:t>
            </a: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线上服务的发布系统</a:t>
            </a: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r>
              <a:rPr lang="en-US" altLang="zh-CN" sz="2000" dirty="0" smtClean="0">
                <a:solidFill>
                  <a:srgbClr val="040066"/>
                </a:solidFill>
                <a:latin typeface="+mn-ea"/>
              </a:rPr>
              <a:t> 		</a:t>
            </a: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服务器的远程操作控制系统</a:t>
            </a: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r>
              <a:rPr lang="en-US" altLang="zh-CN" sz="1800" dirty="0" smtClean="0">
                <a:solidFill>
                  <a:srgbClr val="040066"/>
                </a:solidFill>
                <a:latin typeface="+mn-ea"/>
              </a:rPr>
              <a:t> 	</a:t>
            </a:r>
            <a:r>
              <a:rPr lang="en-US" altLang="zh-CN" sz="2000" dirty="0" smtClean="0">
                <a:solidFill>
                  <a:srgbClr val="040066"/>
                </a:solidFill>
                <a:latin typeface="+mn-ea"/>
              </a:rPr>
              <a:t>	</a:t>
            </a: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一体化的配置管理系统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puppet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或</a:t>
            </a: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saltstack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集成</a:t>
            </a:r>
            <a:endParaRPr lang="en-US" altLang="zh-CN" sz="2000" dirty="0" err="1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一体化的业务监控系统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 </a:t>
            </a: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zabbix+riverbed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r>
              <a:rPr lang="en-US" altLang="zh-CN" sz="1200" dirty="0" smtClean="0">
                <a:solidFill>
                  <a:srgbClr val="040066"/>
                </a:solidFill>
                <a:latin typeface="+mn-ea"/>
              </a:rPr>
              <a:t> 	</a:t>
            </a:r>
            <a:endParaRPr lang="en-US" altLang="zh-CN" sz="1800" dirty="0" smtClean="0">
              <a:solidFill>
                <a:srgbClr val="040066"/>
              </a:solidFill>
              <a:latin typeface="宋体" pitchFamily="2" charset="-122"/>
            </a:endParaRPr>
          </a:p>
        </p:txBody>
      </p:sp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BF9592E-1DA8-46E5-8D7F-CF33AE826518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197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080375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en-US" altLang="zh-CN" sz="4800" b="1" dirty="0" err="1" smtClean="0">
                <a:solidFill>
                  <a:srgbClr val="040066"/>
                </a:solidFill>
                <a:latin typeface="+mn-ea"/>
              </a:rPr>
              <a:t>Ducter</a:t>
            </a:r>
            <a:r>
              <a:rPr lang="zh-CN" altLang="en-US" sz="4800" b="1" dirty="0" smtClean="0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介绍</a:t>
            </a:r>
            <a:r>
              <a:rPr lang="en-US" altLang="zh-CN" sz="4800" b="1" dirty="0" smtClean="0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—</a:t>
            </a:r>
            <a:r>
              <a:rPr lang="zh-CN" altLang="en-US" sz="3200" b="1" dirty="0" smtClean="0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是什么？</a:t>
            </a:r>
            <a:endParaRPr lang="zh-CN" altLang="en-US" sz="3200" b="1" dirty="0">
              <a:solidFill>
                <a:srgbClr val="404040"/>
              </a:solidFill>
              <a:latin typeface="宋体" pitchFamily="2" charset="-122"/>
              <a:ea typeface="微软雅黑" pitchFamily="34" charset="-122"/>
              <a:sym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928688"/>
            <a:ext cx="8786813" cy="5715000"/>
          </a:xfrm>
        </p:spPr>
        <p:txBody>
          <a:bodyPr/>
          <a:lstStyle/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400" b="1" dirty="0" smtClean="0">
                <a:solidFill>
                  <a:srgbClr val="040066"/>
                </a:solidFill>
                <a:latin typeface="+mn-ea"/>
              </a:rPr>
              <a:t>线上服务分布</a:t>
            </a:r>
            <a:r>
              <a:rPr lang="en-US" altLang="zh-CN" sz="2400" b="1" dirty="0" smtClean="0">
                <a:solidFill>
                  <a:srgbClr val="040066"/>
                </a:solidFill>
                <a:latin typeface="+mn-ea"/>
              </a:rPr>
              <a:t>DB</a:t>
            </a:r>
            <a:r>
              <a:rPr lang="zh-CN" altLang="en-US" sz="2400" b="1" dirty="0" smtClean="0">
                <a:solidFill>
                  <a:srgbClr val="040066"/>
                </a:solidFill>
                <a:latin typeface="+mn-ea"/>
              </a:rPr>
              <a:t>化、透明化管理</a:t>
            </a:r>
            <a:endParaRPr lang="en-US" altLang="zh-CN" sz="24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400" b="1" dirty="0" smtClean="0">
                <a:solidFill>
                  <a:srgbClr val="040066"/>
                </a:solidFill>
                <a:latin typeface="+mn-ea"/>
              </a:rPr>
              <a:t>线</a:t>
            </a:r>
            <a:r>
              <a:rPr lang="zh-CN" altLang="en-US" sz="2400" b="1" dirty="0" smtClean="0">
                <a:solidFill>
                  <a:srgbClr val="040066"/>
                </a:solidFill>
                <a:latin typeface="+mn-ea"/>
              </a:rPr>
              <a:t>上服务代码与配置分离</a:t>
            </a:r>
            <a:endParaRPr lang="en-US" altLang="zh-CN" sz="24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400" b="1" dirty="0" smtClean="0">
                <a:solidFill>
                  <a:srgbClr val="040066"/>
                </a:solidFill>
                <a:latin typeface="+mn-ea"/>
              </a:rPr>
              <a:t>不</a:t>
            </a:r>
            <a:r>
              <a:rPr lang="zh-CN" altLang="en-US" sz="2400" b="1" dirty="0" smtClean="0">
                <a:solidFill>
                  <a:srgbClr val="040066"/>
                </a:solidFill>
                <a:latin typeface="+mn-ea"/>
              </a:rPr>
              <a:t>改变服务运行环境下，实现服务上线流程的</a:t>
            </a:r>
            <a:r>
              <a:rPr lang="zh-CN" altLang="en-US" sz="2400" b="1" dirty="0" smtClean="0">
                <a:solidFill>
                  <a:srgbClr val="040066"/>
                </a:solidFill>
                <a:latin typeface="+mn-ea"/>
              </a:rPr>
              <a:t>一致化</a:t>
            </a:r>
            <a:endParaRPr lang="en-US" altLang="zh-CN" sz="24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400" b="1" dirty="0" smtClean="0">
                <a:solidFill>
                  <a:srgbClr val="040066"/>
                </a:solidFill>
                <a:latin typeface="+mn-ea"/>
              </a:rPr>
              <a:t>服务上线的自动化、可视化与</a:t>
            </a:r>
            <a:r>
              <a:rPr lang="zh-CN" altLang="en-US" sz="2400" b="1" dirty="0" smtClean="0">
                <a:solidFill>
                  <a:srgbClr val="040066"/>
                </a:solidFill>
                <a:latin typeface="+mn-ea"/>
              </a:rPr>
              <a:t>高效化</a:t>
            </a:r>
            <a:endParaRPr lang="en-US" altLang="zh-CN" sz="24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400" b="1" dirty="0" smtClean="0">
                <a:solidFill>
                  <a:srgbClr val="040066"/>
                </a:solidFill>
                <a:latin typeface="+mn-ea"/>
              </a:rPr>
              <a:t>服务回滚的自动化、可视化与</a:t>
            </a:r>
            <a:r>
              <a:rPr lang="zh-CN" altLang="en-US" sz="2400" b="1" dirty="0" smtClean="0">
                <a:solidFill>
                  <a:srgbClr val="040066"/>
                </a:solidFill>
                <a:latin typeface="+mn-ea"/>
              </a:rPr>
              <a:t>高效化</a:t>
            </a:r>
            <a:endParaRPr lang="en-US" altLang="zh-CN" sz="24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400" b="1" dirty="0" smtClean="0">
                <a:solidFill>
                  <a:srgbClr val="040066"/>
                </a:solidFill>
                <a:latin typeface="+mn-ea"/>
              </a:rPr>
              <a:t>服务上线可完成有运维人员掌</a:t>
            </a:r>
            <a:r>
              <a:rPr lang="zh-CN" altLang="en-US" sz="2400" b="1" dirty="0" smtClean="0">
                <a:solidFill>
                  <a:srgbClr val="040066"/>
                </a:solidFill>
                <a:latin typeface="+mn-ea"/>
              </a:rPr>
              <a:t>控</a:t>
            </a:r>
            <a:endParaRPr lang="en-US" altLang="zh-CN" sz="24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400" b="1" dirty="0" smtClean="0">
                <a:solidFill>
                  <a:srgbClr val="040066"/>
                </a:solidFill>
                <a:latin typeface="+mn-ea"/>
              </a:rPr>
              <a:t>让开发人员远离</a:t>
            </a:r>
            <a:r>
              <a:rPr lang="zh-CN" altLang="en-US" sz="2400" b="1" dirty="0" smtClean="0">
                <a:solidFill>
                  <a:srgbClr val="040066"/>
                </a:solidFill>
                <a:latin typeface="+mn-ea"/>
              </a:rPr>
              <a:t>服务器</a:t>
            </a:r>
            <a:endParaRPr lang="en-US" altLang="zh-CN" sz="24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集中式的</a:t>
            </a:r>
            <a:r>
              <a:rPr lang="en-US" altLang="zh-CN" sz="2400" b="1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cron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管理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线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上服务守护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运维配置与监控一体化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 eaLnBrk="1" hangingPunct="1">
              <a:buSzPct val="137000"/>
              <a:buNone/>
              <a:defRPr/>
            </a:pP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20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1800" dirty="0" smtClean="0">
              <a:solidFill>
                <a:srgbClr val="040066"/>
              </a:solidFill>
              <a:latin typeface="宋体" pitchFamily="2" charset="-122"/>
            </a:endParaRPr>
          </a:p>
        </p:txBody>
      </p:sp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B35DF8E-B697-43DF-8C9A-83AFCA66920F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221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080375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en-US" altLang="zh-CN" sz="4800" b="1" dirty="0" err="1" smtClean="0">
                <a:solidFill>
                  <a:srgbClr val="040066"/>
                </a:solidFill>
                <a:latin typeface="+mn-ea"/>
              </a:rPr>
              <a:t>Ducter</a:t>
            </a:r>
            <a:r>
              <a:rPr lang="zh-CN" altLang="en-US" sz="4800" b="1" dirty="0" smtClean="0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介绍</a:t>
            </a:r>
            <a:r>
              <a:rPr lang="en-US" altLang="zh-CN" sz="4800" b="1" dirty="0" smtClean="0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—</a:t>
            </a:r>
            <a:r>
              <a:rPr lang="zh-CN" altLang="en-US" sz="3200" b="1" dirty="0" smtClean="0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带来</a:t>
            </a:r>
            <a:r>
              <a:rPr lang="zh-CN" altLang="en-US" sz="3200" b="1" dirty="0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的好处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53F1C000-96EE-4655-A1CE-6D5095ECEBB8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244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3185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en-US" altLang="zh-CN" sz="4800" b="1" dirty="0" err="1" smtClean="0">
                <a:solidFill>
                  <a:srgbClr val="040066"/>
                </a:solidFill>
                <a:latin typeface="+mn-ea"/>
              </a:rPr>
              <a:t>Ducter</a:t>
            </a:r>
            <a:r>
              <a:rPr lang="zh-CN" altLang="en-US" sz="4800" b="1" dirty="0" smtClean="0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介绍</a:t>
            </a:r>
            <a:r>
              <a:rPr lang="en-US" altLang="zh-CN" sz="4800" b="1" dirty="0" smtClean="0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—</a:t>
            </a:r>
            <a:r>
              <a:rPr lang="zh-CN" altLang="en-US" sz="3200" b="1" dirty="0" smtClean="0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指标</a:t>
            </a:r>
            <a:r>
              <a:rPr lang="zh-CN" altLang="en-US" sz="3200" b="1" dirty="0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与约束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357188" y="981075"/>
            <a:ext cx="8786812" cy="5715000"/>
          </a:xfrm>
        </p:spPr>
        <p:txBody>
          <a:bodyPr/>
          <a:lstStyle/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可以实现对任意服务的上线与管理</a:t>
            </a: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r>
              <a:rPr lang="en-US" altLang="zh-CN" sz="2000" b="1" dirty="0" smtClean="0">
                <a:solidFill>
                  <a:srgbClr val="040066"/>
                </a:solidFill>
                <a:latin typeface="+mn-ea"/>
              </a:rPr>
              <a:t>    </a:t>
            </a: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单机可以</a:t>
            </a: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管理</a:t>
            </a:r>
            <a:r>
              <a:rPr lang="en-US" altLang="zh-CN" sz="2800" b="1" dirty="0" smtClean="0">
                <a:solidFill>
                  <a:srgbClr val="040066"/>
                </a:solidFill>
                <a:latin typeface="+mn-ea"/>
              </a:rPr>
              <a:t>3</a:t>
            </a: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万左右的服务器节点</a:t>
            </a: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除了配置</a:t>
            </a:r>
            <a:r>
              <a:rPr lang="en-US" altLang="zh-CN" sz="2800" b="1" dirty="0" err="1" smtClean="0">
                <a:solidFill>
                  <a:srgbClr val="040066"/>
                </a:solidFill>
                <a:latin typeface="+mn-ea"/>
              </a:rPr>
              <a:t>mysql</a:t>
            </a: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数据库外，整个不存在单点</a:t>
            </a: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只支持</a:t>
            </a:r>
            <a:r>
              <a:rPr lang="en-US" altLang="zh-CN" sz="2800" b="1" dirty="0" err="1" smtClean="0">
                <a:solidFill>
                  <a:srgbClr val="040066"/>
                </a:solidFill>
                <a:latin typeface="+mn-ea"/>
              </a:rPr>
              <a:t>linux</a:t>
            </a: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平台（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下一版本支持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window</a:t>
            </a:r>
            <a:r>
              <a:rPr lang="zh-CN" altLang="en-US" sz="2800" b="1" dirty="0" smtClean="0">
                <a:solidFill>
                  <a:srgbClr val="040066"/>
                </a:solidFill>
                <a:latin typeface="+mn-ea"/>
              </a:rPr>
              <a:t>）</a:t>
            </a:r>
            <a:endParaRPr lang="en-US" altLang="zh-CN" sz="2800" b="1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2800" dirty="0" smtClean="0">
              <a:solidFill>
                <a:srgbClr val="040066"/>
              </a:solidFill>
              <a:latin typeface="方正舒体" pitchFamily="2" charset="-122"/>
              <a:ea typeface="方正舒体" pitchFamily="2" charset="-122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  <a:defRPr/>
            </a:pPr>
            <a:endParaRPr lang="en-US" altLang="zh-CN" sz="2000" dirty="0" smtClean="0">
              <a:solidFill>
                <a:srgbClr val="040066"/>
              </a:solidFill>
              <a:latin typeface="+mn-ea"/>
            </a:endParaRPr>
          </a:p>
          <a:p>
            <a:pPr marL="457200" indent="-457200" eaLnBrk="1" hangingPunct="1">
              <a:buSzPct val="137000"/>
              <a:buFont typeface="Wingdings 2" pitchFamily="18" charset="2"/>
              <a:buNone/>
              <a:defRPr/>
            </a:pPr>
            <a:endParaRPr lang="en-US" altLang="zh-CN" sz="1800" dirty="0" smtClean="0">
              <a:solidFill>
                <a:srgbClr val="040066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53F1C000-96EE-4655-A1CE-6D5095ECEBB8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244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3185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en-US" altLang="zh-CN" sz="4800" b="1" dirty="0" err="1" smtClean="0">
                <a:solidFill>
                  <a:srgbClr val="040066"/>
                </a:solidFill>
                <a:latin typeface="+mn-ea"/>
              </a:rPr>
              <a:t>Ducter</a:t>
            </a:r>
            <a:r>
              <a:rPr lang="zh-CN" altLang="en-US" sz="4800" b="1" dirty="0" smtClean="0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介绍</a:t>
            </a:r>
            <a:r>
              <a:rPr lang="en-US" altLang="zh-CN" sz="4800" b="1" dirty="0" smtClean="0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—</a:t>
            </a:r>
            <a:r>
              <a:rPr lang="zh-CN" altLang="en-US" sz="3200" b="1" dirty="0" smtClean="0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发展路线图</a:t>
            </a:r>
            <a:endParaRPr lang="zh-CN" altLang="en-US" sz="3200" b="1" dirty="0">
              <a:solidFill>
                <a:srgbClr val="404040"/>
              </a:solidFill>
              <a:latin typeface="宋体" pitchFamily="2" charset="-122"/>
              <a:ea typeface="微软雅黑" pitchFamily="34" charset="-122"/>
              <a:sym typeface="华文细黑" pitchFamily="2" charset="-122"/>
            </a:endParaRPr>
          </a:p>
        </p:txBody>
      </p:sp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971600" y="1052736"/>
            <a:ext cx="7488832" cy="5400600"/>
            <a:chOff x="2016" y="1344"/>
            <a:chExt cx="2208" cy="2017"/>
          </a:xfrm>
        </p:grpSpPr>
        <p:sp>
          <p:nvSpPr>
            <p:cNvPr id="18" name="Freeform 4"/>
            <p:cNvSpPr>
              <a:spLocks/>
            </p:cNvSpPr>
            <p:nvPr/>
          </p:nvSpPr>
          <p:spPr bwMode="auto">
            <a:xfrm>
              <a:off x="2136" y="1344"/>
              <a:ext cx="1174" cy="809"/>
            </a:xfrm>
            <a:custGeom>
              <a:avLst/>
              <a:gdLst>
                <a:gd name="T0" fmla="*/ 579 w 741"/>
                <a:gd name="T1" fmla="*/ 438 h 565"/>
                <a:gd name="T2" fmla="*/ 740 w 741"/>
                <a:gd name="T3" fmla="*/ 243 h 565"/>
                <a:gd name="T4" fmla="*/ 642 w 741"/>
                <a:gd name="T5" fmla="*/ 0 h 565"/>
                <a:gd name="T6" fmla="*/ 635 w 741"/>
                <a:gd name="T7" fmla="*/ 54 h 565"/>
                <a:gd name="T8" fmla="*/ 610 w 741"/>
                <a:gd name="T9" fmla="*/ 53 h 565"/>
                <a:gd name="T10" fmla="*/ 560 w 741"/>
                <a:gd name="T11" fmla="*/ 55 h 565"/>
                <a:gd name="T12" fmla="*/ 511 w 741"/>
                <a:gd name="T13" fmla="*/ 60 h 565"/>
                <a:gd name="T14" fmla="*/ 463 w 741"/>
                <a:gd name="T15" fmla="*/ 69 h 565"/>
                <a:gd name="T16" fmla="*/ 417 w 741"/>
                <a:gd name="T17" fmla="*/ 81 h 565"/>
                <a:gd name="T18" fmla="*/ 372 w 741"/>
                <a:gd name="T19" fmla="*/ 96 h 565"/>
                <a:gd name="T20" fmla="*/ 328 w 741"/>
                <a:gd name="T21" fmla="*/ 115 h 565"/>
                <a:gd name="T22" fmla="*/ 286 w 741"/>
                <a:gd name="T23" fmla="*/ 136 h 565"/>
                <a:gd name="T24" fmla="*/ 246 w 741"/>
                <a:gd name="T25" fmla="*/ 159 h 565"/>
                <a:gd name="T26" fmla="*/ 208 w 741"/>
                <a:gd name="T27" fmla="*/ 186 h 565"/>
                <a:gd name="T28" fmla="*/ 171 w 741"/>
                <a:gd name="T29" fmla="*/ 215 h 565"/>
                <a:gd name="T30" fmla="*/ 137 w 741"/>
                <a:gd name="T31" fmla="*/ 247 h 565"/>
                <a:gd name="T32" fmla="*/ 104 w 741"/>
                <a:gd name="T33" fmla="*/ 280 h 565"/>
                <a:gd name="T34" fmla="*/ 74 w 741"/>
                <a:gd name="T35" fmla="*/ 316 h 565"/>
                <a:gd name="T36" fmla="*/ 47 w 741"/>
                <a:gd name="T37" fmla="*/ 354 h 565"/>
                <a:gd name="T38" fmla="*/ 23 w 741"/>
                <a:gd name="T39" fmla="*/ 394 h 565"/>
                <a:gd name="T40" fmla="*/ 0 w 741"/>
                <a:gd name="T41" fmla="*/ 435 h 565"/>
                <a:gd name="T42" fmla="*/ 212 w 741"/>
                <a:gd name="T43" fmla="*/ 421 h 565"/>
                <a:gd name="T44" fmla="*/ 304 w 741"/>
                <a:gd name="T45" fmla="*/ 564 h 565"/>
                <a:gd name="T46" fmla="*/ 327 w 741"/>
                <a:gd name="T47" fmla="*/ 527 h 565"/>
                <a:gd name="T48" fmla="*/ 354 w 741"/>
                <a:gd name="T49" fmla="*/ 494 h 565"/>
                <a:gd name="T50" fmla="*/ 385 w 741"/>
                <a:gd name="T51" fmla="*/ 464 h 565"/>
                <a:gd name="T52" fmla="*/ 420 w 741"/>
                <a:gd name="T53" fmla="*/ 439 h 565"/>
                <a:gd name="T54" fmla="*/ 459 w 741"/>
                <a:gd name="T55" fmla="*/ 417 h 565"/>
                <a:gd name="T56" fmla="*/ 478 w 741"/>
                <a:gd name="T57" fmla="*/ 408 h 565"/>
                <a:gd name="T58" fmla="*/ 499 w 741"/>
                <a:gd name="T59" fmla="*/ 400 h 565"/>
                <a:gd name="T60" fmla="*/ 520 w 741"/>
                <a:gd name="T61" fmla="*/ 394 h 565"/>
                <a:gd name="T62" fmla="*/ 542 w 741"/>
                <a:gd name="T63" fmla="*/ 389 h 565"/>
                <a:gd name="T64" fmla="*/ 565 w 741"/>
                <a:gd name="T65" fmla="*/ 385 h 565"/>
                <a:gd name="T66" fmla="*/ 587 w 741"/>
                <a:gd name="T67" fmla="*/ 384 h 565"/>
                <a:gd name="T68" fmla="*/ 579 w 741"/>
                <a:gd name="T69" fmla="*/ 438 h 56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41"/>
                <a:gd name="T106" fmla="*/ 0 h 565"/>
                <a:gd name="T107" fmla="*/ 741 w 741"/>
                <a:gd name="T108" fmla="*/ 565 h 56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41" h="565">
                  <a:moveTo>
                    <a:pt x="579" y="438"/>
                  </a:moveTo>
                  <a:lnTo>
                    <a:pt x="740" y="243"/>
                  </a:lnTo>
                  <a:lnTo>
                    <a:pt x="642" y="0"/>
                  </a:lnTo>
                  <a:lnTo>
                    <a:pt x="635" y="54"/>
                  </a:lnTo>
                  <a:lnTo>
                    <a:pt x="610" y="53"/>
                  </a:lnTo>
                  <a:lnTo>
                    <a:pt x="560" y="55"/>
                  </a:lnTo>
                  <a:lnTo>
                    <a:pt x="511" y="60"/>
                  </a:lnTo>
                  <a:lnTo>
                    <a:pt x="463" y="69"/>
                  </a:lnTo>
                  <a:lnTo>
                    <a:pt x="417" y="81"/>
                  </a:lnTo>
                  <a:lnTo>
                    <a:pt x="372" y="96"/>
                  </a:lnTo>
                  <a:lnTo>
                    <a:pt x="328" y="115"/>
                  </a:lnTo>
                  <a:lnTo>
                    <a:pt x="286" y="136"/>
                  </a:lnTo>
                  <a:lnTo>
                    <a:pt x="246" y="159"/>
                  </a:lnTo>
                  <a:lnTo>
                    <a:pt x="208" y="186"/>
                  </a:lnTo>
                  <a:lnTo>
                    <a:pt x="171" y="215"/>
                  </a:lnTo>
                  <a:lnTo>
                    <a:pt x="137" y="247"/>
                  </a:lnTo>
                  <a:lnTo>
                    <a:pt x="104" y="280"/>
                  </a:lnTo>
                  <a:lnTo>
                    <a:pt x="74" y="316"/>
                  </a:lnTo>
                  <a:lnTo>
                    <a:pt x="47" y="354"/>
                  </a:lnTo>
                  <a:lnTo>
                    <a:pt x="23" y="394"/>
                  </a:lnTo>
                  <a:lnTo>
                    <a:pt x="0" y="435"/>
                  </a:lnTo>
                  <a:lnTo>
                    <a:pt x="212" y="421"/>
                  </a:lnTo>
                  <a:lnTo>
                    <a:pt x="304" y="564"/>
                  </a:lnTo>
                  <a:lnTo>
                    <a:pt x="327" y="527"/>
                  </a:lnTo>
                  <a:lnTo>
                    <a:pt x="354" y="494"/>
                  </a:lnTo>
                  <a:lnTo>
                    <a:pt x="385" y="464"/>
                  </a:lnTo>
                  <a:lnTo>
                    <a:pt x="420" y="439"/>
                  </a:lnTo>
                  <a:lnTo>
                    <a:pt x="459" y="417"/>
                  </a:lnTo>
                  <a:lnTo>
                    <a:pt x="478" y="408"/>
                  </a:lnTo>
                  <a:lnTo>
                    <a:pt x="499" y="400"/>
                  </a:lnTo>
                  <a:lnTo>
                    <a:pt x="520" y="394"/>
                  </a:lnTo>
                  <a:lnTo>
                    <a:pt x="542" y="389"/>
                  </a:lnTo>
                  <a:lnTo>
                    <a:pt x="565" y="385"/>
                  </a:lnTo>
                  <a:lnTo>
                    <a:pt x="587" y="384"/>
                  </a:lnTo>
                  <a:lnTo>
                    <a:pt x="579" y="438"/>
                  </a:lnTo>
                </a:path>
              </a:pathLst>
            </a:custGeom>
            <a:solidFill>
              <a:schemeClr val="accent1"/>
            </a:solidFill>
            <a:ln w="6350" cap="rnd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3205" y="1430"/>
              <a:ext cx="1019" cy="924"/>
            </a:xfrm>
            <a:custGeom>
              <a:avLst/>
              <a:gdLst>
                <a:gd name="T0" fmla="*/ 206 w 643"/>
                <a:gd name="T1" fmla="*/ 552 h 646"/>
                <a:gd name="T2" fmla="*/ 444 w 643"/>
                <a:gd name="T3" fmla="*/ 645 h 646"/>
                <a:gd name="T4" fmla="*/ 642 w 643"/>
                <a:gd name="T5" fmla="*/ 477 h 646"/>
                <a:gd name="T6" fmla="*/ 587 w 643"/>
                <a:gd name="T7" fmla="*/ 487 h 646"/>
                <a:gd name="T8" fmla="*/ 571 w 643"/>
                <a:gd name="T9" fmla="*/ 440 h 646"/>
                <a:gd name="T10" fmla="*/ 552 w 643"/>
                <a:gd name="T11" fmla="*/ 394 h 646"/>
                <a:gd name="T12" fmla="*/ 531 w 643"/>
                <a:gd name="T13" fmla="*/ 351 h 646"/>
                <a:gd name="T14" fmla="*/ 506 w 643"/>
                <a:gd name="T15" fmla="*/ 309 h 646"/>
                <a:gd name="T16" fmla="*/ 479 w 643"/>
                <a:gd name="T17" fmla="*/ 269 h 646"/>
                <a:gd name="T18" fmla="*/ 449 w 643"/>
                <a:gd name="T19" fmla="*/ 232 h 646"/>
                <a:gd name="T20" fmla="*/ 416 w 643"/>
                <a:gd name="T21" fmla="*/ 196 h 646"/>
                <a:gd name="T22" fmla="*/ 381 w 643"/>
                <a:gd name="T23" fmla="*/ 162 h 646"/>
                <a:gd name="T24" fmla="*/ 343 w 643"/>
                <a:gd name="T25" fmla="*/ 132 h 646"/>
                <a:gd name="T26" fmla="*/ 304 w 643"/>
                <a:gd name="T27" fmla="*/ 104 h 646"/>
                <a:gd name="T28" fmla="*/ 263 w 643"/>
                <a:gd name="T29" fmla="*/ 78 h 646"/>
                <a:gd name="T30" fmla="*/ 220 w 643"/>
                <a:gd name="T31" fmla="*/ 56 h 646"/>
                <a:gd name="T32" fmla="*/ 175 w 643"/>
                <a:gd name="T33" fmla="*/ 37 h 646"/>
                <a:gd name="T34" fmla="*/ 128 w 643"/>
                <a:gd name="T35" fmla="*/ 21 h 646"/>
                <a:gd name="T36" fmla="*/ 80 w 643"/>
                <a:gd name="T37" fmla="*/ 9 h 646"/>
                <a:gd name="T38" fmla="*/ 31 w 643"/>
                <a:gd name="T39" fmla="*/ 0 h 646"/>
                <a:gd name="T40" fmla="*/ 110 w 643"/>
                <a:gd name="T41" fmla="*/ 196 h 646"/>
                <a:gd name="T42" fmla="*/ 0 w 643"/>
                <a:gd name="T43" fmla="*/ 329 h 646"/>
                <a:gd name="T44" fmla="*/ 44 w 643"/>
                <a:gd name="T45" fmla="*/ 340 h 646"/>
                <a:gd name="T46" fmla="*/ 84 w 643"/>
                <a:gd name="T47" fmla="*/ 357 h 646"/>
                <a:gd name="T48" fmla="*/ 122 w 643"/>
                <a:gd name="T49" fmla="*/ 378 h 646"/>
                <a:gd name="T50" fmla="*/ 157 w 643"/>
                <a:gd name="T51" fmla="*/ 405 h 646"/>
                <a:gd name="T52" fmla="*/ 174 w 643"/>
                <a:gd name="T53" fmla="*/ 419 h 646"/>
                <a:gd name="T54" fmla="*/ 189 w 643"/>
                <a:gd name="T55" fmla="*/ 434 h 646"/>
                <a:gd name="T56" fmla="*/ 216 w 643"/>
                <a:gd name="T57" fmla="*/ 468 h 646"/>
                <a:gd name="T58" fmla="*/ 240 w 643"/>
                <a:gd name="T59" fmla="*/ 504 h 646"/>
                <a:gd name="T60" fmla="*/ 258 w 643"/>
                <a:gd name="T61" fmla="*/ 543 h 646"/>
                <a:gd name="T62" fmla="*/ 206 w 643"/>
                <a:gd name="T63" fmla="*/ 552 h 6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43"/>
                <a:gd name="T97" fmla="*/ 0 h 646"/>
                <a:gd name="T98" fmla="*/ 643 w 643"/>
                <a:gd name="T99" fmla="*/ 646 h 64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43" h="646">
                  <a:moveTo>
                    <a:pt x="206" y="552"/>
                  </a:moveTo>
                  <a:lnTo>
                    <a:pt x="444" y="645"/>
                  </a:lnTo>
                  <a:lnTo>
                    <a:pt x="642" y="477"/>
                  </a:lnTo>
                  <a:lnTo>
                    <a:pt x="587" y="487"/>
                  </a:lnTo>
                  <a:lnTo>
                    <a:pt x="571" y="440"/>
                  </a:lnTo>
                  <a:lnTo>
                    <a:pt x="552" y="394"/>
                  </a:lnTo>
                  <a:lnTo>
                    <a:pt x="531" y="351"/>
                  </a:lnTo>
                  <a:lnTo>
                    <a:pt x="506" y="309"/>
                  </a:lnTo>
                  <a:lnTo>
                    <a:pt x="479" y="269"/>
                  </a:lnTo>
                  <a:lnTo>
                    <a:pt x="449" y="232"/>
                  </a:lnTo>
                  <a:lnTo>
                    <a:pt x="416" y="196"/>
                  </a:lnTo>
                  <a:lnTo>
                    <a:pt x="381" y="162"/>
                  </a:lnTo>
                  <a:lnTo>
                    <a:pt x="343" y="132"/>
                  </a:lnTo>
                  <a:lnTo>
                    <a:pt x="304" y="104"/>
                  </a:lnTo>
                  <a:lnTo>
                    <a:pt x="263" y="78"/>
                  </a:lnTo>
                  <a:lnTo>
                    <a:pt x="220" y="56"/>
                  </a:lnTo>
                  <a:lnTo>
                    <a:pt x="175" y="37"/>
                  </a:lnTo>
                  <a:lnTo>
                    <a:pt x="128" y="21"/>
                  </a:lnTo>
                  <a:lnTo>
                    <a:pt x="80" y="9"/>
                  </a:lnTo>
                  <a:lnTo>
                    <a:pt x="31" y="0"/>
                  </a:lnTo>
                  <a:lnTo>
                    <a:pt x="110" y="196"/>
                  </a:lnTo>
                  <a:lnTo>
                    <a:pt x="0" y="329"/>
                  </a:lnTo>
                  <a:lnTo>
                    <a:pt x="44" y="340"/>
                  </a:lnTo>
                  <a:lnTo>
                    <a:pt x="84" y="357"/>
                  </a:lnTo>
                  <a:lnTo>
                    <a:pt x="122" y="378"/>
                  </a:lnTo>
                  <a:lnTo>
                    <a:pt x="157" y="405"/>
                  </a:lnTo>
                  <a:lnTo>
                    <a:pt x="174" y="419"/>
                  </a:lnTo>
                  <a:lnTo>
                    <a:pt x="189" y="434"/>
                  </a:lnTo>
                  <a:lnTo>
                    <a:pt x="216" y="468"/>
                  </a:lnTo>
                  <a:lnTo>
                    <a:pt x="240" y="504"/>
                  </a:lnTo>
                  <a:lnTo>
                    <a:pt x="258" y="543"/>
                  </a:lnTo>
                  <a:lnTo>
                    <a:pt x="206" y="552"/>
                  </a:lnTo>
                </a:path>
              </a:pathLst>
            </a:custGeom>
            <a:solidFill>
              <a:schemeClr val="accent1"/>
            </a:solidFill>
            <a:ln w="6350" cap="rnd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3397" y="2228"/>
              <a:ext cx="780" cy="1044"/>
            </a:xfrm>
            <a:custGeom>
              <a:avLst/>
              <a:gdLst>
                <a:gd name="T0" fmla="*/ 16 w 492"/>
                <a:gd name="T1" fmla="*/ 336 h 730"/>
                <a:gd name="T2" fmla="*/ 0 w 492"/>
                <a:gd name="T3" fmla="*/ 590 h 730"/>
                <a:gd name="T4" fmla="*/ 221 w 492"/>
                <a:gd name="T5" fmla="*/ 729 h 730"/>
                <a:gd name="T6" fmla="*/ 193 w 492"/>
                <a:gd name="T7" fmla="*/ 676 h 730"/>
                <a:gd name="T8" fmla="*/ 257 w 492"/>
                <a:gd name="T9" fmla="*/ 626 h 730"/>
                <a:gd name="T10" fmla="*/ 316 w 492"/>
                <a:gd name="T11" fmla="*/ 569 h 730"/>
                <a:gd name="T12" fmla="*/ 367 w 492"/>
                <a:gd name="T13" fmla="*/ 506 h 730"/>
                <a:gd name="T14" fmla="*/ 410 w 492"/>
                <a:gd name="T15" fmla="*/ 437 h 730"/>
                <a:gd name="T16" fmla="*/ 445 w 492"/>
                <a:gd name="T17" fmla="*/ 362 h 730"/>
                <a:gd name="T18" fmla="*/ 470 w 492"/>
                <a:gd name="T19" fmla="*/ 282 h 730"/>
                <a:gd name="T20" fmla="*/ 486 w 492"/>
                <a:gd name="T21" fmla="*/ 199 h 730"/>
                <a:gd name="T22" fmla="*/ 491 w 492"/>
                <a:gd name="T23" fmla="*/ 113 h 730"/>
                <a:gd name="T24" fmla="*/ 488 w 492"/>
                <a:gd name="T25" fmla="*/ 56 h 730"/>
                <a:gd name="T26" fmla="*/ 481 w 492"/>
                <a:gd name="T27" fmla="*/ 0 h 730"/>
                <a:gd name="T28" fmla="*/ 323 w 492"/>
                <a:gd name="T29" fmla="*/ 134 h 730"/>
                <a:gd name="T30" fmla="*/ 158 w 492"/>
                <a:gd name="T31" fmla="*/ 69 h 730"/>
                <a:gd name="T32" fmla="*/ 162 w 492"/>
                <a:gd name="T33" fmla="*/ 113 h 730"/>
                <a:gd name="T34" fmla="*/ 160 w 492"/>
                <a:gd name="T35" fmla="*/ 153 h 730"/>
                <a:gd name="T36" fmla="*/ 153 w 492"/>
                <a:gd name="T37" fmla="*/ 191 h 730"/>
                <a:gd name="T38" fmla="*/ 143 w 492"/>
                <a:gd name="T39" fmla="*/ 227 h 730"/>
                <a:gd name="T40" fmla="*/ 129 w 492"/>
                <a:gd name="T41" fmla="*/ 263 h 730"/>
                <a:gd name="T42" fmla="*/ 111 w 492"/>
                <a:gd name="T43" fmla="*/ 296 h 730"/>
                <a:gd name="T44" fmla="*/ 90 w 492"/>
                <a:gd name="T45" fmla="*/ 327 h 730"/>
                <a:gd name="T46" fmla="*/ 66 w 492"/>
                <a:gd name="T47" fmla="*/ 355 h 730"/>
                <a:gd name="T48" fmla="*/ 39 w 492"/>
                <a:gd name="T49" fmla="*/ 380 h 730"/>
                <a:gd name="T50" fmla="*/ 16 w 492"/>
                <a:gd name="T51" fmla="*/ 336 h 7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92"/>
                <a:gd name="T79" fmla="*/ 0 h 730"/>
                <a:gd name="T80" fmla="*/ 492 w 492"/>
                <a:gd name="T81" fmla="*/ 730 h 7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92" h="730">
                  <a:moveTo>
                    <a:pt x="16" y="336"/>
                  </a:moveTo>
                  <a:lnTo>
                    <a:pt x="0" y="590"/>
                  </a:lnTo>
                  <a:lnTo>
                    <a:pt x="221" y="729"/>
                  </a:lnTo>
                  <a:lnTo>
                    <a:pt x="193" y="676"/>
                  </a:lnTo>
                  <a:lnTo>
                    <a:pt x="257" y="626"/>
                  </a:lnTo>
                  <a:lnTo>
                    <a:pt x="316" y="569"/>
                  </a:lnTo>
                  <a:lnTo>
                    <a:pt x="367" y="506"/>
                  </a:lnTo>
                  <a:lnTo>
                    <a:pt x="410" y="437"/>
                  </a:lnTo>
                  <a:lnTo>
                    <a:pt x="445" y="362"/>
                  </a:lnTo>
                  <a:lnTo>
                    <a:pt x="470" y="282"/>
                  </a:lnTo>
                  <a:lnTo>
                    <a:pt x="486" y="199"/>
                  </a:lnTo>
                  <a:lnTo>
                    <a:pt x="491" y="113"/>
                  </a:lnTo>
                  <a:lnTo>
                    <a:pt x="488" y="56"/>
                  </a:lnTo>
                  <a:lnTo>
                    <a:pt x="481" y="0"/>
                  </a:lnTo>
                  <a:lnTo>
                    <a:pt x="323" y="134"/>
                  </a:lnTo>
                  <a:lnTo>
                    <a:pt x="158" y="69"/>
                  </a:lnTo>
                  <a:lnTo>
                    <a:pt x="162" y="113"/>
                  </a:lnTo>
                  <a:lnTo>
                    <a:pt x="160" y="153"/>
                  </a:lnTo>
                  <a:lnTo>
                    <a:pt x="153" y="191"/>
                  </a:lnTo>
                  <a:lnTo>
                    <a:pt x="143" y="227"/>
                  </a:lnTo>
                  <a:lnTo>
                    <a:pt x="129" y="263"/>
                  </a:lnTo>
                  <a:lnTo>
                    <a:pt x="111" y="296"/>
                  </a:lnTo>
                  <a:lnTo>
                    <a:pt x="90" y="327"/>
                  </a:lnTo>
                  <a:lnTo>
                    <a:pt x="66" y="355"/>
                  </a:lnTo>
                  <a:lnTo>
                    <a:pt x="39" y="380"/>
                  </a:lnTo>
                  <a:lnTo>
                    <a:pt x="16" y="336"/>
                  </a:lnTo>
                </a:path>
              </a:pathLst>
            </a:custGeom>
            <a:solidFill>
              <a:schemeClr val="accent1"/>
            </a:solidFill>
            <a:ln w="6350" cap="rnd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2384" y="2765"/>
              <a:ext cx="1223" cy="596"/>
            </a:xfrm>
            <a:custGeom>
              <a:avLst/>
              <a:gdLst>
                <a:gd name="T0" fmla="*/ 309 w 772"/>
                <a:gd name="T1" fmla="*/ 0 h 417"/>
                <a:gd name="T2" fmla="*/ 63 w 772"/>
                <a:gd name="T3" fmla="*/ 64 h 417"/>
                <a:gd name="T4" fmla="*/ 0 w 772"/>
                <a:gd name="T5" fmla="*/ 317 h 417"/>
                <a:gd name="T6" fmla="*/ 40 w 772"/>
                <a:gd name="T7" fmla="*/ 276 h 417"/>
                <a:gd name="T8" fmla="*/ 84 w 772"/>
                <a:gd name="T9" fmla="*/ 307 h 417"/>
                <a:gd name="T10" fmla="*/ 131 w 772"/>
                <a:gd name="T11" fmla="*/ 335 h 417"/>
                <a:gd name="T12" fmla="*/ 180 w 772"/>
                <a:gd name="T13" fmla="*/ 360 h 417"/>
                <a:gd name="T14" fmla="*/ 232 w 772"/>
                <a:gd name="T15" fmla="*/ 381 h 417"/>
                <a:gd name="T16" fmla="*/ 285 w 772"/>
                <a:gd name="T17" fmla="*/ 397 h 417"/>
                <a:gd name="T18" fmla="*/ 339 w 772"/>
                <a:gd name="T19" fmla="*/ 408 h 417"/>
                <a:gd name="T20" fmla="*/ 396 w 772"/>
                <a:gd name="T21" fmla="*/ 415 h 417"/>
                <a:gd name="T22" fmla="*/ 454 w 772"/>
                <a:gd name="T23" fmla="*/ 416 h 417"/>
                <a:gd name="T24" fmla="*/ 539 w 772"/>
                <a:gd name="T25" fmla="*/ 412 h 417"/>
                <a:gd name="T26" fmla="*/ 620 w 772"/>
                <a:gd name="T27" fmla="*/ 398 h 417"/>
                <a:gd name="T28" fmla="*/ 660 w 772"/>
                <a:gd name="T29" fmla="*/ 386 h 417"/>
                <a:gd name="T30" fmla="*/ 697 w 772"/>
                <a:gd name="T31" fmla="*/ 372 h 417"/>
                <a:gd name="T32" fmla="*/ 771 w 772"/>
                <a:gd name="T33" fmla="*/ 339 h 417"/>
                <a:gd name="T34" fmla="*/ 596 w 772"/>
                <a:gd name="T35" fmla="*/ 230 h 417"/>
                <a:gd name="T36" fmla="*/ 606 w 772"/>
                <a:gd name="T37" fmla="*/ 53 h 417"/>
                <a:gd name="T38" fmla="*/ 571 w 772"/>
                <a:gd name="T39" fmla="*/ 68 h 417"/>
                <a:gd name="T40" fmla="*/ 533 w 772"/>
                <a:gd name="T41" fmla="*/ 80 h 417"/>
                <a:gd name="T42" fmla="*/ 495 w 772"/>
                <a:gd name="T43" fmla="*/ 86 h 417"/>
                <a:gd name="T44" fmla="*/ 454 w 772"/>
                <a:gd name="T45" fmla="*/ 88 h 417"/>
                <a:gd name="T46" fmla="*/ 405 w 772"/>
                <a:gd name="T47" fmla="*/ 85 h 417"/>
                <a:gd name="T48" fmla="*/ 358 w 772"/>
                <a:gd name="T49" fmla="*/ 74 h 417"/>
                <a:gd name="T50" fmla="*/ 313 w 772"/>
                <a:gd name="T51" fmla="*/ 59 h 417"/>
                <a:gd name="T52" fmla="*/ 272 w 772"/>
                <a:gd name="T53" fmla="*/ 38 h 417"/>
                <a:gd name="T54" fmla="*/ 309 w 772"/>
                <a:gd name="T55" fmla="*/ 0 h 41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772"/>
                <a:gd name="T85" fmla="*/ 0 h 417"/>
                <a:gd name="T86" fmla="*/ 772 w 772"/>
                <a:gd name="T87" fmla="*/ 417 h 41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772" h="417">
                  <a:moveTo>
                    <a:pt x="309" y="0"/>
                  </a:moveTo>
                  <a:lnTo>
                    <a:pt x="63" y="64"/>
                  </a:lnTo>
                  <a:lnTo>
                    <a:pt x="0" y="317"/>
                  </a:lnTo>
                  <a:lnTo>
                    <a:pt x="40" y="276"/>
                  </a:lnTo>
                  <a:lnTo>
                    <a:pt x="84" y="307"/>
                  </a:lnTo>
                  <a:lnTo>
                    <a:pt x="131" y="335"/>
                  </a:lnTo>
                  <a:lnTo>
                    <a:pt x="180" y="360"/>
                  </a:lnTo>
                  <a:lnTo>
                    <a:pt x="232" y="381"/>
                  </a:lnTo>
                  <a:lnTo>
                    <a:pt x="285" y="397"/>
                  </a:lnTo>
                  <a:lnTo>
                    <a:pt x="339" y="408"/>
                  </a:lnTo>
                  <a:lnTo>
                    <a:pt x="396" y="415"/>
                  </a:lnTo>
                  <a:lnTo>
                    <a:pt x="454" y="416"/>
                  </a:lnTo>
                  <a:lnTo>
                    <a:pt x="539" y="412"/>
                  </a:lnTo>
                  <a:lnTo>
                    <a:pt x="620" y="398"/>
                  </a:lnTo>
                  <a:lnTo>
                    <a:pt x="660" y="386"/>
                  </a:lnTo>
                  <a:lnTo>
                    <a:pt x="697" y="372"/>
                  </a:lnTo>
                  <a:lnTo>
                    <a:pt x="771" y="339"/>
                  </a:lnTo>
                  <a:lnTo>
                    <a:pt x="596" y="230"/>
                  </a:lnTo>
                  <a:lnTo>
                    <a:pt x="606" y="53"/>
                  </a:lnTo>
                  <a:lnTo>
                    <a:pt x="571" y="68"/>
                  </a:lnTo>
                  <a:lnTo>
                    <a:pt x="533" y="80"/>
                  </a:lnTo>
                  <a:lnTo>
                    <a:pt x="495" y="86"/>
                  </a:lnTo>
                  <a:lnTo>
                    <a:pt x="454" y="88"/>
                  </a:lnTo>
                  <a:lnTo>
                    <a:pt x="405" y="85"/>
                  </a:lnTo>
                  <a:lnTo>
                    <a:pt x="358" y="74"/>
                  </a:lnTo>
                  <a:lnTo>
                    <a:pt x="313" y="59"/>
                  </a:lnTo>
                  <a:lnTo>
                    <a:pt x="272" y="38"/>
                  </a:lnTo>
                  <a:lnTo>
                    <a:pt x="309" y="0"/>
                  </a:lnTo>
                </a:path>
              </a:pathLst>
            </a:custGeom>
            <a:solidFill>
              <a:schemeClr val="accent1"/>
            </a:solidFill>
            <a:ln w="6350" cap="rnd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2016" y="2002"/>
              <a:ext cx="689" cy="1090"/>
            </a:xfrm>
            <a:custGeom>
              <a:avLst/>
              <a:gdLst>
                <a:gd name="T0" fmla="*/ 396 w 435"/>
                <a:gd name="T1" fmla="*/ 214 h 762"/>
                <a:gd name="T2" fmla="*/ 260 w 435"/>
                <a:gd name="T3" fmla="*/ 0 h 762"/>
                <a:gd name="T4" fmla="*/ 0 w 435"/>
                <a:gd name="T5" fmla="*/ 18 h 762"/>
                <a:gd name="T6" fmla="*/ 47 w 435"/>
                <a:gd name="T7" fmla="*/ 42 h 762"/>
                <a:gd name="T8" fmla="*/ 32 w 435"/>
                <a:gd name="T9" fmla="*/ 89 h 762"/>
                <a:gd name="T10" fmla="*/ 21 w 435"/>
                <a:gd name="T11" fmla="*/ 137 h 762"/>
                <a:gd name="T12" fmla="*/ 14 w 435"/>
                <a:gd name="T13" fmla="*/ 185 h 762"/>
                <a:gd name="T14" fmla="*/ 10 w 435"/>
                <a:gd name="T15" fmla="*/ 233 h 762"/>
                <a:gd name="T16" fmla="*/ 9 w 435"/>
                <a:gd name="T17" fmla="*/ 281 h 762"/>
                <a:gd name="T18" fmla="*/ 11 w 435"/>
                <a:gd name="T19" fmla="*/ 330 h 762"/>
                <a:gd name="T20" fmla="*/ 17 w 435"/>
                <a:gd name="T21" fmla="*/ 378 h 762"/>
                <a:gd name="T22" fmla="*/ 25 w 435"/>
                <a:gd name="T23" fmla="*/ 425 h 762"/>
                <a:gd name="T24" fmla="*/ 39 w 435"/>
                <a:gd name="T25" fmla="*/ 473 h 762"/>
                <a:gd name="T26" fmla="*/ 54 w 435"/>
                <a:gd name="T27" fmla="*/ 517 h 762"/>
                <a:gd name="T28" fmla="*/ 74 w 435"/>
                <a:gd name="T29" fmla="*/ 562 h 762"/>
                <a:gd name="T30" fmla="*/ 95 w 435"/>
                <a:gd name="T31" fmla="*/ 606 h 762"/>
                <a:gd name="T32" fmla="*/ 121 w 435"/>
                <a:gd name="T33" fmla="*/ 647 h 762"/>
                <a:gd name="T34" fmla="*/ 150 w 435"/>
                <a:gd name="T35" fmla="*/ 686 h 762"/>
                <a:gd name="T36" fmla="*/ 182 w 435"/>
                <a:gd name="T37" fmla="*/ 725 h 762"/>
                <a:gd name="T38" fmla="*/ 216 w 435"/>
                <a:gd name="T39" fmla="*/ 761 h 762"/>
                <a:gd name="T40" fmla="*/ 266 w 435"/>
                <a:gd name="T41" fmla="*/ 558 h 762"/>
                <a:gd name="T42" fmla="*/ 434 w 435"/>
                <a:gd name="T43" fmla="*/ 515 h 762"/>
                <a:gd name="T44" fmla="*/ 406 w 435"/>
                <a:gd name="T45" fmla="*/ 480 h 762"/>
                <a:gd name="T46" fmla="*/ 382 w 435"/>
                <a:gd name="T47" fmla="*/ 444 h 762"/>
                <a:gd name="T48" fmla="*/ 363 w 435"/>
                <a:gd name="T49" fmla="*/ 404 h 762"/>
                <a:gd name="T50" fmla="*/ 349 w 435"/>
                <a:gd name="T51" fmla="*/ 363 h 762"/>
                <a:gd name="T52" fmla="*/ 340 w 435"/>
                <a:gd name="T53" fmla="*/ 319 h 762"/>
                <a:gd name="T54" fmla="*/ 337 w 435"/>
                <a:gd name="T55" fmla="*/ 275 h 762"/>
                <a:gd name="T56" fmla="*/ 339 w 435"/>
                <a:gd name="T57" fmla="*/ 231 h 762"/>
                <a:gd name="T58" fmla="*/ 342 w 435"/>
                <a:gd name="T59" fmla="*/ 210 h 762"/>
                <a:gd name="T60" fmla="*/ 347 w 435"/>
                <a:gd name="T61" fmla="*/ 188 h 762"/>
                <a:gd name="T62" fmla="*/ 396 w 435"/>
                <a:gd name="T63" fmla="*/ 214 h 7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35"/>
                <a:gd name="T97" fmla="*/ 0 h 762"/>
                <a:gd name="T98" fmla="*/ 435 w 435"/>
                <a:gd name="T99" fmla="*/ 762 h 7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35" h="762">
                  <a:moveTo>
                    <a:pt x="396" y="214"/>
                  </a:moveTo>
                  <a:lnTo>
                    <a:pt x="260" y="0"/>
                  </a:lnTo>
                  <a:lnTo>
                    <a:pt x="0" y="18"/>
                  </a:lnTo>
                  <a:lnTo>
                    <a:pt x="47" y="42"/>
                  </a:lnTo>
                  <a:lnTo>
                    <a:pt x="32" y="89"/>
                  </a:lnTo>
                  <a:lnTo>
                    <a:pt x="21" y="137"/>
                  </a:lnTo>
                  <a:lnTo>
                    <a:pt x="14" y="185"/>
                  </a:lnTo>
                  <a:lnTo>
                    <a:pt x="10" y="233"/>
                  </a:lnTo>
                  <a:lnTo>
                    <a:pt x="9" y="281"/>
                  </a:lnTo>
                  <a:lnTo>
                    <a:pt x="11" y="330"/>
                  </a:lnTo>
                  <a:lnTo>
                    <a:pt x="17" y="378"/>
                  </a:lnTo>
                  <a:lnTo>
                    <a:pt x="25" y="425"/>
                  </a:lnTo>
                  <a:lnTo>
                    <a:pt x="39" y="473"/>
                  </a:lnTo>
                  <a:lnTo>
                    <a:pt x="54" y="517"/>
                  </a:lnTo>
                  <a:lnTo>
                    <a:pt x="74" y="562"/>
                  </a:lnTo>
                  <a:lnTo>
                    <a:pt x="95" y="606"/>
                  </a:lnTo>
                  <a:lnTo>
                    <a:pt x="121" y="647"/>
                  </a:lnTo>
                  <a:lnTo>
                    <a:pt x="150" y="686"/>
                  </a:lnTo>
                  <a:lnTo>
                    <a:pt x="182" y="725"/>
                  </a:lnTo>
                  <a:lnTo>
                    <a:pt x="216" y="761"/>
                  </a:lnTo>
                  <a:lnTo>
                    <a:pt x="266" y="558"/>
                  </a:lnTo>
                  <a:lnTo>
                    <a:pt x="434" y="515"/>
                  </a:lnTo>
                  <a:lnTo>
                    <a:pt x="406" y="480"/>
                  </a:lnTo>
                  <a:lnTo>
                    <a:pt x="382" y="444"/>
                  </a:lnTo>
                  <a:lnTo>
                    <a:pt x="363" y="404"/>
                  </a:lnTo>
                  <a:lnTo>
                    <a:pt x="349" y="363"/>
                  </a:lnTo>
                  <a:lnTo>
                    <a:pt x="340" y="319"/>
                  </a:lnTo>
                  <a:lnTo>
                    <a:pt x="337" y="275"/>
                  </a:lnTo>
                  <a:lnTo>
                    <a:pt x="339" y="231"/>
                  </a:lnTo>
                  <a:lnTo>
                    <a:pt x="342" y="210"/>
                  </a:lnTo>
                  <a:lnTo>
                    <a:pt x="347" y="188"/>
                  </a:lnTo>
                  <a:lnTo>
                    <a:pt x="396" y="214"/>
                  </a:lnTo>
                </a:path>
              </a:pathLst>
            </a:custGeom>
            <a:solidFill>
              <a:schemeClr val="accent1"/>
            </a:solidFill>
            <a:ln w="6350" cap="rnd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2462" y="1668"/>
              <a:ext cx="679" cy="16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45720" rIns="45720" anchor="ctr" anchorCtr="1"/>
            <a:lstStyle/>
            <a:p>
              <a:pPr algn="ctr"/>
              <a:r>
                <a:rPr lang="zh-CN" altLang="en-US" sz="2400" b="1" dirty="0" smtClean="0">
                  <a:solidFill>
                    <a:srgbClr val="FFC000"/>
                  </a:solidFill>
                  <a:latin typeface="+mn-ea"/>
                  <a:ea typeface="+mn-ea"/>
                </a:rPr>
                <a:t>一：</a:t>
              </a:r>
              <a:r>
                <a:rPr lang="en-US" altLang="zh-CN" sz="2400" b="1" dirty="0" smtClean="0">
                  <a:solidFill>
                    <a:srgbClr val="FFC000"/>
                  </a:solidFill>
                  <a:latin typeface="+mn-ea"/>
                  <a:ea typeface="+mn-ea"/>
                </a:rPr>
                <a:t>CMDB</a:t>
              </a:r>
              <a:r>
                <a:rPr lang="zh-CN" altLang="en-US" sz="2400" b="1" dirty="0" smtClean="0">
                  <a:solidFill>
                    <a:srgbClr val="FFC000"/>
                  </a:solidFill>
                  <a:latin typeface="+mn-ea"/>
                  <a:ea typeface="+mn-ea"/>
                </a:rPr>
                <a:t>系统</a:t>
              </a:r>
              <a:endParaRPr lang="en-US" altLang="zh-CN" sz="2400" b="1" dirty="0">
                <a:solidFill>
                  <a:srgbClr val="FFC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5436096" y="2348880"/>
            <a:ext cx="2304256" cy="43108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45720" rIns="45720" anchor="ctr" anchorCtr="1"/>
          <a:lstStyle/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+mn-ea"/>
                <a:ea typeface="+mn-ea"/>
              </a:rPr>
              <a:t>二</a:t>
            </a:r>
            <a:r>
              <a:rPr lang="zh-CN" altLang="en-US" sz="2400" b="1" dirty="0" smtClean="0">
                <a:solidFill>
                  <a:srgbClr val="FFC000"/>
                </a:solidFill>
                <a:latin typeface="+mn-ea"/>
                <a:ea typeface="+mn-ea"/>
              </a:rPr>
              <a:t>：产品管理</a:t>
            </a:r>
            <a:endParaRPr lang="en-US" altLang="zh-CN" sz="2400" b="1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2400" b="1" dirty="0" smtClean="0">
                <a:solidFill>
                  <a:srgbClr val="FFC000"/>
                </a:solidFill>
                <a:latin typeface="+mn-ea"/>
                <a:ea typeface="+mn-ea"/>
              </a:rPr>
              <a:t>与发布系统</a:t>
            </a:r>
            <a:endParaRPr lang="en-US" altLang="zh-CN" sz="24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6012160" y="4726108"/>
            <a:ext cx="2304256" cy="43108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45720" rIns="45720" anchor="ctr" anchorCtr="1"/>
          <a:lstStyle/>
          <a:p>
            <a:pPr algn="ctr"/>
            <a:r>
              <a:rPr lang="zh-CN" altLang="en-US" sz="2400" b="1" dirty="0" smtClean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三：分布式</a:t>
            </a:r>
            <a:r>
              <a:rPr lang="en-US" altLang="zh-CN" sz="2400" b="1" dirty="0" err="1" smtClean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Cron</a:t>
            </a:r>
            <a:endParaRPr lang="en-US" altLang="zh-CN" sz="2400" b="1" dirty="0" smtClean="0"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  <a:p>
            <a:pPr algn="ctr"/>
            <a:r>
              <a:rPr lang="zh-CN" altLang="en-US" sz="2400" b="1" dirty="0" smtClean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与进程守护</a:t>
            </a:r>
            <a:endParaRPr lang="en-US" altLang="zh-CN" sz="2400" b="1" dirty="0" smtClean="0"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  <a:p>
            <a:pPr algn="ctr"/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2015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6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3059832" y="5517232"/>
            <a:ext cx="2304256" cy="43108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45720" rIns="45720" anchor="ctr" anchorCtr="1"/>
          <a:lstStyle/>
          <a:p>
            <a:pPr algn="ctr"/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四</a:t>
            </a:r>
            <a:r>
              <a:rPr lang="zh-CN" altLang="en-US" sz="2400" b="1" dirty="0" smtClean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：一体化监控</a:t>
            </a:r>
            <a:endParaRPr lang="en-US" altLang="zh-CN" sz="2400" b="1" dirty="0" smtClean="0"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  <a:p>
            <a:pPr algn="ctr"/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2015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12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827584" y="3789040"/>
            <a:ext cx="2304256" cy="43108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45720" rIns="45720" anchor="ctr" anchorCtr="1"/>
          <a:lstStyle/>
          <a:p>
            <a:pPr algn="ctr"/>
            <a:r>
              <a:rPr lang="zh-CN" altLang="en-US" sz="2400" b="1" dirty="0" smtClean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五：一体化配置</a:t>
            </a:r>
            <a:endParaRPr lang="en-US" altLang="zh-CN" sz="2400" b="1" dirty="0" smtClean="0"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  <a:p>
            <a:pPr algn="ctr"/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2016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5AC01B30-27AE-4F0E-B1D6-DCA5CCC78703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1267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en-US" altLang="zh-CN" sz="4800" b="1" dirty="0" err="1" smtClean="0">
                <a:solidFill>
                  <a:srgbClr val="040066"/>
                </a:solidFill>
                <a:latin typeface="+mn-ea"/>
              </a:rPr>
              <a:t>Ducter</a:t>
            </a:r>
            <a:r>
              <a:rPr lang="zh-CN" altLang="en-US" sz="4800" b="1" dirty="0" smtClean="0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介绍</a:t>
            </a:r>
            <a:r>
              <a:rPr lang="en-US" altLang="zh-CN" sz="4800" b="1" dirty="0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—</a:t>
            </a:r>
            <a:r>
              <a:rPr lang="zh-CN" altLang="en-US" sz="3200" b="1" dirty="0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总体设计</a:t>
            </a:r>
          </a:p>
        </p:txBody>
      </p:sp>
      <p:pic>
        <p:nvPicPr>
          <p:cNvPr id="11268" name="图片 4" descr="dcmd功能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52513"/>
            <a:ext cx="914400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Rectangle 2"/>
          <p:cNvSpPr>
            <a:spLocks noGrp="1" noChangeArrowheads="1"/>
          </p:cNvSpPr>
          <p:nvPr>
            <p:ph idx="1"/>
          </p:nvPr>
        </p:nvSpPr>
        <p:spPr>
          <a:xfrm>
            <a:off x="214313" y="5589588"/>
            <a:ext cx="8786812" cy="1270000"/>
          </a:xfrm>
        </p:spPr>
        <p:txBody>
          <a:bodyPr/>
          <a:lstStyle/>
          <a:p>
            <a:pPr marL="457200" indent="-457200" eaLnBrk="1" hangingPunct="1">
              <a:buSzPct val="137000"/>
              <a:buFont typeface="Wingdings" pitchFamily="2" charset="2"/>
              <a:buChar char="u"/>
            </a:pPr>
            <a:r>
              <a:rPr lang="en-US" altLang="zh-CN" sz="2000" dirty="0" err="1" smtClean="0">
                <a:solidFill>
                  <a:srgbClr val="040066"/>
                </a:solidFill>
                <a:latin typeface="+mn-ea"/>
              </a:rPr>
              <a:t>Ducter</a:t>
            </a:r>
            <a:r>
              <a:rPr lang="zh-CN" altLang="en-US" sz="2000" dirty="0" smtClean="0">
                <a:solidFill>
                  <a:srgbClr val="040066"/>
                </a:solidFill>
                <a:latin typeface="宋体" pitchFamily="2" charset="-122"/>
              </a:rPr>
              <a:t>实现</a:t>
            </a:r>
            <a:r>
              <a:rPr lang="zh-CN" altLang="en-US" sz="2000" dirty="0" smtClean="0">
                <a:solidFill>
                  <a:srgbClr val="040066"/>
                </a:solidFill>
                <a:latin typeface="宋体" pitchFamily="2" charset="-122"/>
              </a:rPr>
              <a:t>设备、设备池子、应用、应用池子的组织与管理。</a:t>
            </a:r>
            <a:endParaRPr lang="en-US" altLang="zh-CN" sz="2000" dirty="0" smtClean="0">
              <a:solidFill>
                <a:srgbClr val="040066"/>
              </a:solidFill>
              <a:latin typeface="宋体" pitchFamily="2" charset="-122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</a:pPr>
            <a:r>
              <a:rPr lang="en-US" altLang="zh-CN" sz="2000" dirty="0" err="1" smtClean="0">
                <a:solidFill>
                  <a:srgbClr val="040066"/>
                </a:solidFill>
                <a:latin typeface="+mn-ea"/>
              </a:rPr>
              <a:t>Ducter</a:t>
            </a:r>
            <a:r>
              <a:rPr lang="zh-CN" altLang="en-US" sz="2000" dirty="0" smtClean="0">
                <a:solidFill>
                  <a:srgbClr val="040066"/>
                </a:solidFill>
                <a:latin typeface="宋体" pitchFamily="2" charset="-122"/>
              </a:rPr>
              <a:t>通过</a:t>
            </a:r>
            <a:r>
              <a:rPr lang="zh-CN" altLang="en-US" sz="2000" dirty="0" smtClean="0">
                <a:solidFill>
                  <a:srgbClr val="040066"/>
                </a:solidFill>
                <a:latin typeface="宋体" pitchFamily="2" charset="-122"/>
              </a:rPr>
              <a:t>任务，实现应用的应用池子的可控、可视化的上线。</a:t>
            </a:r>
            <a:endParaRPr lang="en-US" altLang="zh-CN" sz="2000" dirty="0" smtClean="0">
              <a:solidFill>
                <a:srgbClr val="040066"/>
              </a:solidFill>
              <a:latin typeface="宋体" pitchFamily="2" charset="-122"/>
            </a:endParaRPr>
          </a:p>
          <a:p>
            <a:pPr marL="457200" indent="-457200" eaLnBrk="1" hangingPunct="1">
              <a:buSzPct val="137000"/>
              <a:buFont typeface="Wingdings" pitchFamily="2" charset="2"/>
              <a:buChar char="u"/>
            </a:pPr>
            <a:r>
              <a:rPr lang="en-US" altLang="zh-CN" sz="2000" dirty="0" err="1" smtClean="0">
                <a:solidFill>
                  <a:srgbClr val="040066"/>
                </a:solidFill>
                <a:latin typeface="+mn-ea"/>
              </a:rPr>
              <a:t>Ducter</a:t>
            </a:r>
            <a:r>
              <a:rPr lang="zh-CN" altLang="en-US" sz="2000" dirty="0" smtClean="0">
                <a:solidFill>
                  <a:srgbClr val="040066"/>
                </a:solidFill>
                <a:latin typeface="宋体" pitchFamily="2" charset="-122"/>
              </a:rPr>
              <a:t>通过</a:t>
            </a:r>
            <a:r>
              <a:rPr lang="zh-CN" altLang="en-US" sz="2000" dirty="0" smtClean="0">
                <a:solidFill>
                  <a:srgbClr val="040066"/>
                </a:solidFill>
                <a:latin typeface="宋体" pitchFamily="2" charset="-122"/>
              </a:rPr>
              <a:t>操作，实现服务器的非登陆模式的操控。</a:t>
            </a:r>
            <a:endParaRPr lang="en-US" altLang="zh-CN" sz="2000" dirty="0" smtClean="0">
              <a:solidFill>
                <a:srgbClr val="040066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983CC5B-05CC-4020-8F5F-FCA3DECD1FAE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84213" y="188913"/>
            <a:ext cx="80803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lIns="35672" tIns="35672" rIns="35672" bIns="35672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  <a:sym typeface="华文细黑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5pPr>
            <a:lvl6pPr marL="321046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6pPr>
            <a:lvl7pPr marL="642092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7pPr>
            <a:lvl8pPr marL="963138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8pPr>
            <a:lvl9pPr marL="1284183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华文细黑" charset="0"/>
                <a:ea typeface="华文细黑" charset="0"/>
                <a:cs typeface="华文细黑" charset="0"/>
                <a:sym typeface="华文细黑" charset="0"/>
              </a:defRPr>
            </a:lvl9pPr>
          </a:lstStyle>
          <a:p>
            <a:pPr algn="ctr">
              <a:defRPr/>
            </a:pPr>
            <a:endParaRPr lang="zh-CN" altLang="en-US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292" name="Rectangle 1"/>
          <p:cNvSpPr txBox="1">
            <a:spLocks noChangeArrowheads="1"/>
          </p:cNvSpPr>
          <p:nvPr/>
        </p:nvSpPr>
        <p:spPr bwMode="auto">
          <a:xfrm>
            <a:off x="285750" y="142875"/>
            <a:ext cx="85344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72" tIns="35672" rIns="35672" bIns="35672" anchor="ctr"/>
          <a:lstStyle/>
          <a:p>
            <a:pPr algn="ctr"/>
            <a:r>
              <a:rPr lang="en-US" altLang="zh-CN" sz="4800" b="1" dirty="0" err="1" smtClean="0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Ducter</a:t>
            </a:r>
            <a:r>
              <a:rPr lang="zh-CN" altLang="en-US" sz="4800" b="1" dirty="0" smtClean="0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介绍</a:t>
            </a:r>
            <a:r>
              <a:rPr lang="en-US" altLang="zh-CN" sz="4800" b="1" dirty="0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—</a:t>
            </a:r>
            <a:r>
              <a:rPr lang="zh-CN" altLang="en-US" sz="3200" b="1" dirty="0">
                <a:solidFill>
                  <a:srgbClr val="404040"/>
                </a:solidFill>
                <a:latin typeface="宋体" pitchFamily="2" charset="-122"/>
                <a:ea typeface="微软雅黑" pitchFamily="34" charset="-122"/>
                <a:sym typeface="华文细黑" pitchFamily="2" charset="-122"/>
              </a:rPr>
              <a:t>高可用系统架构</a:t>
            </a:r>
          </a:p>
        </p:txBody>
      </p:sp>
      <p:pic>
        <p:nvPicPr>
          <p:cNvPr id="12293" name="图片 7" descr="dcmd架构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1341438"/>
            <a:ext cx="8785225" cy="525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3880</TotalTime>
  <Pages>0</Pages>
  <Words>575</Words>
  <Characters>0</Characters>
  <Application>Microsoft Office PowerPoint</Application>
  <PresentationFormat>全屏显示(4:3)</PresentationFormat>
  <Lines>0</Lines>
  <Paragraphs>121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Gill Sans</vt:lpstr>
      <vt:lpstr>宋体</vt:lpstr>
      <vt:lpstr>Arial</vt:lpstr>
      <vt:lpstr>Calibri</vt:lpstr>
      <vt:lpstr>Constantia</vt:lpstr>
      <vt:lpstr>Wingdings 2</vt:lpstr>
      <vt:lpstr>Heiti SC Light</vt:lpstr>
      <vt:lpstr>隶书</vt:lpstr>
      <vt:lpstr>Wingdings</vt:lpstr>
      <vt:lpstr>微软雅黑</vt:lpstr>
      <vt:lpstr>华文细黑</vt:lpstr>
      <vt:lpstr>方正舒体</vt:lpstr>
      <vt:lpstr>流畅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新浪云计算战略</dc:title>
  <dc:creator>dwb</dc:creator>
  <cp:lastModifiedBy>刁文波</cp:lastModifiedBy>
  <cp:revision>284</cp:revision>
  <cp:lastPrinted>2011-11-17T01:56:58Z</cp:lastPrinted>
  <dcterms:modified xsi:type="dcterms:W3CDTF">2014-12-30T05:41:14Z</dcterms:modified>
</cp:coreProperties>
</file>