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6"/>
  </p:notesMasterIdLst>
  <p:sldIdLst>
    <p:sldId id="256" r:id="rId3"/>
    <p:sldId id="257" r:id="rId4"/>
    <p:sldId id="258" r:id="rId5"/>
    <p:sldId id="267" r:id="rId6"/>
    <p:sldId id="268" r:id="rId7"/>
    <p:sldId id="269" r:id="rId8"/>
    <p:sldId id="271" r:id="rId9"/>
    <p:sldId id="272" r:id="rId10"/>
    <p:sldId id="259" r:id="rId11"/>
    <p:sldId id="264" r:id="rId12"/>
    <p:sldId id="265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368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38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8/10/2023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90688"/>
            <a:ext cx="6172200" cy="4176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690688"/>
            <a:ext cx="3932237" cy="418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90688"/>
            <a:ext cx="6172200" cy="4170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688"/>
            <a:ext cx="3932237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515600" cy="130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06 – ITK Segmentation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92D050"/>
                </a:solidFill>
              </a:rPr>
              <a:t>  // write image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ImageFileWriter</a:t>
            </a:r>
            <a:r>
              <a:rPr lang="en-US" sz="1100" dirty="0"/>
              <a:t>&lt; </a:t>
            </a:r>
            <a:r>
              <a:rPr lang="en-US" sz="1100" dirty="0" err="1">
                <a:solidFill>
                  <a:srgbClr val="FF0000"/>
                </a:solidFill>
              </a:rPr>
              <a:t>OImageType</a:t>
            </a:r>
            <a:r>
              <a:rPr lang="en-US" sz="1100" dirty="0"/>
              <a:t> &gt; </a:t>
            </a:r>
            <a:r>
              <a:rPr lang="en-US" sz="1100" dirty="0" err="1"/>
              <a:t>WriterType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FF0000"/>
                </a:solidFill>
              </a:rPr>
              <a:t>WriterType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writer = </a:t>
            </a:r>
            <a:r>
              <a:rPr lang="en-US" sz="1100" dirty="0" err="1">
                <a:solidFill>
                  <a:srgbClr val="FF0000"/>
                </a:solidFill>
              </a:rPr>
              <a:t>WriterType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New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 err="1">
                <a:solidFill>
                  <a:srgbClr val="00B050"/>
                </a:solidFill>
              </a:rPr>
              <a:t>SetFileName</a:t>
            </a:r>
            <a:r>
              <a:rPr lang="en-US" sz="1100" dirty="0"/>
              <a:t>( </a:t>
            </a:r>
            <a:r>
              <a:rPr lang="en-US" sz="1100" dirty="0" err="1"/>
              <a:t>outputFileName</a:t>
            </a:r>
            <a:r>
              <a:rPr lang="en-US" sz="1100" dirty="0"/>
              <a:t> 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 err="1">
                <a:solidFill>
                  <a:srgbClr val="00B050"/>
                </a:solidFill>
              </a:rPr>
              <a:t>SetInput</a:t>
            </a:r>
            <a:r>
              <a:rPr lang="en-US" sz="1100" dirty="0"/>
              <a:t>( filter-&gt;</a:t>
            </a:r>
            <a:r>
              <a:rPr lang="en-US" sz="1100" dirty="0" err="1">
                <a:solidFill>
                  <a:srgbClr val="00B050"/>
                </a:solidFill>
              </a:rPr>
              <a:t>GetOutput</a:t>
            </a:r>
            <a:r>
              <a:rPr lang="en-US" sz="1100" dirty="0"/>
              <a:t>() );</a:t>
            </a:r>
          </a:p>
          <a:p>
            <a:pPr marL="0" indent="0">
              <a:buNone/>
            </a:pPr>
            <a:r>
              <a:rPr lang="en-US" sz="1100" dirty="0"/>
              <a:t>  writer-&gt;</a:t>
            </a:r>
            <a:r>
              <a:rPr lang="en-US" sz="1100" dirty="0">
                <a:solidFill>
                  <a:srgbClr val="00B050"/>
                </a:solidFill>
              </a:rPr>
              <a:t>Update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Initialize the writer </a:t>
            </a:r>
            <a:r>
              <a:rPr lang="en-US" sz="1100" baseline="30000" dirty="0"/>
              <a:t>[3]</a:t>
            </a:r>
            <a:r>
              <a:rPr lang="en-US" sz="1100" dirty="0"/>
              <a:t> with the output image type and provided image file name. Set the input as the output of the segmentation filter and then run the image writer class.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The function can also be made to return the result for further processing outside the loop.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[3] http://www.itk.org/Doxygen/html/classitk_1_1ImageFileWriter.html</a:t>
            </a:r>
          </a:p>
        </p:txBody>
      </p:sp>
    </p:spTree>
    <p:extLst>
      <p:ext uri="{BB962C8B-B14F-4D97-AF65-F5344CB8AC3E}">
        <p14:creationId xmlns:p14="http://schemas.microsoft.com/office/powerpoint/2010/main" val="238438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FF0000"/>
                </a:solidFill>
              </a:rPr>
              <a:t>ImageIOBase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</a:t>
            </a:r>
            <a:r>
              <a:rPr lang="en-US" sz="1100" dirty="0" err="1"/>
              <a:t>im_base</a:t>
            </a:r>
            <a:r>
              <a:rPr lang="en-US" sz="1100" dirty="0"/>
              <a:t> =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FF000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CreateImageIO</a:t>
            </a:r>
            <a:r>
              <a:rPr lang="en-US" sz="1100" dirty="0"/>
              <a:t>( inputFName1.c_str(), </a:t>
            </a:r>
            <a:r>
              <a:rPr lang="en-US" sz="1100" dirty="0" err="1"/>
              <a:t>itk</a:t>
            </a:r>
            <a:r>
              <a:rPr lang="en-US" sz="1100"/>
              <a:t>::</a:t>
            </a:r>
            <a:r>
              <a:rPr lang="en-US" sz="1100">
                <a:solidFill>
                  <a:srgbClr val="FF0000"/>
                </a:solidFill>
              </a:rPr>
              <a:t>ImageIOFactory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ReadMode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SetFileName</a:t>
            </a:r>
            <a:r>
              <a:rPr lang="en-US" sz="1100" dirty="0"/>
              <a:t>( inputFName1 );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ReadImageInformation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endParaRPr lang="en-US" sz="11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92D050"/>
                </a:solidFill>
              </a:rPr>
              <a:t>  // perform basic sanity check</a:t>
            </a:r>
          </a:p>
          <a:p>
            <a:pPr marL="0" indent="0">
              <a:buNone/>
            </a:pPr>
            <a:r>
              <a:rPr lang="en-US" sz="1100" dirty="0"/>
              <a:t>  if (</a:t>
            </a:r>
            <a:r>
              <a:rPr lang="en-US" sz="1100" dirty="0" err="1"/>
              <a:t>im_base</a:t>
            </a:r>
            <a:r>
              <a:rPr lang="en-US" sz="1100" dirty="0"/>
              <a:t>-&gt;</a:t>
            </a:r>
            <a:r>
              <a:rPr lang="en-US" sz="1100" dirty="0" err="1">
                <a:solidFill>
                  <a:srgbClr val="00B050"/>
                </a:solidFill>
              </a:rPr>
              <a:t>GetNumberOfDimensions</a:t>
            </a:r>
            <a:r>
              <a:rPr lang="en-US" sz="1100" dirty="0"/>
              <a:t>() != 3)</a:t>
            </a:r>
          </a:p>
          <a:p>
            <a:pPr marL="0" indent="0">
              <a:buNone/>
            </a:pPr>
            <a:r>
              <a:rPr lang="en-US" sz="1100" dirty="0"/>
              <a:t>  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"Unsupported Image Dimension. Only 3D images are currently supported.\n"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Initialize the Image base </a:t>
            </a:r>
            <a:r>
              <a:rPr lang="en-US" sz="1100"/>
              <a:t>class </a:t>
            </a:r>
            <a:r>
              <a:rPr lang="en-US" sz="1100" baseline="30000"/>
              <a:t>[4]</a:t>
            </a:r>
            <a:r>
              <a:rPr lang="en-US" sz="1100"/>
              <a:t> </a:t>
            </a:r>
            <a:r>
              <a:rPr lang="en-US" sz="1100" dirty="0"/>
              <a:t>with the input image file name for basic sanity checks (file is valid, number of dimensions are consistent with what is expected, etc.).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inputFName1</a:t>
            </a:r>
            <a:r>
              <a:rPr lang="en-US" sz="1100" dirty="0">
                <a:solidFill>
                  <a:srgbClr val="22337C"/>
                </a:solidFill>
              </a:rPr>
              <a:t> </a:t>
            </a:r>
            <a:r>
              <a:rPr lang="en-US" sz="1100" dirty="0"/>
              <a:t>is the input file name which the user inputs in the command line.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[4] http://www.itk.org/Doxygen/html/classitk_1_1ImageIOBase.html</a:t>
            </a:r>
          </a:p>
        </p:txBody>
      </p:sp>
    </p:spTree>
    <p:extLst>
      <p:ext uri="{BB962C8B-B14F-4D97-AF65-F5344CB8AC3E}">
        <p14:creationId xmlns:p14="http://schemas.microsoft.com/office/powerpoint/2010/main" val="6862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</a:rPr>
              <a:t>// lots of source code here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2337C"/>
                </a:solidFill>
              </a:rPr>
              <a:t>catch</a:t>
            </a:r>
            <a:r>
              <a:rPr lang="en-US" sz="1100" dirty="0"/>
              <a:t>(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ExceptionObject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&amp;error 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"Exception caught: "</a:t>
            </a:r>
            <a:r>
              <a:rPr lang="en-US" sz="1100" dirty="0"/>
              <a:t> &lt;&lt; error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6F2927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Basic exception handling in ITK </a:t>
            </a:r>
            <a:r>
              <a:rPr lang="en-US" sz="1100" baseline="30000" dirty="0"/>
              <a:t>[2]</a:t>
            </a:r>
            <a:r>
              <a:rPr lang="en-US" sz="1100" dirty="0"/>
              <a:t>. This will be discussed in detail in a future tutorial.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[2] http://itk.org/ITKExamples/src/Core/Common/TryCatchException/Documentation.html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399029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394497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demonstrated: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ConnectedThresholdImageFilter</a:t>
            </a:r>
            <a:r>
              <a:rPr lang="en-US" dirty="0"/>
              <a:t> </a:t>
            </a:r>
            <a:r>
              <a:rPr lang="en-US" baseline="30000" dirty="0"/>
              <a:t>[1]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[1] http://www.itk.org/Doxygen/html/classitk_1_1ConnectedThresholdImageFilter.html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123526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ImageFileReader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::Pointer reader =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try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reader-&gt;Update();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catch (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ExceptionObject</a:t>
            </a:r>
            <a:r>
              <a:rPr lang="en-US" dirty="0">
                <a:solidFill>
                  <a:schemeClr val="bg1"/>
                </a:solidFill>
              </a:rPr>
              <a:t>&amp; 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cerr</a:t>
            </a:r>
            <a:r>
              <a:rPr lang="en-US" dirty="0">
                <a:solidFill>
                  <a:schemeClr val="bg1"/>
                </a:solidFill>
              </a:rPr>
              <a:t> &lt;&lt; "Exception caught: " &lt;&lt; </a:t>
            </a:r>
            <a:r>
              <a:rPr lang="en-US" dirty="0" err="1">
                <a:solidFill>
                  <a:schemeClr val="bg1"/>
                </a:solidFill>
              </a:rPr>
              <a:t>e.what</a:t>
            </a:r>
            <a:r>
              <a:rPr lang="en-US" dirty="0">
                <a:solidFill>
                  <a:schemeClr val="bg1"/>
                </a:solidFill>
              </a:rPr>
              <a:t>() 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exit( EXIT_FAILURE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image-&gt;Graft( reader-&gt;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 templated function is declared.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template is an Image Type (can be any data type with any dimension).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try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reader-&gt;Update();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catch (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ExceptionObject</a:t>
            </a:r>
            <a:r>
              <a:rPr lang="en-US" dirty="0">
                <a:solidFill>
                  <a:schemeClr val="bg1"/>
                </a:solidFill>
              </a:rPr>
              <a:t>&amp; 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cerr</a:t>
            </a:r>
            <a:r>
              <a:rPr lang="en-US" dirty="0">
                <a:solidFill>
                  <a:schemeClr val="bg1"/>
                </a:solidFill>
              </a:rPr>
              <a:t> &lt;&lt; "Exception caught: " &lt;&lt; </a:t>
            </a:r>
            <a:r>
              <a:rPr lang="en-US" dirty="0" err="1">
                <a:solidFill>
                  <a:schemeClr val="bg1"/>
                </a:solidFill>
              </a:rPr>
              <a:t>e.what</a:t>
            </a:r>
            <a:r>
              <a:rPr lang="en-US" dirty="0">
                <a:solidFill>
                  <a:schemeClr val="bg1"/>
                </a:solidFill>
              </a:rPr>
              <a:t>() 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exit( EXIT_FAILURE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image-&gt;Graft( reader-&gt;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Declare an </a:t>
            </a:r>
            <a:r>
              <a:rPr lang="en-US" dirty="0" err="1"/>
              <a:t>itk</a:t>
            </a:r>
            <a:r>
              <a:rPr lang="en-US" dirty="0"/>
              <a:t> </a:t>
            </a:r>
            <a:r>
              <a:rPr lang="en-US" dirty="0" err="1"/>
              <a:t>ImageFileReader</a:t>
            </a:r>
            <a:r>
              <a:rPr lang="en-US" dirty="0"/>
              <a:t> which is of the same type as the input (and templated) image.</a:t>
            </a:r>
          </a:p>
        </p:txBody>
      </p:sp>
    </p:spTree>
    <p:extLst>
      <p:ext uri="{BB962C8B-B14F-4D97-AF65-F5344CB8AC3E}">
        <p14:creationId xmlns:p14="http://schemas.microsoft.com/office/powerpoint/2010/main" val="236381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/>
              <a:t>( </a:t>
            </a:r>
            <a:r>
              <a:rPr lang="en-US" dirty="0" err="1"/>
              <a:t>fName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try</a:t>
            </a:r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/>
              <a:t>()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image-&gt;Graft( reader-&gt;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Try to initiate the reader class into reading the supplied image file name, if something goes wrong, the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ExceptionObject</a:t>
            </a:r>
            <a:r>
              <a:rPr lang="en-US" dirty="0"/>
              <a:t> [4] catches the error and displays it while exiting from the program.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basic exception handling in ITK </a:t>
            </a:r>
            <a:r>
              <a:rPr lang="en-US" baseline="30000" dirty="0"/>
              <a:t>[2]</a:t>
            </a:r>
            <a:r>
              <a:rPr lang="en-US" dirty="0"/>
              <a:t>. This will be discussed in detail in a future tutorial.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324601"/>
            <a:ext cx="5791200" cy="365125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[2] http://itk.org/ITKExamples/src/Core/Common/TryCatchException/Documentation.html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33112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/>
              <a:t>( </a:t>
            </a:r>
            <a:r>
              <a:rPr lang="en-US" dirty="0" err="1"/>
              <a:t>fName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try</a:t>
            </a:r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/>
              <a:t>()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/>
              <a:t>( reader-&gt;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/>
              <a:t>()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using Graft(), the pointer is just overwritten and a hard copy isn’t done.</a:t>
            </a:r>
          </a:p>
        </p:txBody>
      </p:sp>
    </p:spTree>
    <p:extLst>
      <p:ext uri="{BB962C8B-B14F-4D97-AF65-F5344CB8AC3E}">
        <p14:creationId xmlns:p14="http://schemas.microsoft.com/office/powerpoint/2010/main" val="232350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template</a:t>
            </a:r>
            <a:r>
              <a:rPr lang="en-US" sz="1100" dirty="0"/>
              <a:t> &lt;class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segmentationFilter</a:t>
            </a:r>
            <a:r>
              <a:rPr lang="en-US" sz="1100" dirty="0"/>
              <a:t>(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image, </a:t>
            </a:r>
            <a:r>
              <a:rPr lang="en-US" sz="1100" dirty="0" err="1"/>
              <a:t>const</a:t>
            </a:r>
            <a:r>
              <a:rPr lang="en-US" sz="1100" dirty="0"/>
              <a:t>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string</a:t>
            </a:r>
            <a:r>
              <a:rPr lang="en-US" sz="1100" dirty="0"/>
              <a:t> &amp;</a:t>
            </a:r>
            <a:r>
              <a:rPr lang="en-US" sz="1100" dirty="0" err="1"/>
              <a:t>outputFileName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Image</a:t>
            </a:r>
            <a:r>
              <a:rPr lang="en-US" sz="1100" dirty="0"/>
              <a:t>&lt; </a:t>
            </a:r>
            <a:r>
              <a:rPr lang="en-US" sz="1100" dirty="0">
                <a:solidFill>
                  <a:srgbClr val="FF0000"/>
                </a:solidFill>
              </a:rPr>
              <a:t>short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ImageDimension</a:t>
            </a:r>
            <a:r>
              <a:rPr lang="en-US" sz="1100" dirty="0"/>
              <a:t> &gt; </a:t>
            </a:r>
            <a:r>
              <a:rPr lang="en-US" sz="1100" dirty="0" err="1"/>
              <a:t>OImageType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ConnectedThresholdImageFilter</a:t>
            </a:r>
            <a:r>
              <a:rPr lang="en-US" sz="1100" dirty="0"/>
              <a:t>&lt;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FF0000"/>
                </a:solidFill>
              </a:rPr>
              <a:t>OImageType</a:t>
            </a:r>
            <a:r>
              <a:rPr lang="en-US" sz="1100" dirty="0"/>
              <a:t> &gt; </a:t>
            </a:r>
            <a:r>
              <a:rPr lang="en-US" sz="1100" dirty="0" err="1"/>
              <a:t>ConnectedFilterType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filter =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New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SetInput</a:t>
            </a:r>
            <a:r>
              <a:rPr lang="en-US" sz="1100" dirty="0">
                <a:solidFill>
                  <a:schemeClr val="bg1"/>
                </a:solidFill>
              </a:rPr>
              <a:t>( image 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SetReplaceValue</a:t>
            </a:r>
            <a:r>
              <a:rPr lang="en-US" sz="1100" dirty="0">
                <a:solidFill>
                  <a:schemeClr val="bg1"/>
                </a:solidFill>
              </a:rPr>
              <a:t>( 1000 );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SetLower</a:t>
            </a:r>
            <a:r>
              <a:rPr lang="en-US" sz="1100" dirty="0">
                <a:solidFill>
                  <a:schemeClr val="bg1"/>
                </a:solidFill>
              </a:rPr>
              <a:t>( 1100 );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filter-&gt;</a:t>
            </a:r>
            <a:r>
              <a:rPr lang="en-US" sz="1100" dirty="0" err="1">
                <a:solidFill>
                  <a:schemeClr val="bg1"/>
                </a:solidFill>
              </a:rPr>
              <a:t>SetUpper</a:t>
            </a:r>
            <a:r>
              <a:rPr lang="en-US" sz="1100" dirty="0">
                <a:solidFill>
                  <a:schemeClr val="bg1"/>
                </a:solidFill>
              </a:rPr>
              <a:t>( 2000 );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Declare a </a:t>
            </a:r>
            <a:r>
              <a:rPr lang="en-US" sz="900" dirty="0" err="1"/>
              <a:t>tempated</a:t>
            </a:r>
            <a:r>
              <a:rPr lang="en-US" sz="900" dirty="0"/>
              <a:t> function and the associated classes which will be used</a:t>
            </a:r>
          </a:p>
        </p:txBody>
      </p:sp>
    </p:spTree>
    <p:extLst>
      <p:ext uri="{BB962C8B-B14F-4D97-AF65-F5344CB8AC3E}">
        <p14:creationId xmlns:p14="http://schemas.microsoft.com/office/powerpoint/2010/main" val="33161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template</a:t>
            </a:r>
            <a:r>
              <a:rPr lang="en-US" sz="1100" dirty="0"/>
              <a:t> &lt;class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segmentationFilter</a:t>
            </a:r>
            <a:r>
              <a:rPr lang="en-US" sz="1100" dirty="0"/>
              <a:t>(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image, </a:t>
            </a:r>
            <a:r>
              <a:rPr lang="en-US" sz="1100" dirty="0" err="1"/>
              <a:t>const</a:t>
            </a:r>
            <a:r>
              <a:rPr lang="en-US" sz="1100" dirty="0"/>
              <a:t>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string</a:t>
            </a:r>
            <a:r>
              <a:rPr lang="en-US" sz="1100" dirty="0"/>
              <a:t> &amp;</a:t>
            </a:r>
            <a:r>
              <a:rPr lang="en-US" sz="1100" dirty="0" err="1"/>
              <a:t>outputFileName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Image</a:t>
            </a:r>
            <a:r>
              <a:rPr lang="en-US" sz="1100" dirty="0"/>
              <a:t>&lt; </a:t>
            </a:r>
            <a:r>
              <a:rPr lang="en-US" sz="1100" dirty="0">
                <a:solidFill>
                  <a:srgbClr val="FF0000"/>
                </a:solidFill>
              </a:rPr>
              <a:t>short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ImageDimension</a:t>
            </a:r>
            <a:r>
              <a:rPr lang="en-US" sz="1100" dirty="0"/>
              <a:t> &gt; </a:t>
            </a:r>
            <a:r>
              <a:rPr lang="en-US" sz="1100" dirty="0" err="1"/>
              <a:t>OImageType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typedef</a:t>
            </a:r>
            <a:r>
              <a:rPr lang="en-US" sz="1100" dirty="0"/>
              <a:t> </a:t>
            </a:r>
            <a:r>
              <a:rPr lang="en-US" sz="1100" dirty="0" err="1"/>
              <a:t>itk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ConnectedThresholdImageFilter</a:t>
            </a:r>
            <a:r>
              <a:rPr lang="en-US" sz="1100" dirty="0"/>
              <a:t>&lt;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, </a:t>
            </a:r>
            <a:r>
              <a:rPr lang="en-US" sz="1100" dirty="0" err="1">
                <a:solidFill>
                  <a:srgbClr val="FF0000"/>
                </a:solidFill>
              </a:rPr>
              <a:t>OImageType</a:t>
            </a:r>
            <a:r>
              <a:rPr lang="en-US" sz="1100" dirty="0"/>
              <a:t> &gt; </a:t>
            </a:r>
            <a:r>
              <a:rPr lang="en-US" sz="1100" dirty="0" err="1"/>
              <a:t>ConnectedFilterType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>
                <a:solidFill>
                  <a:srgbClr val="00B0F0"/>
                </a:solidFill>
              </a:rPr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Pointer</a:t>
            </a:r>
            <a:r>
              <a:rPr lang="en-US" sz="1100" dirty="0"/>
              <a:t> filter = </a:t>
            </a:r>
            <a:r>
              <a:rPr lang="en-US" sz="1100" dirty="0" err="1">
                <a:solidFill>
                  <a:srgbClr val="FF0000"/>
                </a:solidFill>
              </a:rPr>
              <a:t>ConnectedFilterType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50"/>
                </a:solidFill>
              </a:rPr>
              <a:t>New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typename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FF0000"/>
                </a:solidFill>
              </a:rPr>
              <a:t>TImageType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50"/>
                </a:solidFill>
              </a:rPr>
              <a:t>IndexType</a:t>
            </a:r>
            <a:r>
              <a:rPr lang="en-US" sz="1100" dirty="0"/>
              <a:t> index;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92D050"/>
                </a:solidFill>
              </a:rPr>
              <a:t>// place a random seed point </a:t>
            </a:r>
          </a:p>
          <a:p>
            <a:pPr marL="0" indent="0">
              <a:buNone/>
            </a:pPr>
            <a:r>
              <a:rPr lang="en-US" sz="1100" dirty="0"/>
              <a:t>  index[0] = 90;</a:t>
            </a:r>
          </a:p>
          <a:p>
            <a:pPr marL="0" indent="0">
              <a:buNone/>
            </a:pPr>
            <a:r>
              <a:rPr lang="en-US" sz="1100" dirty="0"/>
              <a:t>  index[1] = 120;</a:t>
            </a:r>
          </a:p>
          <a:p>
            <a:pPr marL="0" indent="0">
              <a:buNone/>
            </a:pPr>
            <a:r>
              <a:rPr lang="en-US" sz="1100" dirty="0"/>
              <a:t>  index[2] = 67;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Place a seed point at a random location in the image (note that this is hard  coded for this particular example).</a:t>
            </a:r>
          </a:p>
        </p:txBody>
      </p:sp>
    </p:spTree>
    <p:extLst>
      <p:ext uri="{BB962C8B-B14F-4D97-AF65-F5344CB8AC3E}">
        <p14:creationId xmlns:p14="http://schemas.microsoft.com/office/powerpoint/2010/main" val="172602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SetInput</a:t>
            </a:r>
            <a:r>
              <a:rPr lang="en-US" sz="1100" dirty="0"/>
              <a:t>( image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SetReplaceValue</a:t>
            </a:r>
            <a:r>
              <a:rPr lang="en-US" sz="1100" dirty="0"/>
              <a:t>( 1000 );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SetLower</a:t>
            </a:r>
            <a:r>
              <a:rPr lang="en-US" sz="1100" dirty="0"/>
              <a:t>( 1100 );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SetUpper</a:t>
            </a:r>
            <a:r>
              <a:rPr lang="en-US" sz="1100" dirty="0"/>
              <a:t>( 2000 );</a:t>
            </a:r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 err="1">
                <a:solidFill>
                  <a:srgbClr val="00B050"/>
                </a:solidFill>
              </a:rPr>
              <a:t>AddSeed</a:t>
            </a:r>
            <a:r>
              <a:rPr lang="en-US" sz="1100" dirty="0"/>
              <a:t>( index 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filter-&gt;</a:t>
            </a:r>
            <a:r>
              <a:rPr lang="en-US" sz="1100" dirty="0">
                <a:solidFill>
                  <a:srgbClr val="00B050"/>
                </a:solidFill>
              </a:rPr>
              <a:t>Update</a:t>
            </a:r>
            <a:r>
              <a:rPr lang="en-US" sz="11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Set the parameters for the filter:</a:t>
            </a:r>
          </a:p>
          <a:p>
            <a:pPr marL="0" indent="0">
              <a:buNone/>
            </a:pPr>
            <a:r>
              <a:rPr lang="en-US" sz="900" dirty="0"/>
              <a:t>	input image</a:t>
            </a:r>
          </a:p>
          <a:p>
            <a:pPr marL="0" indent="0">
              <a:buNone/>
            </a:pPr>
            <a:r>
              <a:rPr lang="en-US" sz="900" dirty="0"/>
              <a:t>	replacement value</a:t>
            </a:r>
          </a:p>
          <a:p>
            <a:pPr marL="0" indent="0">
              <a:buNone/>
            </a:pPr>
            <a:r>
              <a:rPr lang="en-US" sz="900" dirty="0"/>
              <a:t>	lower and upper values for threshold</a:t>
            </a:r>
          </a:p>
          <a:p>
            <a:pPr marL="0" indent="0">
              <a:buNone/>
            </a:pPr>
            <a:r>
              <a:rPr lang="en-US" sz="900" dirty="0"/>
              <a:t>	starting index for connected threshold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And then update the filter.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922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1359</Words>
  <Application>Microsoft Office PowerPoint</Application>
  <PresentationFormat>宽屏</PresentationFormat>
  <Paragraphs>176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Segoe UI Semibold</vt:lpstr>
      <vt:lpstr>Segoe UI Semilight</vt:lpstr>
      <vt:lpstr>Segoe UI Symbol</vt:lpstr>
      <vt:lpstr>Office Theme</vt:lpstr>
      <vt:lpstr>Custom Design</vt:lpstr>
      <vt:lpstr>CBICA S/W Dev Tutorials 06 – ITK Segmentation </vt:lpstr>
      <vt:lpstr>Segmentation Filter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Deng Lei</cp:lastModifiedBy>
  <cp:revision>16</cp:revision>
  <dcterms:created xsi:type="dcterms:W3CDTF">2016-03-11T15:32:15Z</dcterms:created>
  <dcterms:modified xsi:type="dcterms:W3CDTF">2023-08-10T08:24:49Z</dcterms:modified>
</cp:coreProperties>
</file>