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59" r:id="rId7"/>
    <p:sldId id="260" r:id="rId8"/>
    <p:sldId id="261" r:id="rId9"/>
    <p:sldId id="263" r:id="rId10"/>
    <p:sldId id="270" r:id="rId11"/>
    <p:sldId id="262" r:id="rId12"/>
    <p:sldId id="267" r:id="rId13"/>
    <p:sldId id="268" r:id="rId14"/>
    <p:sldId id="269" r:id="rId15"/>
    <p:sldId id="271" r:id="rId16"/>
    <p:sldId id="27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E97C-2E9B-4731-897F-5881AAC9F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026FB6-F926-4276-8469-F6A91A158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B76D6-C2BB-42EF-A7F5-BB75E1723E07}"/>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55A1FF12-AF0F-41E6-BB83-D94498C34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E0529-ECAD-4D0D-8C7F-25D7D865D394}"/>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248733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5E02-E26D-419A-B9E4-0C9A100EB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3CFBF-D42B-4E4B-B684-7B5BD2F4A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C5AD-F131-4905-A589-99B1F93597A0}"/>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42D89A03-7A39-4B09-8537-B17A85B9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5A5D1-92E5-4F5C-9CA2-27C9D3198B4A}"/>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381667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994D9D-4592-4960-88D9-2C30723E3E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1834C-0186-47AD-BEB7-4414A236B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6B0ED-D5EF-41EA-9DF8-9D589F0E64AC}"/>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FBF0E57B-7CDD-444B-8B40-A6615E907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9C820-44F5-4FAD-89A8-7541BBEDA15D}"/>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316765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9599-2292-4714-BCF7-B07CF35DC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022DE-3500-4724-A05D-94E32808E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0BAD9-39D7-4B4B-90C5-3D8D3414AE0E}"/>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203BC6E8-3455-465B-8B5C-104AF9D59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CFD79-9BC8-496E-ADEE-E1AFDD2F5EBA}"/>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102237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EAAF-4DC3-45CB-8F66-2C8421C89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4F5299-B635-4D69-972B-0B51EC18C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8A296-1807-4A53-9C3F-79515525F2C5}"/>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E3F7B390-223C-4C96-BE79-403451E98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E9AEC-4883-470B-81E1-605B24484C6E}"/>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72416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0803-68EA-4CD0-A1FB-AA5D50C0A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AE152-0E6A-4127-B51B-CE2E9A635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7CC7B-DC1E-4B03-BC64-CBC930FA4D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4744E0-3201-46F2-9CC0-A86E756E6830}"/>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6" name="Footer Placeholder 5">
            <a:extLst>
              <a:ext uri="{FF2B5EF4-FFF2-40B4-BE49-F238E27FC236}">
                <a16:creationId xmlns:a16="http://schemas.microsoft.com/office/drawing/2014/main" id="{B1CCC1E8-6387-4CB4-8C78-29A15ACF3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D46AA-84A7-4FFD-ABCB-AD19F8283724}"/>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412327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0439-A29A-4C5B-A744-3683FEA58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7656E6-93AE-44A2-AA1F-86798F9F2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F495F-0ABD-4B8A-8BA7-0FB91CFFB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845E43-B120-47F7-8DB8-41ED22DED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0CC36-E802-4738-A1A4-416604B84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CBF716-EF53-4251-990C-35BA76D584E2}"/>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8" name="Footer Placeholder 7">
            <a:extLst>
              <a:ext uri="{FF2B5EF4-FFF2-40B4-BE49-F238E27FC236}">
                <a16:creationId xmlns:a16="http://schemas.microsoft.com/office/drawing/2014/main" id="{A47451AB-4AEA-40CE-90AE-0BD1F560B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CF21A-61C5-4E7A-A3CC-912BB2A13057}"/>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106976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2EAE-5A41-48F2-AB01-2EC961FE2A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C9DE1A-5D84-4B51-AA54-25AE76B8884B}"/>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4" name="Footer Placeholder 3">
            <a:extLst>
              <a:ext uri="{FF2B5EF4-FFF2-40B4-BE49-F238E27FC236}">
                <a16:creationId xmlns:a16="http://schemas.microsoft.com/office/drawing/2014/main" id="{E7ED9786-2466-4EE3-9B38-5CDF3F510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5772F-D1E3-48DB-89D5-970E1F9D4641}"/>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133914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BE09B-1754-452C-BB42-105EC36C2CE7}"/>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3" name="Footer Placeholder 2">
            <a:extLst>
              <a:ext uri="{FF2B5EF4-FFF2-40B4-BE49-F238E27FC236}">
                <a16:creationId xmlns:a16="http://schemas.microsoft.com/office/drawing/2014/main" id="{D1A7CCC0-EA22-4E20-963E-DAE42A697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51244-3741-4E84-8E8D-BCD268BC6532}"/>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115233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5363-30DE-40CA-8299-0C5BB9CAE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902136-B111-4809-8BA3-0AA606E39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B5B1F-A1E9-42A5-9FC7-8E1E8045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F7FC8-6006-424E-AD25-9CC8EECB2ABC}"/>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6" name="Footer Placeholder 5">
            <a:extLst>
              <a:ext uri="{FF2B5EF4-FFF2-40B4-BE49-F238E27FC236}">
                <a16:creationId xmlns:a16="http://schemas.microsoft.com/office/drawing/2014/main" id="{DEA82E6C-4A0A-40ED-BFE4-23533BC9A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EA994-EA97-4C29-9CF6-22AB0F81577C}"/>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416912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53B3-8626-46AD-ACEE-D5856292E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A9C503-687A-42ED-A75C-08F68CFF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98250B-DCB5-44A4-8FF0-C2DC738FB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23DD6-630C-4C21-8AF4-6437011CEB9C}"/>
              </a:ext>
            </a:extLst>
          </p:cNvPr>
          <p:cNvSpPr>
            <a:spLocks noGrp="1"/>
          </p:cNvSpPr>
          <p:nvPr>
            <p:ph type="dt" sz="half" idx="10"/>
          </p:nvPr>
        </p:nvSpPr>
        <p:spPr/>
        <p:txBody>
          <a:bodyPr/>
          <a:lstStyle/>
          <a:p>
            <a:fld id="{01A8C7E4-3097-4E64-B1FC-9CAA39C303AF}" type="datetimeFigureOut">
              <a:rPr lang="en-US" smtClean="0"/>
              <a:t>4/20/2022</a:t>
            </a:fld>
            <a:endParaRPr lang="en-US"/>
          </a:p>
        </p:txBody>
      </p:sp>
      <p:sp>
        <p:nvSpPr>
          <p:cNvPr id="6" name="Footer Placeholder 5">
            <a:extLst>
              <a:ext uri="{FF2B5EF4-FFF2-40B4-BE49-F238E27FC236}">
                <a16:creationId xmlns:a16="http://schemas.microsoft.com/office/drawing/2014/main" id="{5CAFCE4D-3552-4C19-85D9-A18800137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1092C-544F-4567-AA22-14A27B930E6A}"/>
              </a:ext>
            </a:extLst>
          </p:cNvPr>
          <p:cNvSpPr>
            <a:spLocks noGrp="1"/>
          </p:cNvSpPr>
          <p:nvPr>
            <p:ph type="sldNum" sz="quarter" idx="12"/>
          </p:nvPr>
        </p:nvSpPr>
        <p:spPr/>
        <p:txBody>
          <a:bodyPr/>
          <a:lstStyle/>
          <a:p>
            <a:fld id="{7006C1F6-E94A-478F-B41B-F3DDFFC43B67}" type="slidenum">
              <a:rPr lang="en-US" smtClean="0"/>
              <a:t>‹#›</a:t>
            </a:fld>
            <a:endParaRPr lang="en-US"/>
          </a:p>
        </p:txBody>
      </p:sp>
    </p:spTree>
    <p:extLst>
      <p:ext uri="{BB962C8B-B14F-4D97-AF65-F5344CB8AC3E}">
        <p14:creationId xmlns:p14="http://schemas.microsoft.com/office/powerpoint/2010/main" val="353551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59913-6491-438D-A054-6574841D9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EC3D0-5D55-45AD-A5E7-614415BE7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F72E8-4884-4B97-A5AA-A0471D0FF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8C7E4-3097-4E64-B1FC-9CAA39C303AF}" type="datetimeFigureOut">
              <a:rPr lang="en-US" smtClean="0"/>
              <a:t>4/20/2022</a:t>
            </a:fld>
            <a:endParaRPr lang="en-US"/>
          </a:p>
        </p:txBody>
      </p:sp>
      <p:sp>
        <p:nvSpPr>
          <p:cNvPr id="5" name="Footer Placeholder 4">
            <a:extLst>
              <a:ext uri="{FF2B5EF4-FFF2-40B4-BE49-F238E27FC236}">
                <a16:creationId xmlns:a16="http://schemas.microsoft.com/office/drawing/2014/main" id="{2B6FEF13-5400-4A62-937E-B44DBC61B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7BEF5-A101-45A5-8961-E6B2FEC8C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6C1F6-E94A-478F-B41B-F3DDFFC43B67}" type="slidenum">
              <a:rPr lang="en-US" smtClean="0"/>
              <a:t>‹#›</a:t>
            </a:fld>
            <a:endParaRPr lang="en-US"/>
          </a:p>
        </p:txBody>
      </p:sp>
    </p:spTree>
    <p:extLst>
      <p:ext uri="{BB962C8B-B14F-4D97-AF65-F5344CB8AC3E}">
        <p14:creationId xmlns:p14="http://schemas.microsoft.com/office/powerpoint/2010/main" val="2617991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pitalmarkets.fanniemae.com/credit-risk-transfer/single-family-credit-risk-transfer/fannie-mae-single-family-loan-performance-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FF61-B5B2-4C3A-9CA8-B7C609CD2592}"/>
              </a:ext>
            </a:extLst>
          </p:cNvPr>
          <p:cNvSpPr>
            <a:spLocks noGrp="1"/>
          </p:cNvSpPr>
          <p:nvPr>
            <p:ph type="ctrTitle"/>
          </p:nvPr>
        </p:nvSpPr>
        <p:spPr>
          <a:xfrm>
            <a:off x="1524000" y="3047999"/>
            <a:ext cx="9144000" cy="1305887"/>
          </a:xfrm>
        </p:spPr>
        <p:txBody>
          <a:bodyPr>
            <a:normAutofit/>
          </a:bodyPr>
          <a:lstStyle/>
          <a:p>
            <a:r>
              <a:rPr lang="en-US" b="1" dirty="0"/>
              <a:t>Foreclosure Contagion Effects</a:t>
            </a:r>
          </a:p>
        </p:txBody>
      </p:sp>
      <p:sp>
        <p:nvSpPr>
          <p:cNvPr id="3" name="Subtitle 2">
            <a:extLst>
              <a:ext uri="{FF2B5EF4-FFF2-40B4-BE49-F238E27FC236}">
                <a16:creationId xmlns:a16="http://schemas.microsoft.com/office/drawing/2014/main" id="{5F2917FD-CBC0-4986-B69E-4AFDEC77B439}"/>
              </a:ext>
            </a:extLst>
          </p:cNvPr>
          <p:cNvSpPr>
            <a:spLocks noGrp="1"/>
          </p:cNvSpPr>
          <p:nvPr>
            <p:ph type="subTitle" idx="1"/>
          </p:nvPr>
        </p:nvSpPr>
        <p:spPr>
          <a:xfrm>
            <a:off x="1524000" y="4919246"/>
            <a:ext cx="9144000" cy="338554"/>
          </a:xfrm>
        </p:spPr>
        <p:txBody>
          <a:bodyPr>
            <a:normAutofit fontScale="85000" lnSpcReduction="20000"/>
          </a:bodyPr>
          <a:lstStyle/>
          <a:p>
            <a:r>
              <a:rPr lang="en-US" dirty="0"/>
              <a:t>David English</a:t>
            </a:r>
          </a:p>
        </p:txBody>
      </p:sp>
      <p:pic>
        <p:nvPicPr>
          <p:cNvPr id="4" name="Picture 3">
            <a:extLst>
              <a:ext uri="{FF2B5EF4-FFF2-40B4-BE49-F238E27FC236}">
                <a16:creationId xmlns:a16="http://schemas.microsoft.com/office/drawing/2014/main" id="{79E314CA-F0B4-4587-8ECA-4D5DC97E507A}"/>
              </a:ext>
            </a:extLst>
          </p:cNvPr>
          <p:cNvPicPr>
            <a:picLocks noChangeAspect="1"/>
          </p:cNvPicPr>
          <p:nvPr/>
        </p:nvPicPr>
        <p:blipFill>
          <a:blip r:embed="rId2"/>
          <a:stretch>
            <a:fillRect/>
          </a:stretch>
        </p:blipFill>
        <p:spPr>
          <a:xfrm>
            <a:off x="0" y="0"/>
            <a:ext cx="12192000" cy="3048000"/>
          </a:xfrm>
          <a:prstGeom prst="rect">
            <a:avLst/>
          </a:prstGeom>
        </p:spPr>
      </p:pic>
      <p:sp>
        <p:nvSpPr>
          <p:cNvPr id="5" name="TextBox 4">
            <a:extLst>
              <a:ext uri="{FF2B5EF4-FFF2-40B4-BE49-F238E27FC236}">
                <a16:creationId xmlns:a16="http://schemas.microsoft.com/office/drawing/2014/main" id="{B9BA8A6D-B77B-45C9-9EA0-15C9D4D5B853}"/>
              </a:ext>
            </a:extLst>
          </p:cNvPr>
          <p:cNvSpPr txBox="1"/>
          <p:nvPr/>
        </p:nvSpPr>
        <p:spPr>
          <a:xfrm>
            <a:off x="4169328" y="6640945"/>
            <a:ext cx="4018327" cy="215444"/>
          </a:xfrm>
          <a:prstGeom prst="rect">
            <a:avLst/>
          </a:prstGeom>
          <a:noFill/>
        </p:spPr>
        <p:txBody>
          <a:bodyPr wrap="square" rtlCol="0">
            <a:spAutoFit/>
          </a:bodyPr>
          <a:lstStyle/>
          <a:p>
            <a:r>
              <a:rPr lang="en-US" sz="800" dirty="0"/>
              <a:t>https://m.foolcdn.com/media/millionacres/images/foreclosure.2e16d0ba.fill1440x360.jpg</a:t>
            </a:r>
          </a:p>
        </p:txBody>
      </p:sp>
    </p:spTree>
    <p:extLst>
      <p:ext uri="{BB962C8B-B14F-4D97-AF65-F5344CB8AC3E}">
        <p14:creationId xmlns:p14="http://schemas.microsoft.com/office/powerpoint/2010/main" val="4937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50DF-9848-4CF4-B0DC-289EE7AB3EF3}"/>
              </a:ext>
            </a:extLst>
          </p:cNvPr>
          <p:cNvSpPr>
            <a:spLocks noGrp="1"/>
          </p:cNvSpPr>
          <p:nvPr>
            <p:ph type="title"/>
          </p:nvPr>
        </p:nvSpPr>
        <p:spPr/>
        <p:txBody>
          <a:bodyPr/>
          <a:lstStyle/>
          <a:p>
            <a:r>
              <a:rPr lang="en-US" b="1" dirty="0"/>
              <a:t>Data Modeling</a:t>
            </a:r>
          </a:p>
        </p:txBody>
      </p:sp>
      <p:sp>
        <p:nvSpPr>
          <p:cNvPr id="3" name="Content Placeholder 2">
            <a:extLst>
              <a:ext uri="{FF2B5EF4-FFF2-40B4-BE49-F238E27FC236}">
                <a16:creationId xmlns:a16="http://schemas.microsoft.com/office/drawing/2014/main" id="{18BB1CE9-30F3-4DE7-BC24-2D724E0D32C9}"/>
              </a:ext>
            </a:extLst>
          </p:cNvPr>
          <p:cNvSpPr>
            <a:spLocks noGrp="1"/>
          </p:cNvSpPr>
          <p:nvPr>
            <p:ph idx="1"/>
          </p:nvPr>
        </p:nvSpPr>
        <p:spPr>
          <a:xfrm>
            <a:off x="838200" y="1501629"/>
            <a:ext cx="10515600" cy="4675334"/>
          </a:xfrm>
        </p:spPr>
        <p:txBody>
          <a:bodyPr>
            <a:normAutofit fontScale="92500" lnSpcReduction="20000"/>
          </a:bodyPr>
          <a:lstStyle/>
          <a:p>
            <a:r>
              <a:rPr lang="en-US" dirty="0"/>
              <a:t>Model 1 – Logistic Regression</a:t>
            </a:r>
          </a:p>
          <a:p>
            <a:pPr lvl="1"/>
            <a:r>
              <a:rPr lang="en-US" dirty="0"/>
              <a:t>Model likelihood of a delinquency event while controlling for loan characteristics and local defaults events at time of origination.</a:t>
            </a:r>
          </a:p>
          <a:p>
            <a:pPr lvl="1"/>
            <a:r>
              <a:rPr lang="en-US" dirty="0"/>
              <a:t>Fit at an MSA level to control for local economic factors</a:t>
            </a:r>
            <a:br>
              <a:rPr lang="en-US" dirty="0"/>
            </a:br>
            <a:endParaRPr lang="en-US" dirty="0"/>
          </a:p>
          <a:p>
            <a:r>
              <a:rPr lang="en-US" dirty="0"/>
              <a:t>Model 2 – Two Step Logistic Regression</a:t>
            </a:r>
          </a:p>
          <a:p>
            <a:pPr lvl="1"/>
            <a:r>
              <a:rPr lang="en-US" dirty="0"/>
              <a:t>Step 1 – Use delivery loan characteristics to model likelihood of delinquency event</a:t>
            </a:r>
          </a:p>
          <a:p>
            <a:pPr lvl="1"/>
            <a:r>
              <a:rPr lang="en-US" dirty="0"/>
              <a:t>Step 2 – Interact probability from step 1 with number of payments and number of local defaults in for each payment month to model likelihood of delinquency in a given payment month</a:t>
            </a:r>
          </a:p>
          <a:p>
            <a:pPr lvl="1"/>
            <a:r>
              <a:rPr lang="en-US" dirty="0"/>
              <a:t>Both steps are run at MSA level</a:t>
            </a:r>
            <a:br>
              <a:rPr lang="en-US" dirty="0"/>
            </a:br>
            <a:endParaRPr lang="en-US" dirty="0"/>
          </a:p>
          <a:p>
            <a:r>
              <a:rPr lang="en-US" dirty="0"/>
              <a:t>Model 3 – </a:t>
            </a:r>
            <a:r>
              <a:rPr lang="en-US" dirty="0" err="1"/>
              <a:t>XGBoost</a:t>
            </a:r>
            <a:endParaRPr lang="en-US" dirty="0"/>
          </a:p>
          <a:p>
            <a:pPr lvl="1"/>
            <a:r>
              <a:rPr lang="en-US" dirty="0"/>
              <a:t>Similar to model 1, but trading off some ease of interpretation for additional model performance</a:t>
            </a:r>
          </a:p>
          <a:p>
            <a:pPr lvl="1"/>
            <a:endParaRPr lang="en-US" dirty="0"/>
          </a:p>
        </p:txBody>
      </p:sp>
    </p:spTree>
    <p:extLst>
      <p:ext uri="{BB962C8B-B14F-4D97-AF65-F5344CB8AC3E}">
        <p14:creationId xmlns:p14="http://schemas.microsoft.com/office/powerpoint/2010/main" val="188375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38AC-1EAE-460E-ADFE-C97B07BD28DE}"/>
              </a:ext>
            </a:extLst>
          </p:cNvPr>
          <p:cNvSpPr>
            <a:spLocks noGrp="1"/>
          </p:cNvSpPr>
          <p:nvPr>
            <p:ph type="title"/>
          </p:nvPr>
        </p:nvSpPr>
        <p:spPr/>
        <p:txBody>
          <a:bodyPr/>
          <a:lstStyle/>
          <a:p>
            <a:r>
              <a:rPr lang="en-US" b="1" dirty="0"/>
              <a:t>Results and Analysis: Logistic Regression</a:t>
            </a:r>
          </a:p>
        </p:txBody>
      </p:sp>
      <p:sp>
        <p:nvSpPr>
          <p:cNvPr id="3" name="Content Placeholder 2">
            <a:extLst>
              <a:ext uri="{FF2B5EF4-FFF2-40B4-BE49-F238E27FC236}">
                <a16:creationId xmlns:a16="http://schemas.microsoft.com/office/drawing/2014/main" id="{4FB97D96-C163-41F2-9E0E-B0C8AA142775}"/>
              </a:ext>
            </a:extLst>
          </p:cNvPr>
          <p:cNvSpPr>
            <a:spLocks noGrp="1"/>
          </p:cNvSpPr>
          <p:nvPr>
            <p:ph idx="1"/>
          </p:nvPr>
        </p:nvSpPr>
        <p:spPr/>
        <p:txBody>
          <a:bodyPr/>
          <a:lstStyle/>
          <a:p>
            <a:pPr lvl="1"/>
            <a:r>
              <a:rPr lang="en-US" dirty="0"/>
              <a:t>For each mortgage model the odds of it going 60 (90 or 120) days delinquent in the first 2 years of payments</a:t>
            </a:r>
          </a:p>
          <a:p>
            <a:pPr lvl="2"/>
            <a:r>
              <a:rPr lang="en-US" dirty="0" err="1"/>
              <a:t>Gerardi</a:t>
            </a:r>
            <a:r>
              <a:rPr lang="en-US" dirty="0"/>
              <a:t>, </a:t>
            </a:r>
            <a:r>
              <a:rPr lang="en-US" dirty="0" err="1"/>
              <a:t>Herkenhoff</a:t>
            </a:r>
            <a:r>
              <a:rPr lang="en-US" dirty="0"/>
              <a:t> and Ohanian</a:t>
            </a:r>
          </a:p>
          <a:p>
            <a:pPr lvl="2"/>
            <a:endParaRPr lang="en-US" dirty="0"/>
          </a:p>
        </p:txBody>
      </p:sp>
      <p:pic>
        <p:nvPicPr>
          <p:cNvPr id="7" name="Picture 6">
            <a:extLst>
              <a:ext uri="{FF2B5EF4-FFF2-40B4-BE49-F238E27FC236}">
                <a16:creationId xmlns:a16="http://schemas.microsoft.com/office/drawing/2014/main" id="{A4C2C69B-0836-491F-90DF-886C9B6679A6}"/>
              </a:ext>
            </a:extLst>
          </p:cNvPr>
          <p:cNvPicPr>
            <a:picLocks noChangeAspect="1"/>
          </p:cNvPicPr>
          <p:nvPr/>
        </p:nvPicPr>
        <p:blipFill>
          <a:blip r:embed="rId2"/>
          <a:stretch>
            <a:fillRect/>
          </a:stretch>
        </p:blipFill>
        <p:spPr>
          <a:xfrm>
            <a:off x="355167" y="2968914"/>
            <a:ext cx="11645793" cy="2766868"/>
          </a:xfrm>
          <a:prstGeom prst="rect">
            <a:avLst/>
          </a:prstGeom>
        </p:spPr>
      </p:pic>
    </p:spTree>
    <p:extLst>
      <p:ext uri="{BB962C8B-B14F-4D97-AF65-F5344CB8AC3E}">
        <p14:creationId xmlns:p14="http://schemas.microsoft.com/office/powerpoint/2010/main" val="119855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38AC-1EAE-460E-ADFE-C97B07BD28DE}"/>
              </a:ext>
            </a:extLst>
          </p:cNvPr>
          <p:cNvSpPr>
            <a:spLocks noGrp="1"/>
          </p:cNvSpPr>
          <p:nvPr>
            <p:ph type="title"/>
          </p:nvPr>
        </p:nvSpPr>
        <p:spPr>
          <a:xfrm>
            <a:off x="838199" y="365125"/>
            <a:ext cx="10721829" cy="1325563"/>
          </a:xfrm>
        </p:spPr>
        <p:txBody>
          <a:bodyPr/>
          <a:lstStyle/>
          <a:p>
            <a:r>
              <a:rPr lang="en-US" b="1" dirty="0"/>
              <a:t>Results and Analysis: Time Series Logistic Regression</a:t>
            </a:r>
          </a:p>
        </p:txBody>
      </p:sp>
      <p:sp>
        <p:nvSpPr>
          <p:cNvPr id="3" name="Content Placeholder 2">
            <a:extLst>
              <a:ext uri="{FF2B5EF4-FFF2-40B4-BE49-F238E27FC236}">
                <a16:creationId xmlns:a16="http://schemas.microsoft.com/office/drawing/2014/main" id="{4FB97D96-C163-41F2-9E0E-B0C8AA142775}"/>
              </a:ext>
            </a:extLst>
          </p:cNvPr>
          <p:cNvSpPr>
            <a:spLocks noGrp="1"/>
          </p:cNvSpPr>
          <p:nvPr>
            <p:ph idx="1"/>
          </p:nvPr>
        </p:nvSpPr>
        <p:spPr/>
        <p:txBody>
          <a:bodyPr/>
          <a:lstStyle/>
          <a:p>
            <a:pPr lvl="1"/>
            <a:r>
              <a:rPr lang="en-US" dirty="0"/>
              <a:t>Two Step Regression</a:t>
            </a:r>
          </a:p>
          <a:p>
            <a:pPr lvl="2"/>
            <a:r>
              <a:rPr lang="en-US" dirty="0"/>
              <a:t>Step 1: predict likelihood of delinquency using origination data</a:t>
            </a:r>
          </a:p>
          <a:p>
            <a:pPr lvl="2"/>
            <a:r>
              <a:rPr lang="en-US" dirty="0"/>
              <a:t>Step 2: interact origination delinquency probability with number of payments made and add in time variant variables</a:t>
            </a:r>
          </a:p>
          <a:p>
            <a:pPr lvl="2"/>
            <a:r>
              <a:rPr lang="en-US" dirty="0"/>
              <a:t>Note: each series was truncated based on number of required missed payments</a:t>
            </a:r>
          </a:p>
          <a:p>
            <a:pPr lvl="2"/>
            <a:endParaRPr lang="en-US" dirty="0"/>
          </a:p>
        </p:txBody>
      </p:sp>
      <p:pic>
        <p:nvPicPr>
          <p:cNvPr id="7" name="Picture 6">
            <a:extLst>
              <a:ext uri="{FF2B5EF4-FFF2-40B4-BE49-F238E27FC236}">
                <a16:creationId xmlns:a16="http://schemas.microsoft.com/office/drawing/2014/main" id="{33E69AAF-A761-442F-9556-872ED0DD7EAB}"/>
              </a:ext>
            </a:extLst>
          </p:cNvPr>
          <p:cNvPicPr>
            <a:picLocks noChangeAspect="1"/>
          </p:cNvPicPr>
          <p:nvPr/>
        </p:nvPicPr>
        <p:blipFill>
          <a:blip r:embed="rId2"/>
          <a:stretch>
            <a:fillRect/>
          </a:stretch>
        </p:blipFill>
        <p:spPr>
          <a:xfrm>
            <a:off x="239921" y="3662363"/>
            <a:ext cx="11712158" cy="2649537"/>
          </a:xfrm>
          <a:prstGeom prst="rect">
            <a:avLst/>
          </a:prstGeom>
        </p:spPr>
      </p:pic>
    </p:spTree>
    <p:extLst>
      <p:ext uri="{BB962C8B-B14F-4D97-AF65-F5344CB8AC3E}">
        <p14:creationId xmlns:p14="http://schemas.microsoft.com/office/powerpoint/2010/main" val="152608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38AC-1EAE-460E-ADFE-C97B07BD28DE}"/>
              </a:ext>
            </a:extLst>
          </p:cNvPr>
          <p:cNvSpPr>
            <a:spLocks noGrp="1"/>
          </p:cNvSpPr>
          <p:nvPr>
            <p:ph type="title"/>
          </p:nvPr>
        </p:nvSpPr>
        <p:spPr/>
        <p:txBody>
          <a:bodyPr/>
          <a:lstStyle/>
          <a:p>
            <a:r>
              <a:rPr lang="en-US" b="1" dirty="0"/>
              <a:t>Results and Analysis: </a:t>
            </a:r>
            <a:r>
              <a:rPr lang="en-US" b="1" dirty="0" err="1"/>
              <a:t>XGBoost</a:t>
            </a:r>
            <a:r>
              <a:rPr lang="en-US" b="1" dirty="0"/>
              <a:t> Regression</a:t>
            </a:r>
          </a:p>
        </p:txBody>
      </p:sp>
      <p:sp>
        <p:nvSpPr>
          <p:cNvPr id="3" name="Content Placeholder 2">
            <a:extLst>
              <a:ext uri="{FF2B5EF4-FFF2-40B4-BE49-F238E27FC236}">
                <a16:creationId xmlns:a16="http://schemas.microsoft.com/office/drawing/2014/main" id="{4FB97D96-C163-41F2-9E0E-B0C8AA142775}"/>
              </a:ext>
            </a:extLst>
          </p:cNvPr>
          <p:cNvSpPr>
            <a:spLocks noGrp="1"/>
          </p:cNvSpPr>
          <p:nvPr>
            <p:ph idx="1"/>
          </p:nvPr>
        </p:nvSpPr>
        <p:spPr/>
        <p:txBody>
          <a:bodyPr/>
          <a:lstStyle/>
          <a:p>
            <a:pPr lvl="1"/>
            <a:r>
              <a:rPr lang="en-US" dirty="0"/>
              <a:t>Most machine learning models do not have global coefficients like linear/logistic regression, which makes testing our hypothesis difficult</a:t>
            </a:r>
          </a:p>
          <a:p>
            <a:pPr lvl="2"/>
            <a:r>
              <a:rPr lang="en-US" dirty="0"/>
              <a:t>Instead of looking at a coefficient instead we fit the model, then manually change the number of local defaults to 0 and observe the impact to the probability of going delinquent</a:t>
            </a:r>
          </a:p>
          <a:p>
            <a:pPr lvl="1"/>
            <a:r>
              <a:rPr lang="en-US" dirty="0"/>
              <a:t>Some overfitting, especially in San Francisco, Denver and Seattle</a:t>
            </a:r>
          </a:p>
          <a:p>
            <a:pPr lvl="1"/>
            <a:endParaRPr lang="en-US" dirty="0"/>
          </a:p>
          <a:p>
            <a:pPr lvl="2"/>
            <a:endParaRPr lang="en-US" dirty="0"/>
          </a:p>
        </p:txBody>
      </p:sp>
      <p:pic>
        <p:nvPicPr>
          <p:cNvPr id="4" name="Picture 3">
            <a:extLst>
              <a:ext uri="{FF2B5EF4-FFF2-40B4-BE49-F238E27FC236}">
                <a16:creationId xmlns:a16="http://schemas.microsoft.com/office/drawing/2014/main" id="{D126C9FD-C7F2-4255-954A-67F9937D77BA}"/>
              </a:ext>
            </a:extLst>
          </p:cNvPr>
          <p:cNvPicPr>
            <a:picLocks noChangeAspect="1"/>
          </p:cNvPicPr>
          <p:nvPr/>
        </p:nvPicPr>
        <p:blipFill>
          <a:blip r:embed="rId2"/>
          <a:stretch>
            <a:fillRect/>
          </a:stretch>
        </p:blipFill>
        <p:spPr>
          <a:xfrm>
            <a:off x="0" y="4001294"/>
            <a:ext cx="12192000" cy="2154126"/>
          </a:xfrm>
          <a:prstGeom prst="rect">
            <a:avLst/>
          </a:prstGeom>
        </p:spPr>
      </p:pic>
    </p:spTree>
    <p:extLst>
      <p:ext uri="{BB962C8B-B14F-4D97-AF65-F5344CB8AC3E}">
        <p14:creationId xmlns:p14="http://schemas.microsoft.com/office/powerpoint/2010/main" val="287343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824-F3AB-45B8-A831-E553DE32FB88}"/>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B8FDCEA9-F492-40AF-96FC-69A9166B6488}"/>
              </a:ext>
            </a:extLst>
          </p:cNvPr>
          <p:cNvSpPr>
            <a:spLocks noGrp="1"/>
          </p:cNvSpPr>
          <p:nvPr>
            <p:ph idx="1"/>
          </p:nvPr>
        </p:nvSpPr>
        <p:spPr/>
        <p:txBody>
          <a:bodyPr/>
          <a:lstStyle/>
          <a:p>
            <a:r>
              <a:rPr lang="en-US" dirty="0"/>
              <a:t>Local market conditions and model specification matter a lot, with some MSAs (Denver and Seattle) having clear evidence of a local contagion effect in all 3 models while others (San Francisco) have no models showing any evidence for a contagion effect.</a:t>
            </a:r>
          </a:p>
          <a:p>
            <a:r>
              <a:rPr lang="en-US" dirty="0"/>
              <a:t>As the number of missed payments increases the contagion effect becomes stronger</a:t>
            </a:r>
          </a:p>
          <a:p>
            <a:r>
              <a:rPr lang="en-US" dirty="0"/>
              <a:t>By 120 days delinquent all 3 models find evidence for a contagion effect in at least 7 MSAs</a:t>
            </a:r>
          </a:p>
        </p:txBody>
      </p:sp>
    </p:spTree>
    <p:extLst>
      <p:ext uri="{BB962C8B-B14F-4D97-AF65-F5344CB8AC3E}">
        <p14:creationId xmlns:p14="http://schemas.microsoft.com/office/powerpoint/2010/main" val="224257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9DEA-BD9C-483E-9DD9-7CCEF0256C17}"/>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B7C527B7-AFE6-430F-BE5F-88B27320D0A0}"/>
              </a:ext>
            </a:extLst>
          </p:cNvPr>
          <p:cNvSpPr>
            <a:spLocks noGrp="1"/>
          </p:cNvSpPr>
          <p:nvPr>
            <p:ph idx="1"/>
          </p:nvPr>
        </p:nvSpPr>
        <p:spPr/>
        <p:txBody>
          <a:bodyPr/>
          <a:lstStyle/>
          <a:p>
            <a:r>
              <a:rPr lang="en-US" dirty="0"/>
              <a:t>Add additional MSAs</a:t>
            </a:r>
          </a:p>
          <a:p>
            <a:r>
              <a:rPr lang="en-US" dirty="0"/>
              <a:t>More time periods</a:t>
            </a:r>
          </a:p>
          <a:p>
            <a:r>
              <a:rPr lang="en-US" dirty="0"/>
              <a:t>Non-anonymized dataset</a:t>
            </a:r>
          </a:p>
          <a:p>
            <a:r>
              <a:rPr lang="en-US" dirty="0"/>
              <a:t>Additional time series data</a:t>
            </a:r>
          </a:p>
        </p:txBody>
      </p:sp>
    </p:spTree>
    <p:extLst>
      <p:ext uri="{BB962C8B-B14F-4D97-AF65-F5344CB8AC3E}">
        <p14:creationId xmlns:p14="http://schemas.microsoft.com/office/powerpoint/2010/main" val="18033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B2C4-B422-4A69-B7C0-DE31D6F682E6}"/>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E4A0424B-2969-4E56-966E-F3FECCD6E570}"/>
              </a:ext>
            </a:extLst>
          </p:cNvPr>
          <p:cNvSpPr>
            <a:spLocks noGrp="1"/>
          </p:cNvSpPr>
          <p:nvPr>
            <p:ph idx="1"/>
          </p:nvPr>
        </p:nvSpPr>
        <p:spPr>
          <a:xfrm>
            <a:off x="838200" y="1400961"/>
            <a:ext cx="10515600" cy="5091914"/>
          </a:xfrm>
        </p:spPr>
        <p:txBody>
          <a:bodyPr>
            <a:normAutofit fontScale="55000" lnSpcReduction="20000"/>
          </a:bodyPr>
          <a:lstStyle/>
          <a:p>
            <a:pPr marL="0" indent="0">
              <a:buNone/>
            </a:pPr>
            <a:r>
              <a:rPr lang="en-US" dirty="0"/>
              <a:t>1) </a:t>
            </a:r>
            <a:r>
              <a:rPr lang="en-US" dirty="0" err="1"/>
              <a:t>Anenberg</a:t>
            </a:r>
            <a:r>
              <a:rPr lang="en-US" dirty="0"/>
              <a:t>, E., &amp; Kung, E. (2014). Estimates of the Size and Source of Price Declines Due to Nearby Foreclosures. The American Economic Review, 104(8), 2527–2551. http://www.jstor.org/stable/42920898</a:t>
            </a:r>
          </a:p>
          <a:p>
            <a:pPr marL="0" indent="0">
              <a:buNone/>
            </a:pPr>
            <a:r>
              <a:rPr lang="en-US" dirty="0"/>
              <a:t>2) Campbell, J. Y., Giglio, S., &amp; Pathak, P. (2011). Forced Sales and House Prices. The American Economic Review, 101(5), 2108–2131. http://www.jstor.org/stable/23045632</a:t>
            </a:r>
          </a:p>
          <a:p>
            <a:pPr marL="0" indent="0">
              <a:buNone/>
            </a:pPr>
            <a:r>
              <a:rPr lang="en-US" dirty="0"/>
              <a:t>3) Harding, J. P., Rosenblatt, E., &amp;amp; Yao, V. W. (n.d.). Journal of Urban Economics. The contagion effect of foreclosed properties. Retrieved April 20, 2022, from https://www.sciencedirect.com/journal/journal-of-urban-economics/vol/71/issue/1 </a:t>
            </a:r>
          </a:p>
          <a:p>
            <a:pPr marL="0" indent="0">
              <a:buNone/>
            </a:pPr>
            <a:r>
              <a:rPr lang="en-US" dirty="0"/>
              <a:t>4) Lin, Z., Rosenblatt, E. &amp; Yao, V.W. Spillover Effects of Foreclosures on Neighborhood Property Values. J Real Estate </a:t>
            </a:r>
            <a:r>
              <a:rPr lang="en-US" dirty="0" err="1"/>
              <a:t>Finan</a:t>
            </a:r>
            <a:r>
              <a:rPr lang="en-US" dirty="0"/>
              <a:t> Econ 38, 387–407 (2009). https://doi.org/10.1007/s11146-007-9093-z</a:t>
            </a:r>
          </a:p>
          <a:p>
            <a:pPr marL="0" indent="0">
              <a:buNone/>
            </a:pPr>
            <a:r>
              <a:rPr lang="en-US" dirty="0"/>
              <a:t>5) </a:t>
            </a:r>
            <a:r>
              <a:rPr lang="en-US" dirty="0" err="1"/>
              <a:t>Guiso</a:t>
            </a:r>
            <a:r>
              <a:rPr lang="en-US" dirty="0"/>
              <a:t>, L., Sapienza, P., &amp;amp; Zingales, L. (n.d.). The Determinants of Attitudes toward Strategic Default on Mortgages. Wiley Online Library. Retrieved April 21, 2022, from https://doi.org/10.1111/jofi.12044 </a:t>
            </a:r>
          </a:p>
          <a:p>
            <a:pPr marL="0" indent="0">
              <a:buNone/>
            </a:pPr>
            <a:r>
              <a:rPr lang="en-US" dirty="0"/>
              <a:t>6) Towe, Charles, and Chad Lawley. "The Contagion Effect of Neighboring Foreclosures." American Economic Journal: Economic Policy 5, no. 2 (2013): 313-35. http://www.jstor.org/stable/43189336. Copyright statement: https://www.aeaweb.org/journals/policies/copyright</a:t>
            </a:r>
          </a:p>
          <a:p>
            <a:pPr marL="0" indent="0">
              <a:buNone/>
            </a:pPr>
            <a:r>
              <a:rPr lang="en-US" dirty="0"/>
              <a:t>7) </a:t>
            </a:r>
            <a:r>
              <a:rPr lang="en-US" dirty="0" err="1"/>
              <a:t>Guiso</a:t>
            </a:r>
            <a:r>
              <a:rPr lang="en-US" dirty="0"/>
              <a:t>, L., Sapienza, P., &amp;amp; Zingales, L. (n.d.). The Determinants of Attitudes toward Strategic Default on Mortgages. Wiley Online Library. Retrieved April 21, 2022, from https://doi.org/10.1111/jofi.12044 </a:t>
            </a:r>
          </a:p>
          <a:p>
            <a:pPr marL="0" indent="0">
              <a:buNone/>
            </a:pPr>
            <a:r>
              <a:rPr lang="en-US" dirty="0"/>
              <a:t>8) Seiler, M. J., Seiler, V. L., Lane, M. A., &amp;amp; Harrison, D. M. (n.d.). Fear, Shame and Guilt: Economic and Behavioral Motivations for Strategic Default. Wiley Online Library. Retrieved April 21, 2022, from https://onlinelibrary.wiley.com/doi/full/10.1111/j.1540-6229.2012.00344.x </a:t>
            </a:r>
          </a:p>
          <a:p>
            <a:pPr marL="0" indent="0">
              <a:buNone/>
            </a:pPr>
            <a:r>
              <a:rPr lang="en-US" dirty="0"/>
              <a:t>9) </a:t>
            </a:r>
            <a:r>
              <a:rPr lang="en-US" dirty="0" err="1"/>
              <a:t>Gerardi</a:t>
            </a:r>
            <a:r>
              <a:rPr lang="en-US" dirty="0"/>
              <a:t>, Kristopher S. and </a:t>
            </a:r>
            <a:r>
              <a:rPr lang="en-US" dirty="0" err="1"/>
              <a:t>Herkenhoff</a:t>
            </a:r>
            <a:r>
              <a:rPr lang="en-US" dirty="0"/>
              <a:t>, Kyle and Ohanian, Lee E. and </a:t>
            </a:r>
            <a:r>
              <a:rPr lang="en-US" dirty="0" err="1"/>
              <a:t>Willen</a:t>
            </a:r>
            <a:r>
              <a:rPr lang="en-US" dirty="0"/>
              <a:t>, Paul S., Unemployment, Negative Equity, and Strategic Default (July 12, 2013). Available at SSRN: https://ssrn.com/abstract=2293152 or http://dx.doi.org/10.2139/ssrn.2293152</a:t>
            </a:r>
          </a:p>
          <a:p>
            <a:pPr marL="0" indent="0">
              <a:buNone/>
            </a:pPr>
            <a:r>
              <a:rPr lang="en-US" dirty="0"/>
              <a:t>10) Goodstein, R., </a:t>
            </a:r>
            <a:r>
              <a:rPr lang="en-US" dirty="0" err="1"/>
              <a:t>Hanouna</a:t>
            </a:r>
            <a:r>
              <a:rPr lang="en-US" dirty="0"/>
              <a:t>, P., Ramirez, C. D., &amp;amp; </a:t>
            </a:r>
            <a:r>
              <a:rPr lang="en-US" dirty="0" err="1"/>
              <a:t>Stahel</a:t>
            </a:r>
            <a:r>
              <a:rPr lang="en-US" dirty="0"/>
              <a:t>, C. W. (n.d.). Contagion effects in strategic mortgage defaults. ScienceDirect. Retrieved April 20, 2022, from https://doi.org/10.1016/j.jfi.2016.10.001 </a:t>
            </a:r>
          </a:p>
        </p:txBody>
      </p:sp>
    </p:spTree>
    <p:extLst>
      <p:ext uri="{BB962C8B-B14F-4D97-AF65-F5344CB8AC3E}">
        <p14:creationId xmlns:p14="http://schemas.microsoft.com/office/powerpoint/2010/main" val="408213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9B92-6474-4A29-91B1-A3CCAED45EAD}"/>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84515330-51AE-4CEE-9870-DCCC8A667CC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663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E886-91B3-4AB3-88AB-7F2A56A19BD5}"/>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73518492-BEB1-46E8-A4D0-1A5B345FA99D}"/>
              </a:ext>
            </a:extLst>
          </p:cNvPr>
          <p:cNvSpPr>
            <a:spLocks noGrp="1"/>
          </p:cNvSpPr>
          <p:nvPr>
            <p:ph idx="1"/>
          </p:nvPr>
        </p:nvSpPr>
        <p:spPr/>
        <p:txBody>
          <a:bodyPr>
            <a:normAutofit lnSpcReduction="10000"/>
          </a:bodyPr>
          <a:lstStyle/>
          <a:p>
            <a:r>
              <a:rPr lang="en-US" dirty="0"/>
              <a:t>Glossary Of Terms</a:t>
            </a:r>
          </a:p>
          <a:p>
            <a:r>
              <a:rPr lang="en-US" dirty="0"/>
              <a:t>Introduction</a:t>
            </a:r>
          </a:p>
          <a:p>
            <a:r>
              <a:rPr lang="en-US" dirty="0"/>
              <a:t>Problem Statement</a:t>
            </a:r>
          </a:p>
          <a:p>
            <a:r>
              <a:rPr lang="en-US" dirty="0"/>
              <a:t>Literature Review</a:t>
            </a:r>
          </a:p>
          <a:p>
            <a:r>
              <a:rPr lang="en-US" dirty="0"/>
              <a:t>Methodology</a:t>
            </a:r>
          </a:p>
          <a:p>
            <a:pPr lvl="1"/>
            <a:r>
              <a:rPr lang="en-US" dirty="0"/>
              <a:t>Dataset Description</a:t>
            </a:r>
          </a:p>
          <a:p>
            <a:pPr lvl="1"/>
            <a:r>
              <a:rPr lang="en-US" dirty="0"/>
              <a:t>Data Preprocessing</a:t>
            </a:r>
          </a:p>
          <a:p>
            <a:pPr lvl="1"/>
            <a:r>
              <a:rPr lang="en-US" dirty="0"/>
              <a:t>Data Modeling</a:t>
            </a:r>
          </a:p>
          <a:p>
            <a:r>
              <a:rPr lang="en-US" dirty="0"/>
              <a:t>Results and Analysis</a:t>
            </a:r>
          </a:p>
          <a:p>
            <a:r>
              <a:rPr lang="en-US" dirty="0"/>
              <a:t>Conclusion</a:t>
            </a:r>
          </a:p>
        </p:txBody>
      </p:sp>
    </p:spTree>
    <p:extLst>
      <p:ext uri="{BB962C8B-B14F-4D97-AF65-F5344CB8AC3E}">
        <p14:creationId xmlns:p14="http://schemas.microsoft.com/office/powerpoint/2010/main" val="597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C47A-C29D-4593-9A7D-448850A31B95}"/>
              </a:ext>
            </a:extLst>
          </p:cNvPr>
          <p:cNvSpPr>
            <a:spLocks noGrp="1"/>
          </p:cNvSpPr>
          <p:nvPr>
            <p:ph type="title"/>
          </p:nvPr>
        </p:nvSpPr>
        <p:spPr/>
        <p:txBody>
          <a:bodyPr/>
          <a:lstStyle/>
          <a:p>
            <a:r>
              <a:rPr lang="en-US" b="1" dirty="0"/>
              <a:t>Glossary of Terms</a:t>
            </a:r>
          </a:p>
        </p:txBody>
      </p:sp>
      <p:sp>
        <p:nvSpPr>
          <p:cNvPr id="3" name="Content Placeholder 2">
            <a:extLst>
              <a:ext uri="{FF2B5EF4-FFF2-40B4-BE49-F238E27FC236}">
                <a16:creationId xmlns:a16="http://schemas.microsoft.com/office/drawing/2014/main" id="{FEA68F8B-7D1E-407C-A69B-8F6BAD415D89}"/>
              </a:ext>
            </a:extLst>
          </p:cNvPr>
          <p:cNvSpPr>
            <a:spLocks noGrp="1"/>
          </p:cNvSpPr>
          <p:nvPr>
            <p:ph idx="1"/>
          </p:nvPr>
        </p:nvSpPr>
        <p:spPr/>
        <p:txBody>
          <a:bodyPr>
            <a:normAutofit fontScale="77500" lnSpcReduction="20000"/>
          </a:bodyPr>
          <a:lstStyle/>
          <a:p>
            <a:r>
              <a:rPr lang="en-US" dirty="0"/>
              <a:t>Mortgage Delinquency: A mortgage is delinquent if one more payments has been missed and not made up</a:t>
            </a:r>
          </a:p>
          <a:p>
            <a:r>
              <a:rPr lang="en-US" dirty="0"/>
              <a:t>Mortgage Default: A mortgage is in default if the borrower is missed sufficient payments that the lender no longer anticipates that loan will be repaid (usually 4 payments)</a:t>
            </a:r>
          </a:p>
          <a:p>
            <a:r>
              <a:rPr lang="en-US" dirty="0"/>
              <a:t>Foreclosure: A foreclosure is when the lender repossesses the property from the borrower after a loan was defaulted upon</a:t>
            </a:r>
          </a:p>
          <a:p>
            <a:r>
              <a:rPr lang="en-US" dirty="0"/>
              <a:t>Conforming (Prime) Loan: Any loan that meets the criteria to deliver to Fannie Mae or Freddie Mac (LTV&lt;= 97%, DTI &lt;= 45%, FICO &gt; 680, UPB &lt; $646,200)</a:t>
            </a:r>
          </a:p>
          <a:p>
            <a:r>
              <a:rPr lang="en-US" dirty="0"/>
              <a:t>LTV: Loan To Value Ratio, the ratio of the amount of the loan to the value of the house</a:t>
            </a:r>
          </a:p>
          <a:p>
            <a:r>
              <a:rPr lang="en-US" dirty="0"/>
              <a:t>DTI: Debt to Income Ratio, the ratio of the borrower’s total reported income and their total monthly debt obligation</a:t>
            </a:r>
          </a:p>
          <a:p>
            <a:r>
              <a:rPr lang="en-US" dirty="0"/>
              <a:t>UPB: Unpaid Principal Balance, the size of the loan to be repaid</a:t>
            </a:r>
          </a:p>
          <a:p>
            <a:r>
              <a:rPr lang="en-US" dirty="0"/>
              <a:t>MSA: Metropolitan Statistical Area a city or cities and surrounding communities linked by social and economic ties as determined by OMB</a:t>
            </a:r>
          </a:p>
          <a:p>
            <a:endParaRPr lang="en-US" dirty="0"/>
          </a:p>
        </p:txBody>
      </p:sp>
    </p:spTree>
    <p:extLst>
      <p:ext uri="{BB962C8B-B14F-4D97-AF65-F5344CB8AC3E}">
        <p14:creationId xmlns:p14="http://schemas.microsoft.com/office/powerpoint/2010/main" val="424242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0365-CD91-4039-A32F-71B01654A594}"/>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70512D35-961A-4443-A640-73EB88BE05DA}"/>
              </a:ext>
            </a:extLst>
          </p:cNvPr>
          <p:cNvSpPr>
            <a:spLocks noGrp="1"/>
          </p:cNvSpPr>
          <p:nvPr>
            <p:ph idx="1"/>
          </p:nvPr>
        </p:nvSpPr>
        <p:spPr/>
        <p:txBody>
          <a:bodyPr/>
          <a:lstStyle/>
          <a:p>
            <a:r>
              <a:rPr lang="en-US" dirty="0"/>
              <a:t>Buy a home is, for the average family, their single largest financial decision</a:t>
            </a:r>
          </a:p>
          <a:p>
            <a:r>
              <a:rPr lang="en-US" dirty="0"/>
              <a:t>Being forced to leave your home involuntarily can be extremely damaging, both psychologically as well as economically</a:t>
            </a:r>
          </a:p>
          <a:p>
            <a:r>
              <a:rPr lang="en-US" dirty="0"/>
              <a:t>In times of national economic turmoil the government likes to step in and help, but which policies are effective</a:t>
            </a:r>
          </a:p>
        </p:txBody>
      </p:sp>
    </p:spTree>
    <p:extLst>
      <p:ext uri="{BB962C8B-B14F-4D97-AF65-F5344CB8AC3E}">
        <p14:creationId xmlns:p14="http://schemas.microsoft.com/office/powerpoint/2010/main" val="161756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BF86-468D-4D21-8F4E-CB8052EC7E82}"/>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7B4E362A-141B-4F3E-83C1-C2AD805011D2}"/>
              </a:ext>
            </a:extLst>
          </p:cNvPr>
          <p:cNvSpPr>
            <a:spLocks noGrp="1"/>
          </p:cNvSpPr>
          <p:nvPr>
            <p:ph idx="1"/>
          </p:nvPr>
        </p:nvSpPr>
        <p:spPr/>
        <p:txBody>
          <a:bodyPr/>
          <a:lstStyle/>
          <a:p>
            <a:pPr marL="0" indent="0" algn="ctr">
              <a:buNone/>
            </a:pPr>
            <a:r>
              <a:rPr lang="en-US" dirty="0"/>
              <a:t>“Following the 2008 crisis there was a lot of concern and anecdotal evidence of what become called the foreclosure 'contagion-effect'. As more people in an area defaulted the prices of nearby houses declined and the risks of borrowers defaulting increased. This project aims to evaluate this claim in a non-crisis scenario by leveraging the Fannie/Freddie 30 year FRM mortgage set.”</a:t>
            </a:r>
          </a:p>
        </p:txBody>
      </p:sp>
    </p:spTree>
    <p:extLst>
      <p:ext uri="{BB962C8B-B14F-4D97-AF65-F5344CB8AC3E}">
        <p14:creationId xmlns:p14="http://schemas.microsoft.com/office/powerpoint/2010/main" val="200106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D416-57D8-4671-B168-DEF73467A9D8}"/>
              </a:ext>
            </a:extLst>
          </p:cNvPr>
          <p:cNvSpPr>
            <a:spLocks noGrp="1"/>
          </p:cNvSpPr>
          <p:nvPr>
            <p:ph type="title"/>
          </p:nvPr>
        </p:nvSpPr>
        <p:spPr/>
        <p:txBody>
          <a:bodyPr/>
          <a:lstStyle/>
          <a:p>
            <a:r>
              <a:rPr lang="en-US" b="1" dirty="0"/>
              <a:t>Literature Review</a:t>
            </a:r>
          </a:p>
        </p:txBody>
      </p:sp>
      <p:graphicFrame>
        <p:nvGraphicFramePr>
          <p:cNvPr id="5" name="Table 5">
            <a:extLst>
              <a:ext uri="{FF2B5EF4-FFF2-40B4-BE49-F238E27FC236}">
                <a16:creationId xmlns:a16="http://schemas.microsoft.com/office/drawing/2014/main" id="{9695F49C-C839-44BE-9734-EDF8385AF8A7}"/>
              </a:ext>
            </a:extLst>
          </p:cNvPr>
          <p:cNvGraphicFramePr>
            <a:graphicFrameLocks noGrp="1"/>
          </p:cNvGraphicFramePr>
          <p:nvPr>
            <p:ph idx="1"/>
            <p:extLst>
              <p:ext uri="{D42A27DB-BD31-4B8C-83A1-F6EECF244321}">
                <p14:modId xmlns:p14="http://schemas.microsoft.com/office/powerpoint/2010/main" val="3199466369"/>
              </p:ext>
            </p:extLst>
          </p:nvPr>
        </p:nvGraphicFramePr>
        <p:xfrm>
          <a:off x="838200" y="1305507"/>
          <a:ext cx="10515600" cy="542665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35056062"/>
                    </a:ext>
                  </a:extLst>
                </a:gridCol>
                <a:gridCol w="5257800">
                  <a:extLst>
                    <a:ext uri="{9D8B030D-6E8A-4147-A177-3AD203B41FA5}">
                      <a16:colId xmlns:a16="http://schemas.microsoft.com/office/drawing/2014/main" val="2639252126"/>
                    </a:ext>
                  </a:extLst>
                </a:gridCol>
              </a:tblGrid>
              <a:tr h="397459">
                <a:tc>
                  <a:txBody>
                    <a:bodyPr/>
                    <a:lstStyle/>
                    <a:p>
                      <a:r>
                        <a:rPr lang="en-US" dirty="0"/>
                        <a:t>Article</a:t>
                      </a:r>
                    </a:p>
                  </a:txBody>
                  <a:tcPr/>
                </a:tc>
                <a:tc>
                  <a:txBody>
                    <a:bodyPr/>
                    <a:lstStyle/>
                    <a:p>
                      <a:r>
                        <a:rPr lang="en-US" dirty="0"/>
                        <a:t>High Level Takeaway</a:t>
                      </a:r>
                    </a:p>
                  </a:txBody>
                  <a:tcPr/>
                </a:tc>
                <a:extLst>
                  <a:ext uri="{0D108BD9-81ED-4DB2-BD59-A6C34878D82A}">
                    <a16:rowId xmlns:a16="http://schemas.microsoft.com/office/drawing/2014/main" val="2199593076"/>
                  </a:ext>
                </a:extLst>
              </a:tr>
              <a:tr h="919388">
                <a:tc>
                  <a:txBody>
                    <a:bodyPr/>
                    <a:lstStyle/>
                    <a:p>
                      <a:pPr algn="ctr"/>
                      <a:r>
                        <a:rPr lang="en-US" sz="2400" dirty="0" err="1"/>
                        <a:t>Anenberg</a:t>
                      </a:r>
                      <a:r>
                        <a:rPr lang="en-US" sz="2400" dirty="0"/>
                        <a:t> and Kung (2014)</a:t>
                      </a:r>
                    </a:p>
                  </a:txBody>
                  <a:tcPr/>
                </a:tc>
                <a:tc>
                  <a:txBody>
                    <a:bodyPr/>
                    <a:lstStyle/>
                    <a:p>
                      <a:pPr marL="285750" indent="-285750">
                        <a:buFont typeface="Arial" panose="020B0604020202020204" pitchFamily="34" charset="0"/>
                        <a:buChar char="•"/>
                      </a:pPr>
                      <a:r>
                        <a:rPr lang="en-US" sz="1300" dirty="0"/>
                        <a:t>Leverage listing data to observe price declines immediately before and after foreclosures</a:t>
                      </a:r>
                    </a:p>
                    <a:p>
                      <a:pPr marL="285750" indent="-285750">
                        <a:buFont typeface="Arial" panose="020B0604020202020204" pitchFamily="34" charset="0"/>
                        <a:buChar char="•"/>
                      </a:pPr>
                      <a:r>
                        <a:rPr lang="en-US" sz="1300" dirty="0"/>
                        <a:t>Foreclosures have immediate and noticeable downward price impacts on local sellers</a:t>
                      </a:r>
                    </a:p>
                    <a:p>
                      <a:pPr marL="285750" indent="-285750">
                        <a:buFont typeface="Arial" panose="020B0604020202020204" pitchFamily="34" charset="0"/>
                        <a:buChar char="•"/>
                      </a:pPr>
                      <a:r>
                        <a:rPr lang="en-US" sz="1300" dirty="0"/>
                        <a:t>“</a:t>
                      </a:r>
                      <a:r>
                        <a:rPr lang="en-US" sz="1300" b="0" i="0" kern="1200" dirty="0">
                          <a:solidFill>
                            <a:schemeClr val="dk1"/>
                          </a:solidFill>
                          <a:effectLst/>
                          <a:latin typeface="+mn-lt"/>
                          <a:ea typeface="+mn-ea"/>
                          <a:cs typeface="+mn-cs"/>
                        </a:rPr>
                        <a:t>given that price declines are a necessary condition for foreclosure, homes that are near foreclosures can have lower prices for reasons unrelated to the foreclosure”</a:t>
                      </a:r>
                      <a:endParaRPr lang="en-US" sz="1300" dirty="0"/>
                    </a:p>
                  </a:txBody>
                  <a:tcPr/>
                </a:tc>
                <a:extLst>
                  <a:ext uri="{0D108BD9-81ED-4DB2-BD59-A6C34878D82A}">
                    <a16:rowId xmlns:a16="http://schemas.microsoft.com/office/drawing/2014/main" val="4032260065"/>
                  </a:ext>
                </a:extLst>
              </a:tr>
              <a:tr h="919388">
                <a:tc>
                  <a:txBody>
                    <a:bodyPr/>
                    <a:lstStyle/>
                    <a:p>
                      <a:pPr algn="ctr"/>
                      <a:r>
                        <a:rPr lang="en-US" sz="2400" dirty="0"/>
                        <a:t>Campbell, Giglio and Pathak (2011)</a:t>
                      </a:r>
                    </a:p>
                  </a:txBody>
                  <a:tcPr/>
                </a:tc>
                <a:tc>
                  <a:txBody>
                    <a:bodyPr/>
                    <a:lstStyle/>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Join Massachusetts bankruptcy and death records to housing sales to identify rushed sales. Data from 1987 – 2009</a:t>
                      </a:r>
                    </a:p>
                    <a:p>
                      <a:pPr marL="742950" lvl="1" indent="-285750">
                        <a:buFont typeface="Arial" panose="020B0604020202020204" pitchFamily="34" charset="0"/>
                        <a:buChar char="•"/>
                      </a:pPr>
                      <a:r>
                        <a:rPr lang="en-US" sz="1300" b="0" i="0" kern="1200" dirty="0">
                          <a:solidFill>
                            <a:schemeClr val="dk1"/>
                          </a:solidFill>
                          <a:effectLst/>
                          <a:latin typeface="+mn-lt"/>
                          <a:ea typeface="+mn-ea"/>
                          <a:cs typeface="+mn-cs"/>
                        </a:rPr>
                        <a:t>This will only count foreclosures and not deed-in-lieu or </a:t>
                      </a:r>
                      <a:r>
                        <a:rPr lang="en-US" sz="1300" b="0" i="0" kern="1200" dirty="0" err="1">
                          <a:solidFill>
                            <a:schemeClr val="dk1"/>
                          </a:solidFill>
                          <a:effectLst/>
                          <a:latin typeface="+mn-lt"/>
                          <a:ea typeface="+mn-ea"/>
                          <a:cs typeface="+mn-cs"/>
                        </a:rPr>
                        <a:t>shortsale</a:t>
                      </a:r>
                      <a:endParaRPr lang="en-US" sz="1300" b="0" i="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300" b="0" i="0" kern="1200" dirty="0">
                          <a:solidFill>
                            <a:schemeClr val="dk1"/>
                          </a:solidFill>
                          <a:effectLst/>
                          <a:latin typeface="+mn-lt"/>
                          <a:ea typeface="+mn-ea"/>
                          <a:cs typeface="+mn-cs"/>
                        </a:rPr>
                        <a:t>"Our preferred estimate of the spillover effect suggests that each foreclosure that takes place 0.05 miles away lowers the price of a house by about 1 percent" </a:t>
                      </a:r>
                      <a:endParaRPr lang="en-US" sz="1300" dirty="0"/>
                    </a:p>
                  </a:txBody>
                  <a:tcPr/>
                </a:tc>
                <a:extLst>
                  <a:ext uri="{0D108BD9-81ED-4DB2-BD59-A6C34878D82A}">
                    <a16:rowId xmlns:a16="http://schemas.microsoft.com/office/drawing/2014/main" val="1294424985"/>
                  </a:ext>
                </a:extLst>
              </a:tr>
              <a:tr h="919388">
                <a:tc>
                  <a:txBody>
                    <a:bodyPr/>
                    <a:lstStyle/>
                    <a:p>
                      <a:pPr algn="ctr"/>
                      <a:r>
                        <a:rPr lang="en-US" sz="2400" dirty="0"/>
                        <a:t>Lin, Rosenblatt and Yao (2009)</a:t>
                      </a:r>
                    </a:p>
                  </a:txBody>
                  <a:tcPr/>
                </a:tc>
                <a:tc>
                  <a:txBody>
                    <a:bodyPr/>
                    <a:lstStyle/>
                    <a:p>
                      <a:pPr marL="285750" indent="-285750">
                        <a:buFont typeface="Arial" panose="020B0604020202020204" pitchFamily="34" charset="0"/>
                        <a:buChar char="•"/>
                      </a:pPr>
                      <a:r>
                        <a:rPr lang="en-US" sz="1300" dirty="0"/>
                        <a:t>Leveraged internal Fannie Mae data (so not anonymized)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"Cannon et al. (2006) pointed out that cross-sectional analysis at the MSA level blurs the majority of the heterogeneity of hedonic factors that defines market more locally and masks their influences on property values. They suggest that the zip code level provides a far more reasonable delineation, which is correlated to factors that impact house value.“</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"Our results suggest that within a 0.9-km radius and a 5-year period from liquidation, the occurrence of foreclosure can effectively depress the neighborhood property values by as much as 8.7% per event"</a:t>
                      </a:r>
                      <a:endParaRPr lang="en-US" sz="1300" dirty="0"/>
                    </a:p>
                  </a:txBody>
                  <a:tcPr/>
                </a:tc>
                <a:extLst>
                  <a:ext uri="{0D108BD9-81ED-4DB2-BD59-A6C34878D82A}">
                    <a16:rowId xmlns:a16="http://schemas.microsoft.com/office/drawing/2014/main" val="2143548962"/>
                  </a:ext>
                </a:extLst>
              </a:tr>
            </a:tbl>
          </a:graphicData>
        </a:graphic>
      </p:graphicFrame>
    </p:spTree>
    <p:extLst>
      <p:ext uri="{BB962C8B-B14F-4D97-AF65-F5344CB8AC3E}">
        <p14:creationId xmlns:p14="http://schemas.microsoft.com/office/powerpoint/2010/main" val="339059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AE70-208B-4B4A-BC16-4F232EADE73A}"/>
              </a:ext>
            </a:extLst>
          </p:cNvPr>
          <p:cNvSpPr>
            <a:spLocks noGrp="1"/>
          </p:cNvSpPr>
          <p:nvPr>
            <p:ph type="title"/>
          </p:nvPr>
        </p:nvSpPr>
        <p:spPr/>
        <p:txBody>
          <a:bodyPr/>
          <a:lstStyle/>
          <a:p>
            <a:r>
              <a:rPr lang="en-US" b="1" dirty="0"/>
              <a:t>Data Set Description</a:t>
            </a:r>
          </a:p>
        </p:txBody>
      </p:sp>
      <p:sp>
        <p:nvSpPr>
          <p:cNvPr id="3" name="Content Placeholder 2">
            <a:extLst>
              <a:ext uri="{FF2B5EF4-FFF2-40B4-BE49-F238E27FC236}">
                <a16:creationId xmlns:a16="http://schemas.microsoft.com/office/drawing/2014/main" id="{F73819EF-5823-4BCD-AD91-C7E08C51DF6B}"/>
              </a:ext>
            </a:extLst>
          </p:cNvPr>
          <p:cNvSpPr>
            <a:spLocks noGrp="1"/>
          </p:cNvSpPr>
          <p:nvPr>
            <p:ph idx="1"/>
          </p:nvPr>
        </p:nvSpPr>
        <p:spPr/>
        <p:txBody>
          <a:bodyPr>
            <a:normAutofit fontScale="92500" lnSpcReduction="20000"/>
          </a:bodyPr>
          <a:lstStyle/>
          <a:p>
            <a:r>
              <a:rPr lang="en-US" dirty="0"/>
              <a:t>Fannie Mae and Freddie Mac make public data on a subset of all mortgages they acquire</a:t>
            </a:r>
          </a:p>
          <a:p>
            <a:pPr lvl="1"/>
            <a:r>
              <a:rPr lang="en-US" dirty="0"/>
              <a:t>30-Year, Fixed Rate</a:t>
            </a:r>
          </a:p>
          <a:p>
            <a:pPr lvl="1"/>
            <a:r>
              <a:rPr lang="en-US" dirty="0"/>
              <a:t>Conforming Only</a:t>
            </a:r>
          </a:p>
          <a:p>
            <a:pPr lvl="1"/>
            <a:r>
              <a:rPr lang="en-US" dirty="0"/>
              <a:t>No “</a:t>
            </a:r>
            <a:r>
              <a:rPr lang="en-US" b="0" i="0" dirty="0">
                <a:solidFill>
                  <a:srgbClr val="121212"/>
                </a:solidFill>
                <a:effectLst/>
                <a:latin typeface="Source Sans Pro" panose="020B0604020202020204" pitchFamily="34" charset="0"/>
              </a:rPr>
              <a:t>adjustable-rate mortgage loans, balloon mortgage loans, interest-only mortgage loans, mortgage loans with prepayment penalties, government-insured mortgage loans, Home Affordable Refinance Program (HARP) mortgage loans, Refi Plus</a:t>
            </a:r>
            <a:r>
              <a:rPr lang="en-US" b="0" i="0" baseline="30000" dirty="0">
                <a:solidFill>
                  <a:srgbClr val="121212"/>
                </a:solidFill>
                <a:effectLst/>
                <a:latin typeface="GlyphaBold"/>
              </a:rPr>
              <a:t>™</a:t>
            </a:r>
            <a:r>
              <a:rPr lang="en-US" b="0" i="0" dirty="0">
                <a:solidFill>
                  <a:srgbClr val="121212"/>
                </a:solidFill>
                <a:effectLst/>
                <a:latin typeface="Source Sans Pro" panose="020B0604020202020204" pitchFamily="34" charset="0"/>
              </a:rPr>
              <a:t> mortgage loans, or non-standard mortgage loans”</a:t>
            </a:r>
          </a:p>
          <a:p>
            <a:pPr lvl="2"/>
            <a:r>
              <a:rPr lang="en-US" dirty="0">
                <a:hlinkClick r:id="rId2"/>
              </a:rPr>
              <a:t>https://capitalmarkets.fanniemae.com/credit-risk-transfer/single-family-credit-risk-transfer/fannie-mae-single-family-loan-performance-data</a:t>
            </a:r>
            <a:endParaRPr lang="en-US" dirty="0"/>
          </a:p>
          <a:p>
            <a:pPr lvl="2"/>
            <a:r>
              <a:rPr lang="en-US" dirty="0"/>
              <a:t>These are the highest risk loan types</a:t>
            </a:r>
          </a:p>
          <a:p>
            <a:pPr lvl="1"/>
            <a:r>
              <a:rPr lang="en-US" dirty="0"/>
              <a:t>Acquisition data and loan performance data</a:t>
            </a:r>
          </a:p>
          <a:p>
            <a:r>
              <a:rPr lang="en-US" dirty="0"/>
              <a:t>Total is ~ 1.2 billion rows and 108 columns</a:t>
            </a:r>
          </a:p>
          <a:p>
            <a:pPr lvl="1"/>
            <a:r>
              <a:rPr lang="en-US" dirty="0"/>
              <a:t>After </a:t>
            </a:r>
            <a:r>
              <a:rPr lang="en-US" dirty="0" err="1"/>
              <a:t>downsampling</a:t>
            </a:r>
            <a:r>
              <a:rPr lang="en-US" dirty="0"/>
              <a:t> (to be discussed) split into 80/20 train-test sets</a:t>
            </a:r>
          </a:p>
        </p:txBody>
      </p:sp>
    </p:spTree>
    <p:extLst>
      <p:ext uri="{BB962C8B-B14F-4D97-AF65-F5344CB8AC3E}">
        <p14:creationId xmlns:p14="http://schemas.microsoft.com/office/powerpoint/2010/main" val="67980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6973-1B3A-4FEA-BD04-C0B047A0AC2C}"/>
              </a:ext>
            </a:extLst>
          </p:cNvPr>
          <p:cNvSpPr>
            <a:spLocks noGrp="1"/>
          </p:cNvSpPr>
          <p:nvPr>
            <p:ph type="title"/>
          </p:nvPr>
        </p:nvSpPr>
        <p:spPr/>
        <p:txBody>
          <a:bodyPr/>
          <a:lstStyle/>
          <a:p>
            <a:r>
              <a:rPr lang="en-US" b="1" dirty="0"/>
              <a:t>Data Preprocessing: Determining MSAs</a:t>
            </a:r>
          </a:p>
        </p:txBody>
      </p:sp>
      <p:sp>
        <p:nvSpPr>
          <p:cNvPr id="3" name="Content Placeholder 2">
            <a:extLst>
              <a:ext uri="{FF2B5EF4-FFF2-40B4-BE49-F238E27FC236}">
                <a16:creationId xmlns:a16="http://schemas.microsoft.com/office/drawing/2014/main" id="{4C5F5178-0375-4855-9D34-30F7CA6BD6AB}"/>
              </a:ext>
            </a:extLst>
          </p:cNvPr>
          <p:cNvSpPr>
            <a:spLocks noGrp="1"/>
          </p:cNvSpPr>
          <p:nvPr>
            <p:ph idx="1"/>
          </p:nvPr>
        </p:nvSpPr>
        <p:spPr>
          <a:xfrm>
            <a:off x="838200" y="1560352"/>
            <a:ext cx="10515600" cy="5297648"/>
          </a:xfrm>
        </p:spPr>
        <p:txBody>
          <a:bodyPr>
            <a:normAutofit fontScale="77500" lnSpcReduction="20000"/>
          </a:bodyPr>
          <a:lstStyle/>
          <a:p>
            <a:r>
              <a:rPr lang="en-US" sz="3300" dirty="0"/>
              <a:t>The total amount of data is in excess of 200 GBs</a:t>
            </a:r>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r>
              <a:rPr lang="en-US" sz="3300" dirty="0"/>
              <a:t>Because of anonymization process we only have zip_3, not the full zip code</a:t>
            </a:r>
          </a:p>
          <a:p>
            <a:endParaRPr lang="en-US" dirty="0"/>
          </a:p>
        </p:txBody>
      </p:sp>
      <p:pic>
        <p:nvPicPr>
          <p:cNvPr id="4" name="Picture 3">
            <a:extLst>
              <a:ext uri="{FF2B5EF4-FFF2-40B4-BE49-F238E27FC236}">
                <a16:creationId xmlns:a16="http://schemas.microsoft.com/office/drawing/2014/main" id="{2D74ABAE-89C5-4F93-BF58-9475488DFE25}"/>
              </a:ext>
            </a:extLst>
          </p:cNvPr>
          <p:cNvPicPr>
            <a:picLocks noChangeAspect="1"/>
          </p:cNvPicPr>
          <p:nvPr/>
        </p:nvPicPr>
        <p:blipFill>
          <a:blip r:embed="rId2"/>
          <a:stretch>
            <a:fillRect/>
          </a:stretch>
        </p:blipFill>
        <p:spPr>
          <a:xfrm>
            <a:off x="838200" y="1935727"/>
            <a:ext cx="9547371" cy="4241236"/>
          </a:xfrm>
          <a:prstGeom prst="rect">
            <a:avLst/>
          </a:prstGeom>
        </p:spPr>
      </p:pic>
    </p:spTree>
    <p:extLst>
      <p:ext uri="{BB962C8B-B14F-4D97-AF65-F5344CB8AC3E}">
        <p14:creationId xmlns:p14="http://schemas.microsoft.com/office/powerpoint/2010/main" val="401113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B7D6-B95A-4220-B933-36E7DCC782EE}"/>
              </a:ext>
            </a:extLst>
          </p:cNvPr>
          <p:cNvSpPr>
            <a:spLocks noGrp="1"/>
          </p:cNvSpPr>
          <p:nvPr>
            <p:ph type="title"/>
          </p:nvPr>
        </p:nvSpPr>
        <p:spPr/>
        <p:txBody>
          <a:bodyPr/>
          <a:lstStyle/>
          <a:p>
            <a:r>
              <a:rPr lang="en-US" b="1" dirty="0"/>
              <a:t>Preprocessing: Comparing Metropolitan Statistical Areas</a:t>
            </a:r>
          </a:p>
        </p:txBody>
      </p:sp>
      <p:pic>
        <p:nvPicPr>
          <p:cNvPr id="5" name="Picture 4">
            <a:extLst>
              <a:ext uri="{FF2B5EF4-FFF2-40B4-BE49-F238E27FC236}">
                <a16:creationId xmlns:a16="http://schemas.microsoft.com/office/drawing/2014/main" id="{826A1782-4FD8-440E-B749-46EAA78BDFE3}"/>
              </a:ext>
            </a:extLst>
          </p:cNvPr>
          <p:cNvPicPr>
            <a:picLocks noChangeAspect="1"/>
          </p:cNvPicPr>
          <p:nvPr/>
        </p:nvPicPr>
        <p:blipFill>
          <a:blip r:embed="rId2"/>
          <a:stretch>
            <a:fillRect/>
          </a:stretch>
        </p:blipFill>
        <p:spPr>
          <a:xfrm>
            <a:off x="838200" y="1690688"/>
            <a:ext cx="3571875" cy="2686050"/>
          </a:xfrm>
          <a:prstGeom prst="rect">
            <a:avLst/>
          </a:prstGeom>
        </p:spPr>
      </p:pic>
      <p:pic>
        <p:nvPicPr>
          <p:cNvPr id="7" name="Picture 6">
            <a:extLst>
              <a:ext uri="{FF2B5EF4-FFF2-40B4-BE49-F238E27FC236}">
                <a16:creationId xmlns:a16="http://schemas.microsoft.com/office/drawing/2014/main" id="{311F76FA-DAAA-48DF-B578-5045990A320F}"/>
              </a:ext>
            </a:extLst>
          </p:cNvPr>
          <p:cNvPicPr>
            <a:picLocks noChangeAspect="1"/>
          </p:cNvPicPr>
          <p:nvPr/>
        </p:nvPicPr>
        <p:blipFill>
          <a:blip r:embed="rId3"/>
          <a:stretch>
            <a:fillRect/>
          </a:stretch>
        </p:blipFill>
        <p:spPr>
          <a:xfrm>
            <a:off x="7781927" y="1690688"/>
            <a:ext cx="3571875" cy="3067050"/>
          </a:xfrm>
          <a:prstGeom prst="rect">
            <a:avLst/>
          </a:prstGeom>
        </p:spPr>
      </p:pic>
      <p:sp>
        <p:nvSpPr>
          <p:cNvPr id="8" name="TextBox 7">
            <a:extLst>
              <a:ext uri="{FF2B5EF4-FFF2-40B4-BE49-F238E27FC236}">
                <a16:creationId xmlns:a16="http://schemas.microsoft.com/office/drawing/2014/main" id="{AD5FD70F-D07D-4DC3-A248-FC117A7FEB44}"/>
              </a:ext>
            </a:extLst>
          </p:cNvPr>
          <p:cNvSpPr txBox="1"/>
          <p:nvPr/>
        </p:nvSpPr>
        <p:spPr>
          <a:xfrm>
            <a:off x="4553527" y="1690688"/>
            <a:ext cx="313112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FICO and Debt to Income (DTI) are broadly comparable across MSAs</a:t>
            </a:r>
          </a:p>
          <a:p>
            <a:pPr marL="285750" indent="-285750">
              <a:buFont typeface="Arial" panose="020B0604020202020204" pitchFamily="34" charset="0"/>
              <a:buChar char="•"/>
            </a:pPr>
            <a:r>
              <a:rPr lang="en-US" dirty="0"/>
              <a:t>Loan to Value ratios (CLTV) are lowest and home prices highest in California, opposite in Texas</a:t>
            </a:r>
          </a:p>
          <a:p>
            <a:pPr marL="285750" indent="-285750">
              <a:buFont typeface="Arial" panose="020B0604020202020204" pitchFamily="34" charset="0"/>
              <a:buChar char="•"/>
            </a:pPr>
            <a:r>
              <a:rPr lang="en-US" dirty="0"/>
              <a:t>Interest Rates are broadly comparable</a:t>
            </a:r>
          </a:p>
          <a:p>
            <a:pPr marL="285750" indent="-285750">
              <a:buFont typeface="Arial" panose="020B0604020202020204" pitchFamily="34" charset="0"/>
              <a:buChar char="•"/>
            </a:pPr>
            <a:r>
              <a:rPr lang="en-US" dirty="0"/>
              <a:t>Houston has a much higher delinquency rate than anywhere else</a:t>
            </a:r>
          </a:p>
          <a:p>
            <a:pPr marL="285750" indent="-285750">
              <a:buFont typeface="Arial" panose="020B0604020202020204" pitchFamily="34" charset="0"/>
              <a:buChar char="•"/>
            </a:pPr>
            <a:r>
              <a:rPr lang="en-US" dirty="0"/>
              <a:t>Texas has PUDs where everywhere else has Single Family</a:t>
            </a:r>
          </a:p>
        </p:txBody>
      </p:sp>
    </p:spTree>
    <p:extLst>
      <p:ext uri="{BB962C8B-B14F-4D97-AF65-F5344CB8AC3E}">
        <p14:creationId xmlns:p14="http://schemas.microsoft.com/office/powerpoint/2010/main" val="403500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4880</TotalTime>
  <Words>1761</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GlyphaBold</vt:lpstr>
      <vt:lpstr>Source Sans Pro</vt:lpstr>
      <vt:lpstr>Office Theme</vt:lpstr>
      <vt:lpstr>Foreclosure Contagion Effects</vt:lpstr>
      <vt:lpstr>Table Of Contents</vt:lpstr>
      <vt:lpstr>Glossary of Terms</vt:lpstr>
      <vt:lpstr>Introduction</vt:lpstr>
      <vt:lpstr>Problem Statement</vt:lpstr>
      <vt:lpstr>Literature Review</vt:lpstr>
      <vt:lpstr>Data Set Description</vt:lpstr>
      <vt:lpstr>Data Preprocessing: Determining MSAs</vt:lpstr>
      <vt:lpstr>Preprocessing: Comparing Metropolitan Statistical Areas</vt:lpstr>
      <vt:lpstr>Data Modeling</vt:lpstr>
      <vt:lpstr>Results and Analysis: Logistic Regression</vt:lpstr>
      <vt:lpstr>Results and Analysis: Time Series Logistic Regression</vt:lpstr>
      <vt:lpstr>Results and Analysis: XGBoost Regression</vt:lpstr>
      <vt:lpstr>Conclusions</vt:lpstr>
      <vt:lpstr>Future work</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 Contagion Effects</dc:title>
  <dc:creator>English, David J</dc:creator>
  <cp:lastModifiedBy>English, David J</cp:lastModifiedBy>
  <cp:revision>18</cp:revision>
  <dcterms:created xsi:type="dcterms:W3CDTF">2022-02-28T23:01:15Z</dcterms:created>
  <dcterms:modified xsi:type="dcterms:W3CDTF">2022-04-21T01:37:25Z</dcterms:modified>
</cp:coreProperties>
</file>