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60" r:id="rId5"/>
    <p:sldId id="259" r:id="rId6"/>
    <p:sldId id="263" r:id="rId7"/>
    <p:sldId id="265" r:id="rId9"/>
    <p:sldId id="264" r:id="rId10"/>
    <p:sldId id="267" r:id="rId11"/>
    <p:sldId id="268" r:id="rId12"/>
    <p:sldId id="269" r:id="rId13"/>
    <p:sldId id="272" r:id="rId14"/>
    <p:sldId id="270" r:id="rId15"/>
    <p:sldId id="271" r:id="rId16"/>
    <p:sldId id="273" r:id="rId17"/>
    <p:sldId id="274" r:id="rId18"/>
    <p:sldId id="275" r:id="rId19"/>
    <p:sldId id="278" r:id="rId20"/>
    <p:sldId id="279" r:id="rId21"/>
    <p:sldId id="280" r:id="rId22"/>
  </p:sldIdLst>
  <p:sldSz cx="9144000" cy="6858000" type="screen4x3"/>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tutorial for git</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远端仓库</a:t>
            </a:r>
            <a:endParaRPr lang="en-US" altLang="en-US"/>
          </a:p>
        </p:txBody>
      </p:sp>
      <p:sp>
        <p:nvSpPr>
          <p:cNvPr id="3" name="Content Placeholder 2"/>
          <p:cNvSpPr>
            <a:spLocks noGrp="1"/>
          </p:cNvSpPr>
          <p:nvPr>
            <p:ph idx="1"/>
          </p:nvPr>
        </p:nvSpPr>
        <p:spPr/>
        <p:txBody>
          <a:bodyPr>
            <a:normAutofit lnSpcReduction="10000"/>
          </a:bodyPr>
          <a:p>
            <a:r>
              <a:rPr lang="en-US" altLang="en-US"/>
              <a:t>远端仓库用于在多台机器上同步代码，远端仓库可以是自己搭建的git服务器，也可以是github等远端仓库</a:t>
            </a:r>
            <a:endParaRPr lang="en-US" altLang="en-US"/>
          </a:p>
          <a:p>
            <a:r>
              <a:rPr lang="en-US" altLang="en-US"/>
              <a:t>同步数据前必须先将本地仓库与远端仓库相关联</a:t>
            </a:r>
            <a:endParaRPr lang="en-US" altLang="en-US"/>
          </a:p>
          <a:p>
            <a:r>
              <a:rPr lang="en-US" altLang="en-US">
                <a:sym typeface="+mn-ea"/>
              </a:rPr>
              <a:t>多个用户仓库可以关联同一个远端仓库，一个用户仓库也可以关联多个远端仓库（分布式）</a:t>
            </a:r>
            <a:endParaRPr lang="en-US" altLang="en-US"/>
          </a:p>
          <a:p>
            <a:r>
              <a:rPr lang="en-US" altLang="en-US"/>
              <a:t>可以直接clone远端仓库至本地，即在本地自动新建了一个远端仓库完全一样的副本仓库，该仓库自动与远端仓库关联；还可以创建本地仓库后手动关联某个远端仓库</a:t>
            </a:r>
            <a:endParaRPr lang="en-US" altLang="en-US"/>
          </a:p>
          <a:p>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ou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3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ou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关联仓库</a:t>
            </a:r>
            <a:endParaRPr lang="en-US" altLang="en-US"/>
          </a:p>
        </p:txBody>
      </p:sp>
      <p:sp>
        <p:nvSpPr>
          <p:cNvPr id="3" name="Content Placeholder 2"/>
          <p:cNvSpPr>
            <a:spLocks noGrp="1"/>
          </p:cNvSpPr>
          <p:nvPr>
            <p:ph idx="1"/>
          </p:nvPr>
        </p:nvSpPr>
        <p:spPr>
          <a:xfrm>
            <a:off x="628650" y="1825625"/>
            <a:ext cx="7886700" cy="4852035"/>
          </a:xfrm>
        </p:spPr>
        <p:txBody>
          <a:bodyPr>
            <a:normAutofit lnSpcReduction="10000"/>
          </a:bodyPr>
          <a:p>
            <a:r>
              <a:rPr lang="en-US" altLang="en-US"/>
              <a:t>直接clone</a:t>
            </a:r>
            <a:r>
              <a:rPr lang="" altLang="en-US"/>
              <a:t>（自动关联）</a:t>
            </a:r>
            <a:r>
              <a:rPr lang="en-US" altLang="en-US"/>
              <a:t>：</a:t>
            </a:r>
            <a:endParaRPr lang="en-US" altLang="en-US"/>
          </a:p>
          <a:p>
            <a:pPr marL="0" indent="0">
              <a:buNone/>
            </a:pPr>
            <a:r>
              <a:rPr lang="en-US" altLang="en-US"/>
              <a:t>  $ git clone git@github.com:</a:t>
            </a:r>
            <a:r>
              <a:rPr lang="en-US" altLang="en-US">
                <a:solidFill>
                  <a:schemeClr val="bg1">
                    <a:lumMod val="50000"/>
                  </a:schemeClr>
                </a:solidFill>
              </a:rPr>
              <a:t>github用户名</a:t>
            </a:r>
            <a:r>
              <a:rPr lang="en-US" altLang="en-US"/>
              <a:t>/</a:t>
            </a:r>
            <a:r>
              <a:rPr lang="en-US" altLang="en-US">
                <a:solidFill>
                  <a:schemeClr val="bg1">
                    <a:lumMod val="50000"/>
                  </a:schemeClr>
                </a:solidFill>
              </a:rPr>
              <a:t>git仓库</a:t>
            </a:r>
            <a:endParaRPr lang="en-US" altLang="en-US"/>
          </a:p>
          <a:p>
            <a:r>
              <a:rPr lang="en-US" altLang="en-US"/>
              <a:t>本地仓库与远端仓库建立关联关系：</a:t>
            </a:r>
            <a:endParaRPr lang="en-US" altLang="en-US"/>
          </a:p>
          <a:p>
            <a:pPr marL="0" indent="0">
              <a:buNone/>
            </a:pPr>
            <a:r>
              <a:rPr lang="en-US" altLang="en-US"/>
              <a:t>  $ git remote add </a:t>
            </a:r>
            <a:r>
              <a:rPr lang="en-US" altLang="en-US">
                <a:solidFill>
                  <a:schemeClr val="bg1">
                    <a:lumMod val="50000"/>
                  </a:schemeClr>
                </a:solidFill>
              </a:rPr>
              <a:t>远端仓库名</a:t>
            </a:r>
            <a:r>
              <a:rPr lang="en-US" altLang="en-US"/>
              <a:t> </a:t>
            </a:r>
            <a:r>
              <a:rPr lang="en-US" altLang="en-US">
                <a:solidFill>
                  <a:schemeClr val="bg1">
                    <a:lumMod val="50000"/>
                  </a:schemeClr>
                </a:solidFill>
              </a:rPr>
              <a:t>（默认origin）</a:t>
            </a:r>
            <a:r>
              <a:rPr lang="en-US" altLang="en-US"/>
              <a:t>git@github.com:</a:t>
            </a:r>
            <a:r>
              <a:rPr lang="en-US" altLang="en-US">
                <a:solidFill>
                  <a:schemeClr val="bg1">
                    <a:lumMod val="50000"/>
                  </a:schemeClr>
                </a:solidFill>
              </a:rPr>
              <a:t>github用户名</a:t>
            </a:r>
            <a:r>
              <a:rPr lang="en-US" altLang="en-US"/>
              <a:t>/</a:t>
            </a:r>
            <a:r>
              <a:rPr lang="en-US" altLang="en-US">
                <a:solidFill>
                  <a:schemeClr val="bg1">
                    <a:lumMod val="50000"/>
                  </a:schemeClr>
                </a:solidFill>
              </a:rPr>
              <a:t>git仓库  </a:t>
            </a:r>
            <a:r>
              <a:rPr lang="en-US" altLang="en-US"/>
              <a:t>//若与多个远端仓库关联则远端仓库名不能设置的一样</a:t>
            </a:r>
            <a:endParaRPr lang="en-US" altLang="en-US"/>
          </a:p>
          <a:p>
            <a:r>
              <a:rPr lang="en-US" altLang="en-US"/>
              <a:t>查看当前仓库已建立的关联关系：</a:t>
            </a:r>
            <a:endParaRPr lang="en-US" altLang="en-US"/>
          </a:p>
          <a:p>
            <a:pPr marL="0" indent="0">
              <a:buNone/>
            </a:pPr>
            <a:r>
              <a:rPr lang="en-US" altLang="en-US"/>
              <a:t>  $ git remote -v</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out)">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3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关联分支</a:t>
            </a:r>
            <a:endParaRPr lang="en-US" altLang="en-US"/>
          </a:p>
        </p:txBody>
      </p:sp>
      <p:sp>
        <p:nvSpPr>
          <p:cNvPr id="3" name="Content Placeholder 2"/>
          <p:cNvSpPr>
            <a:spLocks noGrp="1"/>
          </p:cNvSpPr>
          <p:nvPr>
            <p:ph idx="1"/>
          </p:nvPr>
        </p:nvSpPr>
        <p:spPr>
          <a:xfrm>
            <a:off x="628650" y="1825625"/>
            <a:ext cx="7886700" cy="4885690"/>
          </a:xfrm>
        </p:spPr>
        <p:txBody>
          <a:bodyPr/>
          <a:p>
            <a:r>
              <a:rPr lang="en-US" altLang="en-US"/>
              <a:t>不关联分支也可以上传或下载数据，但是关联分支之后上传和下载会更加方便，而且可以查看相关联的分支同步的情况</a:t>
            </a:r>
            <a:endParaRPr lang="en-US" altLang="en-US"/>
          </a:p>
          <a:p>
            <a:r>
              <a:rPr lang="en-US" altLang="en-US"/>
              <a:t>一个本地仓库的分支只能关联一个远端分支：</a:t>
            </a:r>
            <a:endParaRPr lang="en-US" altLang="en-US"/>
          </a:p>
          <a:p>
            <a:pPr marL="0" indent="0">
              <a:buNone/>
            </a:pPr>
            <a:r>
              <a:rPr lang="en-US" altLang="en-US"/>
              <a:t>  $ git branch --set-upstream-to=</a:t>
            </a:r>
            <a:r>
              <a:rPr lang="en-US" altLang="en-US">
                <a:solidFill>
                  <a:schemeClr val="bg1">
                    <a:lumMod val="50000"/>
                  </a:schemeClr>
                </a:solidFill>
              </a:rPr>
              <a:t>远端仓库名</a:t>
            </a:r>
            <a:r>
              <a:rPr lang="en-US" altLang="en-US"/>
              <a:t>/</a:t>
            </a:r>
            <a:r>
              <a:rPr lang="en-US" altLang="en-US">
                <a:solidFill>
                  <a:schemeClr val="bg1">
                    <a:lumMod val="50000"/>
                  </a:schemeClr>
                </a:solidFill>
              </a:rPr>
              <a:t>远端分支名</a:t>
            </a:r>
            <a:r>
              <a:rPr lang="en-US" altLang="en-US"/>
              <a:t> </a:t>
            </a:r>
            <a:r>
              <a:rPr lang="en-US" altLang="en-US">
                <a:solidFill>
                  <a:schemeClr val="bg1">
                    <a:lumMod val="50000"/>
                  </a:schemeClr>
                </a:solidFill>
              </a:rPr>
              <a:t>本地分支名</a:t>
            </a:r>
            <a:endParaRPr lang="en-US" altLang="en-US"/>
          </a:p>
          <a:p>
            <a:r>
              <a:rPr lang="en-US" altLang="en-US"/>
              <a:t>查看本地分支的关联情况：</a:t>
            </a:r>
            <a:endParaRPr lang="en-US" altLang="en-US"/>
          </a:p>
          <a:p>
            <a:pPr marL="0" indent="0">
              <a:buNone/>
            </a:pPr>
            <a:r>
              <a:rPr lang="en-US" altLang="en-US"/>
              <a:t>  $ git branch -vv</a:t>
            </a:r>
            <a:endParaRPr lang="en-US" altLang="en-US"/>
          </a:p>
          <a:p>
            <a:r>
              <a:rPr lang="en-US" altLang="en-US"/>
              <a:t>查看所有本地已有关联关系分支的同步情况：</a:t>
            </a:r>
            <a:endParaRPr lang="en-US" altLang="en-US"/>
          </a:p>
          <a:p>
            <a:pPr marL="0" indent="0">
              <a:buNone/>
            </a:pPr>
            <a:r>
              <a:rPr lang="en-US" altLang="en-US"/>
              <a:t>  $ git remote show </a:t>
            </a:r>
            <a:r>
              <a:rPr lang="en-US" altLang="en-US">
                <a:solidFill>
                  <a:schemeClr val="bg1">
                    <a:lumMod val="50000"/>
                  </a:schemeClr>
                </a:solidFill>
              </a:rPr>
              <a:t>远端仓库名</a:t>
            </a:r>
            <a:endParaRPr lang="en-US" altLang="en-US">
              <a:solidFill>
                <a:schemeClr val="bg1">
                  <a:lumMod val="50000"/>
                </a:schemeClr>
              </a:solidFill>
            </a:endParaRPr>
          </a:p>
          <a:p>
            <a:endParaRPr lang="en-US"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500"/>
                                        <p:tgtEl>
                                          <p:spTgt spid="3">
                                            <p:txEl>
                                              <p:pRg st="1" end="1"/>
                                            </p:txEl>
                                          </p:spTgt>
                                        </p:tgtEl>
                                      </p:cBhvr>
                                    </p:animEffect>
                                  </p:childTnLst>
                                </p:cTn>
                              </p:par>
                              <p:par>
                                <p:cTn id="13" presetID="8" presetClass="entr" presetSubtype="3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32"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out)">
                                      <p:cBhvr>
                                        <p:cTn id="20" dur="500"/>
                                        <p:tgtEl>
                                          <p:spTgt spid="3">
                                            <p:txEl>
                                              <p:pRg st="3" end="3"/>
                                            </p:txEl>
                                          </p:spTgt>
                                        </p:tgtEl>
                                      </p:cBhvr>
                                    </p:animEffect>
                                  </p:childTnLst>
                                </p:cTn>
                              </p:par>
                              <p:par>
                                <p:cTn id="21" presetID="8" presetClass="entr" presetSubtype="32"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32"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amond(out)">
                                      <p:cBhvr>
                                        <p:cTn id="28" dur="500"/>
                                        <p:tgtEl>
                                          <p:spTgt spid="3">
                                            <p:txEl>
                                              <p:pRg st="5" end="5"/>
                                            </p:txEl>
                                          </p:spTgt>
                                        </p:tgtEl>
                                      </p:cBhvr>
                                    </p:animEffect>
                                  </p:childTnLst>
                                </p:cTn>
                              </p:par>
                              <p:par>
                                <p:cTn id="29" presetID="8" presetClass="entr" presetSubtype="3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ou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数据同步</a:t>
            </a:r>
            <a:endParaRPr lang="en-US" altLang="en-US"/>
          </a:p>
        </p:txBody>
      </p:sp>
      <p:sp>
        <p:nvSpPr>
          <p:cNvPr id="3" name="Content Placeholder 2"/>
          <p:cNvSpPr>
            <a:spLocks noGrp="1"/>
          </p:cNvSpPr>
          <p:nvPr>
            <p:ph idx="1"/>
          </p:nvPr>
        </p:nvSpPr>
        <p:spPr>
          <a:xfrm>
            <a:off x="628650" y="1365885"/>
            <a:ext cx="7886700" cy="5697855"/>
          </a:xfrm>
        </p:spPr>
        <p:txBody>
          <a:bodyPr/>
          <a:p>
            <a:r>
              <a:rPr lang="en-US" altLang="en-US"/>
              <a:t>推送数据至远端分支：</a:t>
            </a:r>
            <a:endParaRPr lang="en-US" altLang="en-US"/>
          </a:p>
          <a:p>
            <a:pPr marL="0" indent="0">
              <a:buNone/>
            </a:pPr>
            <a:r>
              <a:rPr lang="en-US" altLang="en-US"/>
              <a:t>  $ git push [</a:t>
            </a:r>
            <a:r>
              <a:rPr lang="en-US" altLang="en-US">
                <a:solidFill>
                  <a:schemeClr val="bg1">
                    <a:lumMod val="50000"/>
                  </a:schemeClr>
                </a:solidFill>
              </a:rPr>
              <a:t>远端仓库名</a:t>
            </a:r>
            <a:r>
              <a:rPr lang="en-US" altLang="en-US"/>
              <a:t> </a:t>
            </a:r>
            <a:r>
              <a:rPr lang="en-US" altLang="en-US">
                <a:solidFill>
                  <a:schemeClr val="bg1">
                    <a:lumMod val="50000"/>
                  </a:schemeClr>
                </a:solidFill>
              </a:rPr>
              <a:t>本地分支名</a:t>
            </a:r>
            <a:r>
              <a:rPr lang="en-US" altLang="en-US"/>
              <a:t>：</a:t>
            </a:r>
            <a:r>
              <a:rPr lang="en-US" altLang="en-US">
                <a:solidFill>
                  <a:schemeClr val="bg1">
                    <a:lumMod val="50000"/>
                  </a:schemeClr>
                </a:solidFill>
              </a:rPr>
              <a:t>远端分支名</a:t>
            </a:r>
            <a:r>
              <a:rPr lang="en-US" altLang="en-US"/>
              <a:t>]     //若已关联远端分支则省略括号内容；若远端无对应分支则创建该名称的分支并推送</a:t>
            </a:r>
            <a:endParaRPr lang="en-US" altLang="en-US"/>
          </a:p>
          <a:p>
            <a:r>
              <a:rPr lang="en-US" altLang="en-US"/>
              <a:t>从远端拉取数据至本地：</a:t>
            </a:r>
            <a:endParaRPr lang="en-US" altLang="en-US"/>
          </a:p>
          <a:p>
            <a:pPr marL="0" indent="0">
              <a:buNone/>
            </a:pPr>
            <a:r>
              <a:rPr lang="en-US" altLang="en-US"/>
              <a:t>  $ git pull [</a:t>
            </a:r>
            <a:r>
              <a:rPr lang="en-US" altLang="en-US">
                <a:solidFill>
                  <a:schemeClr val="bg1">
                    <a:lumMod val="50000"/>
                  </a:schemeClr>
                </a:solidFill>
              </a:rPr>
              <a:t>远端仓库名</a:t>
            </a:r>
            <a:r>
              <a:rPr lang="en-US" altLang="en-US"/>
              <a:t> </a:t>
            </a:r>
            <a:r>
              <a:rPr lang="en-US" altLang="en-US">
                <a:solidFill>
                  <a:schemeClr val="bg1">
                    <a:lumMod val="50000"/>
                  </a:schemeClr>
                </a:solidFill>
              </a:rPr>
              <a:t>远端分支名</a:t>
            </a:r>
            <a:r>
              <a:rPr lang="en-US" altLang="en-US"/>
              <a:t>：</a:t>
            </a:r>
            <a:r>
              <a:rPr lang="en-US" altLang="en-US">
                <a:solidFill>
                  <a:schemeClr val="bg1">
                    <a:lumMod val="50000"/>
                  </a:schemeClr>
                </a:solidFill>
              </a:rPr>
              <a:t>本地分支名</a:t>
            </a:r>
            <a:r>
              <a:rPr lang="en-US" altLang="en-US"/>
              <a:t>]     //若已关联远端分支则省略括号内容；若本地无对应分支则创建该名称的分支并拉取数据</a:t>
            </a:r>
            <a:endParaRPr lang="en-US" altLang="en-US"/>
          </a:p>
          <a:p>
            <a:pPr marL="0" indent="0">
              <a:buNone/>
            </a:pPr>
            <a:r>
              <a:rPr lang="en-US" altLang="en-US"/>
              <a:t> (pull与fetch基本等同，但是在关联分支省略括号直接拉取数据时会存放在 </a:t>
            </a:r>
            <a:r>
              <a:rPr lang="en-US" altLang="en-US">
                <a:solidFill>
                  <a:schemeClr val="bg1">
                    <a:lumMod val="50000"/>
                  </a:schemeClr>
                </a:solidFill>
              </a:rPr>
              <a:t>远端仓库名/远端分支名</a:t>
            </a:r>
            <a:r>
              <a:rPr lang="en-US" altLang="en-US"/>
              <a:t> 的临时分支中，需要手动合并分支)</a:t>
            </a:r>
            <a:endParaRPr lang="en-US" altLang="en-US"/>
          </a:p>
          <a:p>
            <a:r>
              <a:rPr lang="en-US" altLang="en-US"/>
              <a:t>以上操作不会改变分支的关联关系</a:t>
            </a:r>
            <a:endParaRPr lang="en-US" altLang="en-US"/>
          </a:p>
          <a:p>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out)">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3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32"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amond(out)">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克隆分支</a:t>
            </a:r>
            <a:endParaRPr lang="en-US" altLang="en-US"/>
          </a:p>
        </p:txBody>
      </p:sp>
      <p:sp>
        <p:nvSpPr>
          <p:cNvPr id="3" name="Content Placeholder 2"/>
          <p:cNvSpPr>
            <a:spLocks noGrp="1"/>
          </p:cNvSpPr>
          <p:nvPr>
            <p:ph idx="1"/>
          </p:nvPr>
        </p:nvSpPr>
        <p:spPr>
          <a:xfrm>
            <a:off x="628650" y="1825625"/>
            <a:ext cx="7886700" cy="4759325"/>
          </a:xfrm>
        </p:spPr>
        <p:txBody>
          <a:bodyPr/>
          <a:p>
            <a:r>
              <a:rPr lang="en-US" altLang="en-US"/>
              <a:t>非官方叫法，意思当远端或本地无对应分支时，先创建对应分支，并同步数据，最后关联分支</a:t>
            </a:r>
            <a:endParaRPr lang="en-US" altLang="en-US"/>
          </a:p>
          <a:p>
            <a:r>
              <a:rPr lang="en-US" altLang="en-US"/>
              <a:t>从远端克隆本地不存在的分支：</a:t>
            </a:r>
            <a:endParaRPr lang="en-US" altLang="en-US"/>
          </a:p>
          <a:p>
            <a:pPr marL="0" indent="0">
              <a:buNone/>
            </a:pPr>
            <a:r>
              <a:rPr lang="" altLang="en-US"/>
              <a:t>  $ git branch </a:t>
            </a:r>
            <a:r>
              <a:rPr lang="" altLang="en-US">
                <a:solidFill>
                  <a:schemeClr val="bg1">
                    <a:lumMod val="50000"/>
                  </a:schemeClr>
                </a:solidFill>
              </a:rPr>
              <a:t>本地分支名</a:t>
            </a:r>
            <a:r>
              <a:rPr lang="" altLang="en-US"/>
              <a:t> </a:t>
            </a:r>
            <a:r>
              <a:rPr lang="" altLang="en-US">
                <a:solidFill>
                  <a:schemeClr val="bg1">
                    <a:lumMod val="50000"/>
                  </a:schemeClr>
                </a:solidFill>
              </a:rPr>
              <a:t>远端仓库名</a:t>
            </a:r>
            <a:r>
              <a:rPr lang="" altLang="en-US"/>
              <a:t>/</a:t>
            </a:r>
            <a:r>
              <a:rPr lang="" altLang="en-US">
                <a:solidFill>
                  <a:schemeClr val="bg1">
                    <a:lumMod val="50000"/>
                  </a:schemeClr>
                </a:solidFill>
              </a:rPr>
              <a:t>远端分支名     </a:t>
            </a:r>
            <a:r>
              <a:rPr lang="en-US" altLang="en-US"/>
              <a:t>//若本地已存在该分支会报错</a:t>
            </a:r>
            <a:endParaRPr lang="en-US" altLang="en-US"/>
          </a:p>
          <a:p>
            <a:r>
              <a:rPr lang="" altLang="en-US"/>
              <a:t>将本地分支克隆到远端仓库：</a:t>
            </a:r>
            <a:endParaRPr lang="" altLang="en-US"/>
          </a:p>
          <a:p>
            <a:pPr marL="0" indent="0">
              <a:buNone/>
            </a:pPr>
            <a:r>
              <a:rPr lang="" altLang="en-US"/>
              <a:t>  $ git push -u </a:t>
            </a:r>
            <a:r>
              <a:rPr lang="" altLang="en-US">
                <a:solidFill>
                  <a:schemeClr val="bg1">
                    <a:lumMod val="50000"/>
                  </a:schemeClr>
                </a:solidFill>
              </a:rPr>
              <a:t>远端仓库名</a:t>
            </a:r>
            <a:r>
              <a:rPr lang="" altLang="en-US"/>
              <a:t> </a:t>
            </a:r>
            <a:r>
              <a:rPr lang="" altLang="en-US">
                <a:solidFill>
                  <a:schemeClr val="bg1">
                    <a:lumMod val="50000"/>
                  </a:schemeClr>
                </a:solidFill>
              </a:rPr>
              <a:t>本地分支名</a:t>
            </a:r>
            <a:r>
              <a:rPr lang="en-US" altLang="en-US"/>
              <a:t>：</a:t>
            </a:r>
            <a:r>
              <a:rPr lang="" altLang="en-US">
                <a:solidFill>
                  <a:schemeClr val="bg1">
                    <a:lumMod val="50000"/>
                  </a:schemeClr>
                </a:solidFill>
              </a:rPr>
              <a:t>远端分支名</a:t>
            </a:r>
            <a:endParaRPr lang="" altLang="en-US"/>
          </a:p>
          <a:p>
            <a:r>
              <a:rPr lang="" altLang="en-US"/>
              <a:t>删除远端分支：</a:t>
            </a:r>
            <a:endParaRPr lang="" altLang="en-US"/>
          </a:p>
          <a:p>
            <a:pPr marL="0" indent="0">
              <a:buNone/>
            </a:pPr>
            <a:r>
              <a:rPr lang="" altLang="en-US"/>
              <a:t>  $ git push </a:t>
            </a:r>
            <a:r>
              <a:rPr lang="" altLang="en-US">
                <a:solidFill>
                  <a:schemeClr val="bg1">
                    <a:lumMod val="50000"/>
                  </a:schemeClr>
                </a:solidFill>
              </a:rPr>
              <a:t>远端仓库名</a:t>
            </a:r>
            <a:r>
              <a:rPr lang="" altLang="en-US"/>
              <a:t> --delete </a:t>
            </a:r>
            <a:r>
              <a:rPr lang="" altLang="en-US">
                <a:solidFill>
                  <a:schemeClr val="bg1">
                    <a:lumMod val="50000"/>
                  </a:schemeClr>
                </a:solidFill>
              </a:rPr>
              <a:t>远端分支名</a:t>
            </a:r>
            <a:endParaRPr lang=""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1000"/>
                                        <p:tgtEl>
                                          <p:spTgt spid="3">
                                            <p:txEl>
                                              <p:pRg st="1" end="1"/>
                                            </p:txEl>
                                          </p:spTgt>
                                        </p:tgtEl>
                                      </p:cBhvr>
                                    </p:animEffect>
                                  </p:childTnLst>
                                </p:cTn>
                              </p:par>
                              <p:par>
                                <p:cTn id="13" presetID="8" presetClass="entr" presetSubtype="3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32"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out)">
                                      <p:cBhvr>
                                        <p:cTn id="20" dur="1000"/>
                                        <p:tgtEl>
                                          <p:spTgt spid="3">
                                            <p:txEl>
                                              <p:pRg st="3" end="3"/>
                                            </p:txEl>
                                          </p:spTgt>
                                        </p:tgtEl>
                                      </p:cBhvr>
                                    </p:animEffect>
                                  </p:childTnLst>
                                </p:cTn>
                              </p:par>
                              <p:par>
                                <p:cTn id="21" presetID="8" presetClass="entr" presetSubtype="32"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32"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amond(out)">
                                      <p:cBhvr>
                                        <p:cTn id="28" dur="1000"/>
                                        <p:tgtEl>
                                          <p:spTgt spid="3">
                                            <p:txEl>
                                              <p:pRg st="5" end="5"/>
                                            </p:txEl>
                                          </p:spTgt>
                                        </p:tgtEl>
                                      </p:cBhvr>
                                    </p:animEffect>
                                  </p:childTnLst>
                                </p:cTn>
                              </p:par>
                              <p:par>
                                <p:cTn id="29" presetID="8" presetClass="entr" presetSubtype="3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out)">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标签功能</a:t>
            </a:r>
            <a:endParaRPr lang="" altLang="en-US"/>
          </a:p>
        </p:txBody>
      </p:sp>
      <p:sp>
        <p:nvSpPr>
          <p:cNvPr id="3" name="Content Placeholder 2"/>
          <p:cNvSpPr>
            <a:spLocks noGrp="1"/>
          </p:cNvSpPr>
          <p:nvPr>
            <p:ph idx="1"/>
          </p:nvPr>
        </p:nvSpPr>
        <p:spPr/>
        <p:txBody>
          <a:bodyPr/>
          <a:p>
            <a:r>
              <a:rPr lang="" altLang="en-US"/>
              <a:t>标签的作用是省去记忆或查询commit_id的操作，自定义修改版本号方便记忆</a:t>
            </a:r>
            <a:endParaRPr lang="" altLang="en-US"/>
          </a:p>
          <a:p>
            <a:r>
              <a:rPr lang="" altLang="en-US"/>
              <a:t>创建标签：</a:t>
            </a:r>
            <a:endParaRPr lang="" altLang="en-US"/>
          </a:p>
          <a:p>
            <a:pPr marL="0" indent="0">
              <a:buNone/>
            </a:pPr>
            <a:r>
              <a:rPr lang="" altLang="en-US"/>
              <a:t>  $ git tag </a:t>
            </a:r>
            <a:r>
              <a:rPr lang="" altLang="en-US">
                <a:solidFill>
                  <a:schemeClr val="bg1">
                    <a:lumMod val="50000"/>
                  </a:schemeClr>
                </a:solidFill>
              </a:rPr>
              <a:t>标签名</a:t>
            </a:r>
            <a:r>
              <a:rPr lang="" altLang="en-US"/>
              <a:t> [</a:t>
            </a:r>
            <a:r>
              <a:rPr lang="" altLang="en-US">
                <a:solidFill>
                  <a:schemeClr val="bg1">
                    <a:lumMod val="50000"/>
                  </a:schemeClr>
                </a:solidFill>
              </a:rPr>
              <a:t>commit_id</a:t>
            </a:r>
            <a:r>
              <a:rPr lang="" altLang="en-US"/>
              <a:t>]     //若创建的标签对应最近一次的修改则括号内容可省略</a:t>
            </a:r>
            <a:endParaRPr lang="" altLang="en-US"/>
          </a:p>
          <a:p>
            <a:pPr marL="0" indent="0">
              <a:buNone/>
            </a:pPr>
            <a:r>
              <a:rPr lang="" altLang="en-US"/>
              <a:t> ($ git tag -a </a:t>
            </a:r>
            <a:r>
              <a:rPr lang="" altLang="en-US">
                <a:solidFill>
                  <a:schemeClr val="bg1">
                    <a:lumMod val="50000"/>
                  </a:schemeClr>
                </a:solidFill>
              </a:rPr>
              <a:t>标签名</a:t>
            </a:r>
            <a:r>
              <a:rPr lang="" altLang="en-US"/>
              <a:t> -m “</a:t>
            </a:r>
            <a:r>
              <a:rPr lang="" altLang="en-US">
                <a:solidFill>
                  <a:schemeClr val="bg1">
                    <a:lumMod val="50000"/>
                  </a:schemeClr>
                </a:solidFill>
              </a:rPr>
              <a:t>标签注释</a:t>
            </a:r>
            <a:r>
              <a:rPr lang="" altLang="en-US"/>
              <a:t>” [</a:t>
            </a:r>
            <a:r>
              <a:rPr lang="" altLang="en-US">
                <a:solidFill>
                  <a:schemeClr val="bg1">
                    <a:lumMod val="50000"/>
                  </a:schemeClr>
                </a:solidFill>
              </a:rPr>
              <a:t>commit_id</a:t>
            </a:r>
            <a:r>
              <a:rPr lang="" altLang="en-US"/>
              <a:t>]     //创建时给标签添加注释)</a:t>
            </a:r>
            <a:endParaRPr lang="" altLang="en-US"/>
          </a:p>
          <a:p>
            <a:r>
              <a:rPr lang="" altLang="en-US"/>
              <a:t>查看已创建的所有标签：</a:t>
            </a:r>
            <a:endParaRPr lang="" altLang="en-US"/>
          </a:p>
          <a:p>
            <a:pPr marL="0" indent="0">
              <a:buNone/>
            </a:pPr>
            <a:r>
              <a:rPr lang="" altLang="en-US"/>
              <a:t>  $ git tag</a:t>
            </a:r>
            <a:endParaRPr lang=""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1000"/>
                                        <p:tgtEl>
                                          <p:spTgt spid="3">
                                            <p:txEl>
                                              <p:pRg st="1" end="1"/>
                                            </p:txEl>
                                          </p:spTgt>
                                        </p:tgtEl>
                                      </p:cBhvr>
                                    </p:animEffect>
                                  </p:childTnLst>
                                </p:cTn>
                              </p:par>
                              <p:par>
                                <p:cTn id="13" presetID="8" presetClass="entr" presetSubtype="3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本地标签操作</a:t>
            </a:r>
            <a:endParaRPr lang="" altLang="en-US"/>
          </a:p>
        </p:txBody>
      </p:sp>
      <p:sp>
        <p:nvSpPr>
          <p:cNvPr id="3" name="Content Placeholder 2"/>
          <p:cNvSpPr>
            <a:spLocks noGrp="1"/>
          </p:cNvSpPr>
          <p:nvPr>
            <p:ph idx="1"/>
          </p:nvPr>
        </p:nvSpPr>
        <p:spPr/>
        <p:txBody>
          <a:bodyPr/>
          <a:p>
            <a:r>
              <a:rPr lang="" altLang="en-US"/>
              <a:t>查看标签详细信息：</a:t>
            </a:r>
            <a:endParaRPr lang="" altLang="en-US"/>
          </a:p>
          <a:p>
            <a:pPr marL="0" indent="0">
              <a:buNone/>
            </a:pPr>
            <a:r>
              <a:rPr lang="" altLang="en-US"/>
              <a:t>  $ git show </a:t>
            </a:r>
            <a:r>
              <a:rPr lang="" altLang="en-US">
                <a:solidFill>
                  <a:schemeClr val="bg1">
                    <a:lumMod val="50000"/>
                  </a:schemeClr>
                </a:solidFill>
              </a:rPr>
              <a:t>标签名</a:t>
            </a:r>
            <a:endParaRPr lang="" altLang="en-US"/>
          </a:p>
          <a:p>
            <a:r>
              <a:rPr lang="" altLang="en-US"/>
              <a:t>删除本地标签：</a:t>
            </a:r>
            <a:endParaRPr lang="" altLang="en-US"/>
          </a:p>
          <a:p>
            <a:pPr marL="0" indent="0">
              <a:buNone/>
            </a:pPr>
            <a:r>
              <a:rPr lang="" altLang="en-US"/>
              <a:t>  $ git tag -d </a:t>
            </a:r>
            <a:r>
              <a:rPr lang="" altLang="en-US">
                <a:solidFill>
                  <a:schemeClr val="bg1">
                    <a:lumMod val="50000"/>
                  </a:schemeClr>
                </a:solidFill>
              </a:rPr>
              <a:t>标签名</a:t>
            </a:r>
            <a:endParaRPr lang="" altLang="en-US"/>
          </a:p>
          <a:p>
            <a:r>
              <a:rPr lang="" altLang="en-US"/>
              <a:t>恢复至标签对应的修改：</a:t>
            </a:r>
            <a:endParaRPr lang="" altLang="en-US"/>
          </a:p>
          <a:p>
            <a:pPr marL="0" indent="0">
              <a:buNone/>
            </a:pPr>
            <a:r>
              <a:rPr lang="" altLang="en-US"/>
              <a:t>  $ git reset --hard </a:t>
            </a:r>
            <a:r>
              <a:rPr lang="" altLang="en-US">
                <a:solidFill>
                  <a:schemeClr val="bg1">
                    <a:lumMod val="50000"/>
                  </a:schemeClr>
                </a:solidFill>
              </a:rPr>
              <a:t>标签名</a:t>
            </a:r>
            <a:r>
              <a:rPr lang="" altLang="en-US"/>
              <a:t>      //恢复至之前的修改不会影响后来创建的标签，即依然可以通过标签恢复回来</a:t>
            </a:r>
            <a:endParaRPr lang="" altLang="en-US"/>
          </a:p>
          <a:p>
            <a:endParaRPr lang=""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out)">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3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远端标签操作</a:t>
            </a:r>
            <a:endParaRPr lang="" altLang="en-US"/>
          </a:p>
        </p:txBody>
      </p:sp>
      <p:sp>
        <p:nvSpPr>
          <p:cNvPr id="3" name="Content Placeholder 2"/>
          <p:cNvSpPr>
            <a:spLocks noGrp="1"/>
          </p:cNvSpPr>
          <p:nvPr>
            <p:ph idx="1"/>
          </p:nvPr>
        </p:nvSpPr>
        <p:spPr/>
        <p:txBody>
          <a:bodyPr/>
          <a:p>
            <a:r>
              <a:rPr lang="" altLang="en-US"/>
              <a:t>将标签推送至远端仓库：</a:t>
            </a:r>
            <a:endParaRPr lang="" altLang="en-US"/>
          </a:p>
          <a:p>
            <a:pPr marL="0" indent="0">
              <a:buNone/>
            </a:pPr>
            <a:r>
              <a:rPr lang="" altLang="en-US"/>
              <a:t>  $ git push </a:t>
            </a:r>
            <a:r>
              <a:rPr lang="" altLang="en-US">
                <a:solidFill>
                  <a:schemeClr val="bg1">
                    <a:lumMod val="50000"/>
                  </a:schemeClr>
                </a:solidFill>
              </a:rPr>
              <a:t>远端仓库名</a:t>
            </a:r>
            <a:r>
              <a:rPr lang="" altLang="en-US"/>
              <a:t> </a:t>
            </a:r>
            <a:r>
              <a:rPr lang="" altLang="en-US">
                <a:solidFill>
                  <a:schemeClr val="bg1">
                    <a:lumMod val="50000"/>
                  </a:schemeClr>
                </a:solidFill>
              </a:rPr>
              <a:t>标签名</a:t>
            </a:r>
            <a:endParaRPr lang="" altLang="en-US"/>
          </a:p>
          <a:p>
            <a:r>
              <a:rPr lang="" altLang="en-US"/>
              <a:t>批量推送所有本地标签：</a:t>
            </a:r>
            <a:endParaRPr lang="" altLang="en-US"/>
          </a:p>
          <a:p>
            <a:pPr marL="0" indent="0">
              <a:buNone/>
            </a:pPr>
            <a:r>
              <a:rPr lang="" altLang="en-US"/>
              <a:t>  $ git push </a:t>
            </a:r>
            <a:r>
              <a:rPr lang="" altLang="en-US">
                <a:solidFill>
                  <a:schemeClr val="bg1">
                    <a:lumMod val="50000"/>
                  </a:schemeClr>
                </a:solidFill>
              </a:rPr>
              <a:t>远端仓库名</a:t>
            </a:r>
            <a:r>
              <a:rPr lang="" altLang="en-US"/>
              <a:t> --tags</a:t>
            </a:r>
            <a:endParaRPr lang="" altLang="en-US"/>
          </a:p>
          <a:p>
            <a:r>
              <a:rPr lang="" altLang="en-US"/>
              <a:t>删除远端标签：</a:t>
            </a:r>
            <a:endParaRPr lang="" altLang="en-US"/>
          </a:p>
          <a:p>
            <a:pPr marL="0" indent="0">
              <a:buNone/>
            </a:pPr>
            <a:r>
              <a:rPr lang="" altLang="en-US"/>
              <a:t>  //需要先删除本地标签，再推送至远端</a:t>
            </a:r>
            <a:endParaRPr lang="" altLang="en-US"/>
          </a:p>
          <a:p>
            <a:pPr marL="0" indent="0">
              <a:buNone/>
            </a:pPr>
            <a:r>
              <a:rPr lang="" altLang="en-US"/>
              <a:t>  $ git push </a:t>
            </a:r>
            <a:r>
              <a:rPr lang="" altLang="en-US">
                <a:solidFill>
                  <a:schemeClr val="bg1">
                    <a:lumMod val="50000"/>
                  </a:schemeClr>
                </a:solidFill>
              </a:rPr>
              <a:t>远端仓库名</a:t>
            </a:r>
            <a:r>
              <a:rPr lang="" altLang="en-US"/>
              <a:t> :refs/tags/</a:t>
            </a:r>
            <a:r>
              <a:rPr lang="" altLang="en-US">
                <a:solidFill>
                  <a:schemeClr val="bg1">
                    <a:lumMod val="50000"/>
                  </a:schemeClr>
                </a:solidFill>
              </a:rPr>
              <a:t>标签名</a:t>
            </a:r>
            <a:endParaRPr lang=""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out)">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3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par>
                                <p:cTn id="27" presetID="8" presetClass="entr" presetSubtype="32"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amond(out)">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Github 操作</a:t>
            </a:r>
            <a:endParaRPr lang="" altLang="en-US"/>
          </a:p>
        </p:txBody>
      </p:sp>
      <p:sp>
        <p:nvSpPr>
          <p:cNvPr id="3" name="Content Placeholder 2"/>
          <p:cNvSpPr>
            <a:spLocks noGrp="1"/>
          </p:cNvSpPr>
          <p:nvPr>
            <p:ph idx="1"/>
          </p:nvPr>
        </p:nvSpPr>
        <p:spPr>
          <a:xfrm>
            <a:off x="628650" y="1825625"/>
            <a:ext cx="7886700" cy="5078730"/>
          </a:xfrm>
        </p:spPr>
        <p:txBody>
          <a:bodyPr/>
          <a:p>
            <a:r>
              <a:rPr lang="" altLang="en-US"/>
              <a:t>多人协作的项目，每人都有各自的github账户，也就有各自的远端仓库，本地仓库既可以关联自己的远端仓库，也可以关联他人的远端仓库，但关联他人的远端仓库因缺少密钥认证可能无法向上推送修改</a:t>
            </a:r>
            <a:endParaRPr lang="" altLang="en-US"/>
          </a:p>
          <a:p>
            <a:r>
              <a:rPr lang="" altLang="en-US"/>
              <a:t>访问他人的远端仓库，点击Fork就可以拷贝一份该仓库的副本至自己的github账户，此时，你就拥有一个和对方一模一样的远端仓库，该副本与原仓库相互独立</a:t>
            </a:r>
            <a:endParaRPr lang="" altLang="en-US"/>
          </a:p>
          <a:p>
            <a:r>
              <a:rPr lang="" altLang="en-US"/>
              <a:t>本地只能推送至自己的远端仓库，而不会影响原仓库，这时需要在自己的远端仓库点击New pull request请求原仓库作者接受你的修改推送</a:t>
            </a:r>
            <a:endParaRPr lang="" altLang="en-US"/>
          </a:p>
          <a:p>
            <a:endParaRPr lang=""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ou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Github 多人协作</a:t>
            </a:r>
            <a:endParaRPr lang="" altLang="en-US"/>
          </a:p>
        </p:txBody>
      </p:sp>
      <p:sp>
        <p:nvSpPr>
          <p:cNvPr id="4" name="Rectangle 3"/>
          <p:cNvSpPr/>
          <p:nvPr/>
        </p:nvSpPr>
        <p:spPr>
          <a:xfrm>
            <a:off x="832485" y="2031365"/>
            <a:ext cx="2402840" cy="126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源远端仓库</a:t>
            </a:r>
            <a:endParaRPr lang="" altLang="en-US"/>
          </a:p>
        </p:txBody>
      </p:sp>
      <p:sp>
        <p:nvSpPr>
          <p:cNvPr id="6" name="Rectangle 5"/>
          <p:cNvSpPr/>
          <p:nvPr/>
        </p:nvSpPr>
        <p:spPr>
          <a:xfrm>
            <a:off x="5332095" y="2031365"/>
            <a:ext cx="2402840" cy="126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远端仓库</a:t>
            </a:r>
            <a:endParaRPr lang="" altLang="en-US"/>
          </a:p>
        </p:txBody>
      </p:sp>
      <p:sp>
        <p:nvSpPr>
          <p:cNvPr id="8" name="Rectangle 7"/>
          <p:cNvSpPr/>
          <p:nvPr/>
        </p:nvSpPr>
        <p:spPr>
          <a:xfrm>
            <a:off x="3075940" y="4528820"/>
            <a:ext cx="2402840" cy="126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本地仓库</a:t>
            </a:r>
            <a:endParaRPr lang="" altLang="en-US"/>
          </a:p>
        </p:txBody>
      </p:sp>
      <p:cxnSp>
        <p:nvCxnSpPr>
          <p:cNvPr id="9" name="Straight Arrow Connector 8"/>
          <p:cNvCxnSpPr/>
          <p:nvPr/>
        </p:nvCxnSpPr>
        <p:spPr>
          <a:xfrm>
            <a:off x="3235325" y="2664460"/>
            <a:ext cx="20967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928110" y="2296160"/>
            <a:ext cx="711200" cy="368300"/>
          </a:xfrm>
          <a:prstGeom prst="rect">
            <a:avLst/>
          </a:prstGeom>
          <a:noFill/>
        </p:spPr>
        <p:txBody>
          <a:bodyPr wrap="square" rtlCol="0">
            <a:spAutoFit/>
          </a:bodyPr>
          <a:p>
            <a:r>
              <a:rPr lang="" altLang="en-US"/>
              <a:t>Fork</a:t>
            </a:r>
            <a:endParaRPr lang="" altLang="en-US"/>
          </a:p>
        </p:txBody>
      </p:sp>
      <p:cxnSp>
        <p:nvCxnSpPr>
          <p:cNvPr id="11" name="Straight Arrow Connector 10"/>
          <p:cNvCxnSpPr>
            <a:stCxn id="6" idx="2"/>
            <a:endCxn id="8" idx="3"/>
          </p:cNvCxnSpPr>
          <p:nvPr/>
        </p:nvCxnSpPr>
        <p:spPr>
          <a:xfrm flipH="1">
            <a:off x="5478780" y="3298190"/>
            <a:ext cx="1054735" cy="18643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6151245" y="4160520"/>
            <a:ext cx="764540" cy="368300"/>
          </a:xfrm>
          <a:prstGeom prst="rect">
            <a:avLst/>
          </a:prstGeom>
          <a:noFill/>
        </p:spPr>
        <p:txBody>
          <a:bodyPr wrap="none" rtlCol="0">
            <a:spAutoFit/>
          </a:bodyPr>
          <a:p>
            <a:r>
              <a:rPr lang="" altLang="en-US"/>
              <a:t>track</a:t>
            </a:r>
            <a:endParaRPr lang="" altLang="en-US"/>
          </a:p>
        </p:txBody>
      </p:sp>
      <p:cxnSp>
        <p:nvCxnSpPr>
          <p:cNvPr id="13" name="Straight Arrow Connector 12"/>
          <p:cNvCxnSpPr>
            <a:stCxn id="6" idx="1"/>
          </p:cNvCxnSpPr>
          <p:nvPr/>
        </p:nvCxnSpPr>
        <p:spPr>
          <a:xfrm flipH="1" flipV="1">
            <a:off x="3242945" y="2664460"/>
            <a:ext cx="208915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3134360" y="2296795"/>
            <a:ext cx="2306955" cy="368300"/>
          </a:xfrm>
          <a:prstGeom prst="rect">
            <a:avLst/>
          </a:prstGeom>
          <a:noFill/>
        </p:spPr>
        <p:txBody>
          <a:bodyPr wrap="square" rtlCol="0">
            <a:spAutoFit/>
          </a:bodyPr>
          <a:p>
            <a:pPr algn="ctr"/>
            <a:r>
              <a:rPr lang="" altLang="en-US"/>
              <a:t>New pull request</a:t>
            </a:r>
            <a:endParaRPr lang="" altLang="en-US"/>
          </a:p>
        </p:txBody>
      </p:sp>
      <p:cxnSp>
        <p:nvCxnSpPr>
          <p:cNvPr id="15" name="Straight Arrow Connector 14"/>
          <p:cNvCxnSpPr>
            <a:stCxn id="8" idx="1"/>
            <a:endCxn id="4" idx="2"/>
          </p:cNvCxnSpPr>
          <p:nvPr/>
        </p:nvCxnSpPr>
        <p:spPr>
          <a:xfrm flipH="1" flipV="1">
            <a:off x="2033905" y="3298190"/>
            <a:ext cx="1042035" cy="186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1734185" y="4160520"/>
            <a:ext cx="600075" cy="368300"/>
          </a:xfrm>
          <a:prstGeom prst="rect">
            <a:avLst/>
          </a:prstGeom>
          <a:noFill/>
        </p:spPr>
        <p:txBody>
          <a:bodyPr wrap="none" rtlCol="0">
            <a:spAutoFit/>
          </a:bodyPr>
          <a:p>
            <a:r>
              <a:rPr lang="" altLang="en-US"/>
              <a:t>pull</a:t>
            </a:r>
            <a:endParaRPr lang=""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out)">
                                      <p:cBhvr>
                                        <p:cTn id="12" dur="1000"/>
                                        <p:tgtEl>
                                          <p:spTgt spid="10"/>
                                        </p:tgtEl>
                                      </p:cBhvr>
                                    </p:animEffect>
                                  </p:childTnLst>
                                </p:cTn>
                              </p:par>
                              <p:par>
                                <p:cTn id="13" presetID="8" presetClass="entr" presetSubtype="3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amond(out)">
                                      <p:cBhvr>
                                        <p:cTn id="15" dur="1000"/>
                                        <p:tgtEl>
                                          <p:spTgt spid="9"/>
                                        </p:tgtEl>
                                      </p:cBhvr>
                                    </p:animEffect>
                                  </p:childTnLst>
                                </p:cTn>
                              </p:par>
                            </p:childTnLst>
                          </p:cTn>
                        </p:par>
                        <p:par>
                          <p:cTn id="16" fill="hold">
                            <p:stCondLst>
                              <p:cond delay="1000"/>
                            </p:stCondLst>
                            <p:childTnLst>
                              <p:par>
                                <p:cTn id="17" presetID="8" presetClass="entr" presetSubtype="3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out)">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1" nodeType="clickEffect">
                                  <p:stCondLst>
                                    <p:cond delay="0"/>
                                  </p:stCondLst>
                                  <p:childTnLst>
                                    <p:animEffect transition="out" filter="diamond(in)">
                                      <p:cBhvr>
                                        <p:cTn id="23" dur="1000"/>
                                        <p:tgtEl>
                                          <p:spTgt spid="10"/>
                                        </p:tgtEl>
                                      </p:cBhvr>
                                    </p:animEffect>
                                    <p:set>
                                      <p:cBhvr>
                                        <p:cTn id="24" dur="1" fill="hold">
                                          <p:stCondLst>
                                            <p:cond delay="1000"/>
                                          </p:stCondLst>
                                        </p:cTn>
                                        <p:tgtEl>
                                          <p:spTgt spid="10"/>
                                        </p:tgtEl>
                                        <p:attrNameLst>
                                          <p:attrName>style.visibility</p:attrName>
                                        </p:attrNameLst>
                                      </p:cBhvr>
                                      <p:to>
                                        <p:strVal val="hidden"/>
                                      </p:to>
                                    </p:set>
                                  </p:childTnLst>
                                </p:cTn>
                              </p:par>
                              <p:par>
                                <p:cTn id="25" presetID="8" presetClass="exit" presetSubtype="16" fill="hold" nodeType="withEffect">
                                  <p:stCondLst>
                                    <p:cond delay="0"/>
                                  </p:stCondLst>
                                  <p:childTnLst>
                                    <p:animEffect transition="out" filter="diamond(in)">
                                      <p:cBhvr>
                                        <p:cTn id="26" dur="1000"/>
                                        <p:tgtEl>
                                          <p:spTgt spid="9"/>
                                        </p:tgtEl>
                                      </p:cBhvr>
                                    </p:animEffect>
                                    <p:set>
                                      <p:cBhvr>
                                        <p:cTn id="27" dur="1" fill="hold">
                                          <p:stCondLst>
                                            <p:cond delay="1000"/>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ntr" presetSubtype="3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amond(out)">
                                      <p:cBhvr>
                                        <p:cTn id="32" dur="1000"/>
                                        <p:tgtEl>
                                          <p:spTgt spid="11"/>
                                        </p:tgtEl>
                                      </p:cBhvr>
                                    </p:animEffect>
                                  </p:childTnLst>
                                </p:cTn>
                              </p:par>
                              <p:par>
                                <p:cTn id="33" presetID="8" presetClass="entr" presetSubtype="32"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amond(out)">
                                      <p:cBhvr>
                                        <p:cTn id="35" dur="1000"/>
                                        <p:tgtEl>
                                          <p:spTgt spid="12"/>
                                        </p:tgtEl>
                                      </p:cBhvr>
                                    </p:animEffect>
                                  </p:childTnLst>
                                </p:cTn>
                              </p:par>
                              <p:par>
                                <p:cTn id="36" presetID="8" presetClass="entr" presetSubtype="32"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amond(out)">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3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amond(out)">
                                      <p:cBhvr>
                                        <p:cTn id="43" dur="1000"/>
                                        <p:tgtEl>
                                          <p:spTgt spid="14"/>
                                        </p:tgtEl>
                                      </p:cBhvr>
                                    </p:animEffect>
                                  </p:childTnLst>
                                </p:cTn>
                              </p:par>
                              <p:par>
                                <p:cTn id="44" presetID="8" presetClass="entr" presetSubtype="32"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diamond(out)">
                                      <p:cBhvr>
                                        <p:cTn id="46" dur="10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xit" presetSubtype="16" fill="hold" grpId="1" nodeType="clickEffect">
                                  <p:stCondLst>
                                    <p:cond delay="0"/>
                                  </p:stCondLst>
                                  <p:childTnLst>
                                    <p:animEffect transition="out" filter="diamond(in)">
                                      <p:cBhvr>
                                        <p:cTn id="50" dur="1000"/>
                                        <p:tgtEl>
                                          <p:spTgt spid="14"/>
                                        </p:tgtEl>
                                      </p:cBhvr>
                                    </p:animEffect>
                                    <p:set>
                                      <p:cBhvr>
                                        <p:cTn id="51" dur="1" fill="hold">
                                          <p:stCondLst>
                                            <p:cond delay="1000"/>
                                          </p:stCondLst>
                                        </p:cTn>
                                        <p:tgtEl>
                                          <p:spTgt spid="14"/>
                                        </p:tgtEl>
                                        <p:attrNameLst>
                                          <p:attrName>style.visibility</p:attrName>
                                        </p:attrNameLst>
                                      </p:cBhvr>
                                      <p:to>
                                        <p:strVal val="hidden"/>
                                      </p:to>
                                    </p:set>
                                  </p:childTnLst>
                                </p:cTn>
                              </p:par>
                              <p:par>
                                <p:cTn id="52" presetID="8" presetClass="exit" presetSubtype="16" fill="hold" nodeType="withEffect">
                                  <p:stCondLst>
                                    <p:cond delay="0"/>
                                  </p:stCondLst>
                                  <p:childTnLst>
                                    <p:animEffect transition="out" filter="diamond(in)">
                                      <p:cBhvr>
                                        <p:cTn id="53" dur="1000"/>
                                        <p:tgtEl>
                                          <p:spTgt spid="13"/>
                                        </p:tgtEl>
                                      </p:cBhvr>
                                    </p:animEffect>
                                    <p:set>
                                      <p:cBhvr>
                                        <p:cTn id="54" dur="1" fill="hold">
                                          <p:stCondLst>
                                            <p:cond delay="100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8" presetClass="entr" presetSubtype="32"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diamond(out)">
                                      <p:cBhvr>
                                        <p:cTn id="59" dur="1000"/>
                                        <p:tgtEl>
                                          <p:spTgt spid="16"/>
                                        </p:tgtEl>
                                      </p:cBhvr>
                                    </p:animEffect>
                                  </p:childTnLst>
                                </p:cTn>
                              </p:par>
                              <p:par>
                                <p:cTn id="60" presetID="8" presetClass="entr" presetSubtype="32"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diamond(out)">
                                      <p:cBhvr>
                                        <p:cTn id="62" dur="1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xit" presetSubtype="16" fill="hold" grpId="1" nodeType="clickEffect">
                                  <p:stCondLst>
                                    <p:cond delay="0"/>
                                  </p:stCondLst>
                                  <p:childTnLst>
                                    <p:animEffect transition="out" filter="diamond(in)">
                                      <p:cBhvr>
                                        <p:cTn id="66" dur="1000"/>
                                        <p:tgtEl>
                                          <p:spTgt spid="16"/>
                                        </p:tgtEl>
                                      </p:cBhvr>
                                    </p:animEffect>
                                    <p:set>
                                      <p:cBhvr>
                                        <p:cTn id="67" dur="1" fill="hold">
                                          <p:stCondLst>
                                            <p:cond delay="1000"/>
                                          </p:stCondLst>
                                        </p:cTn>
                                        <p:tgtEl>
                                          <p:spTgt spid="16"/>
                                        </p:tgtEl>
                                        <p:attrNameLst>
                                          <p:attrName>style.visibility</p:attrName>
                                        </p:attrNameLst>
                                      </p:cBhvr>
                                      <p:to>
                                        <p:strVal val="hidden"/>
                                      </p:to>
                                    </p:set>
                                  </p:childTnLst>
                                </p:cTn>
                              </p:par>
                              <p:par>
                                <p:cTn id="68" presetID="8" presetClass="exit" presetSubtype="16" fill="hold" nodeType="withEffect">
                                  <p:stCondLst>
                                    <p:cond delay="0"/>
                                  </p:stCondLst>
                                  <p:childTnLst>
                                    <p:animEffect transition="out" filter="diamond(in)">
                                      <p:cBhvr>
                                        <p:cTn id="69" dur="1000"/>
                                        <p:tgtEl>
                                          <p:spTgt spid="15"/>
                                        </p:tgtEl>
                                      </p:cBhvr>
                                    </p:animEffect>
                                    <p:set>
                                      <p:cBhvr>
                                        <p:cTn id="70" dur="1" fill="hold">
                                          <p:stCondLst>
                                            <p:cond delay="100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6" grpId="0" animBg="1"/>
      <p:bldP spid="12" grpId="0"/>
      <p:bldP spid="8" grpId="0" animBg="1"/>
      <p:bldP spid="10" grpId="1"/>
      <p:bldP spid="14" grpId="0"/>
      <p:bldP spid="14" grpId="1"/>
      <p:bldP spid="16" grpId="0"/>
      <p:bldP spid="1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Git 简介</a:t>
            </a:r>
            <a:endParaRPr lang="en-US" altLang="en-US"/>
          </a:p>
        </p:txBody>
      </p:sp>
      <p:sp>
        <p:nvSpPr>
          <p:cNvPr id="3" name="Content Placeholder 2"/>
          <p:cNvSpPr>
            <a:spLocks noGrp="1"/>
          </p:cNvSpPr>
          <p:nvPr>
            <p:ph idx="1"/>
          </p:nvPr>
        </p:nvSpPr>
        <p:spPr/>
        <p:txBody>
          <a:bodyPr>
            <a:normAutofit lnSpcReduction="10000"/>
          </a:bodyPr>
          <a:p>
            <a:r>
              <a:rPr lang="en-US" altLang="en-US"/>
              <a:t>Git，中文名“分布式版本控制系统”</a:t>
            </a:r>
            <a:endParaRPr lang="en-US" altLang="en-US"/>
          </a:p>
          <a:p>
            <a:r>
              <a:rPr lang="en-US" altLang="en-US"/>
              <a:t>主要用途：</a:t>
            </a:r>
            <a:endParaRPr lang="en-US" altLang="en-US"/>
          </a:p>
          <a:p>
            <a:pPr marL="0" indent="0">
              <a:buNone/>
            </a:pPr>
            <a:r>
              <a:rPr lang="en-US" altLang="en-US">
                <a:sym typeface="+mn-ea"/>
              </a:rPr>
              <a:t>（1）记录修改更新等操作；</a:t>
            </a:r>
            <a:endParaRPr lang="en-US" altLang="en-US"/>
          </a:p>
          <a:p>
            <a:pPr marL="0" indent="0">
              <a:buNone/>
            </a:pPr>
            <a:r>
              <a:rPr lang="en-US" altLang="en-US">
                <a:sym typeface="+mn-ea"/>
              </a:rPr>
              <a:t>（2）团队协同开发；</a:t>
            </a:r>
            <a:endParaRPr lang="en-US" altLang="en-US"/>
          </a:p>
          <a:p>
            <a:r>
              <a:rPr lang="en-US" altLang="en-US"/>
              <a:t>特点：</a:t>
            </a:r>
            <a:endParaRPr lang="en-US" altLang="en-US"/>
          </a:p>
          <a:p>
            <a:pPr marL="0" indent="0">
              <a:buNone/>
            </a:pPr>
            <a:r>
              <a:rPr lang="en-US" altLang="en-US"/>
              <a:t>（1）分布式控制，无中央服务器，每个主机都会保留完整的文件副本，类似“区块链”? :)</a:t>
            </a:r>
            <a:endParaRPr lang="en-US" altLang="en-US"/>
          </a:p>
          <a:p>
            <a:pPr marL="0" indent="0">
              <a:buNone/>
            </a:pPr>
            <a:r>
              <a:rPr lang="en-US" altLang="en-US"/>
              <a:t>（2）可以离线工作，等网络可用时再同步修改</a:t>
            </a:r>
            <a:endParaRPr lang="en-US" altLang="en-US"/>
          </a:p>
          <a:p>
            <a:pPr marL="0" indent="0">
              <a:buNone/>
            </a:pP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1000"/>
                                        <p:tgtEl>
                                          <p:spTgt spid="3">
                                            <p:txEl>
                                              <p:pRg st="1" end="1"/>
                                            </p:txEl>
                                          </p:spTgt>
                                        </p:tgtEl>
                                      </p:cBhvr>
                                    </p:animEffect>
                                  </p:childTnLst>
                                </p:cTn>
                              </p:par>
                              <p:par>
                                <p:cTn id="13" presetID="8" presetClass="entr" presetSubtype="3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par>
                                <p:cTn id="27" presetID="8" presetClass="entr" presetSubtype="32"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amond(out)">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系统运行框架</a:t>
            </a:r>
            <a:endParaRPr lang="en-US" altLang="en-US"/>
          </a:p>
        </p:txBody>
      </p:sp>
      <p:sp>
        <p:nvSpPr>
          <p:cNvPr id="3" name="Content Placeholder 2"/>
          <p:cNvSpPr>
            <a:spLocks noGrp="1"/>
          </p:cNvSpPr>
          <p:nvPr>
            <p:ph idx="1"/>
          </p:nvPr>
        </p:nvSpPr>
        <p:spPr/>
        <p:txBody>
          <a:bodyPr>
            <a:normAutofit lnSpcReduction="10000"/>
          </a:bodyPr>
          <a:p>
            <a:r>
              <a:rPr lang="en-US" altLang="en-US"/>
              <a:t>指定文件夹为git仓库，该仓库包含的所有元素都存在于该文件夹中</a:t>
            </a:r>
            <a:endParaRPr lang="en-US" altLang="en-US"/>
          </a:p>
          <a:p>
            <a:r>
              <a:rPr lang="en-US" altLang="en-US"/>
              <a:t>仓库中分为工作区、缓存区和分支</a:t>
            </a:r>
            <a:r>
              <a:rPr lang="" altLang="en-US"/>
              <a:t>三部分，</a:t>
            </a:r>
            <a:r>
              <a:rPr lang="en-US" altLang="en-US"/>
              <a:t>用户实际可见的是工作区和当前分支的所有文件</a:t>
            </a:r>
            <a:endParaRPr lang="en-US" altLang="en-US"/>
          </a:p>
          <a:p>
            <a:r>
              <a:rPr lang="en-US" altLang="en-US"/>
              <a:t>分支是仓库实际存储记录的核心，一个Git仓库可以有多个分支，可以独立也可以合并</a:t>
            </a:r>
            <a:endParaRPr lang="en-US" altLang="en-US"/>
          </a:p>
          <a:p>
            <a:r>
              <a:rPr lang="en-US" altLang="en-US"/>
              <a:t>仓库文件夹中默认有个.git文件夹对用户隐藏</a:t>
            </a:r>
            <a:endParaRPr lang="en-US" altLang="en-US"/>
          </a:p>
          <a:p>
            <a:r>
              <a:rPr lang="en-US" altLang="en-US"/>
              <a:t>.git文件中包含了当前仓库的版本库（缓存区和分支）和控制文件（用户主目录下的.gitconfig文件是控制本机所有仓库的控制文件）</a:t>
            </a:r>
            <a:endParaRPr lang="en-US" altLang="en-US"/>
          </a:p>
          <a:p>
            <a:endParaRPr lang="en-US" altLang="en-US"/>
          </a:p>
        </p:txBody>
      </p:sp>
      <p:pic>
        <p:nvPicPr>
          <p:cNvPr id="4" name="Picture 3"/>
          <p:cNvPicPr>
            <a:picLocks noChangeAspect="1"/>
          </p:cNvPicPr>
          <p:nvPr/>
        </p:nvPicPr>
        <p:blipFill>
          <a:blip r:embed="rId1"/>
          <a:stretch>
            <a:fillRect/>
          </a:stretch>
        </p:blipFill>
        <p:spPr>
          <a:xfrm>
            <a:off x="1410335" y="2348865"/>
            <a:ext cx="6323965" cy="3304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ou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nodeType="clickEffect">
                                  <p:stCondLst>
                                    <p:cond delay="0"/>
                                  </p:stCondLst>
                                  <p:childTnLst>
                                    <p:animEffect transition="out" filter="diamond(in)">
                                      <p:cBhvr>
                                        <p:cTn id="21" dur="1000"/>
                                        <p:tgtEl>
                                          <p:spTgt spid="4"/>
                                        </p:tgtEl>
                                      </p:cBhvr>
                                    </p:animEffect>
                                    <p:set>
                                      <p:cBhvr>
                                        <p:cTn id="22" dur="1" fill="hold">
                                          <p:stCondLst>
                                            <p:cond delay="1000"/>
                                          </p:stCondLst>
                                        </p:cTn>
                                        <p:tgtEl>
                                          <p:spTgt spid="4"/>
                                        </p:tgtEl>
                                        <p:attrNameLst>
                                          <p:attrName>style.visibility</p:attrName>
                                        </p:attrNameLst>
                                      </p:cBhvr>
                                      <p:to>
                                        <p:strVal val="hidden"/>
                                      </p:to>
                                    </p:set>
                                  </p:childTnLst>
                                </p:cTn>
                              </p:par>
                              <p:par>
                                <p:cTn id="23" presetID="8" presetClass="entr" presetSubtype="32"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amond(out)">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32"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diamond(out)">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32"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diamond(out)">
                                      <p:cBhvr>
                                        <p:cTn id="3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创建Git仓库</a:t>
            </a:r>
            <a:endParaRPr lang="en-US" altLang="en-US"/>
          </a:p>
        </p:txBody>
      </p:sp>
      <p:sp>
        <p:nvSpPr>
          <p:cNvPr id="4" name="Content Placeholder 2"/>
          <p:cNvSpPr>
            <a:spLocks noGrp="1"/>
          </p:cNvSpPr>
          <p:nvPr/>
        </p:nvSpPr>
        <p:spPr>
          <a:xfrm>
            <a:off x="628650" y="179514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altLang="en-US"/>
              <a:t>配置全局的git用户名和邮箱地址：</a:t>
            </a:r>
            <a:endParaRPr lang="en-US" altLang="en-US"/>
          </a:p>
          <a:p>
            <a:pPr marL="0" indent="0">
              <a:buNone/>
            </a:pPr>
            <a:r>
              <a:rPr lang="en-US" altLang="en-US"/>
              <a:t>  $ git config --global user.name "</a:t>
            </a:r>
            <a:r>
              <a:rPr lang="en-US" altLang="en-US">
                <a:solidFill>
                  <a:schemeClr val="bg1">
                    <a:lumMod val="50000"/>
                  </a:schemeClr>
                </a:solidFill>
              </a:rPr>
              <a:t>Your Name</a:t>
            </a:r>
            <a:r>
              <a:rPr lang="en-US" altLang="en-US"/>
              <a:t>"</a:t>
            </a:r>
            <a:endParaRPr lang="en-US" altLang="en-US"/>
          </a:p>
          <a:p>
            <a:pPr marL="0" indent="0">
              <a:buNone/>
            </a:pPr>
            <a:r>
              <a:rPr lang="en-US" altLang="en-US"/>
              <a:t>  $ git config --global user.email "</a:t>
            </a:r>
            <a:r>
              <a:rPr lang="en-US" altLang="en-US">
                <a:solidFill>
                  <a:schemeClr val="bg1">
                    <a:lumMod val="50000"/>
                  </a:schemeClr>
                </a:solidFill>
              </a:rPr>
              <a:t>email@example.com</a:t>
            </a:r>
            <a:r>
              <a:rPr lang="en-US" altLang="en-US"/>
              <a:t>"</a:t>
            </a:r>
            <a:endParaRPr lang="en-US" altLang="en-US"/>
          </a:p>
          <a:p>
            <a:r>
              <a:rPr lang="en-US" altLang="en-US"/>
              <a:t>选择一个希望作为git仓库的文件夹，进入该文件夹并输入以下命令：</a:t>
            </a:r>
            <a:endParaRPr lang="en-US" altLang="en-US"/>
          </a:p>
          <a:p>
            <a:pPr marL="0" indent="0">
              <a:buNone/>
            </a:pPr>
            <a:r>
              <a:rPr lang="en-US" altLang="en-US"/>
              <a:t>  $ git init</a:t>
            </a:r>
            <a:endParaRPr lang="en-US" altLang="en-US"/>
          </a:p>
          <a:p>
            <a:r>
              <a:rPr lang="en-US" altLang="en-US"/>
              <a:t>创建成功就可以在该目录下找到.git文件夹</a:t>
            </a:r>
            <a:endParaRPr lang="en-US" altLang="en-US"/>
          </a:p>
          <a:p>
            <a:endParaRPr lang="en-US" altLang="en-US"/>
          </a:p>
          <a:p>
            <a:endParaRPr lang="en-US" altLang="en-US"/>
          </a:p>
          <a:p>
            <a:pPr marL="0" inden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out)">
                                      <p:cBhvr>
                                        <p:cTn id="7" dur="1000"/>
                                        <p:tgtEl>
                                          <p:spTgt spid="4">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amond(out)">
                                      <p:cBhvr>
                                        <p:cTn id="10" dur="1000"/>
                                        <p:tgtEl>
                                          <p:spTgt spid="4">
                                            <p:txEl>
                                              <p:pRg st="1" end="1"/>
                                            </p:txEl>
                                          </p:spTgt>
                                        </p:tgtEl>
                                      </p:cBhvr>
                                    </p:animEffect>
                                  </p:childTnLst>
                                </p:cTn>
                              </p:par>
                              <p:par>
                                <p:cTn id="11" presetID="8" presetClass="entr" presetSubtype="32"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amond(out)">
                                      <p:cBhvr>
                                        <p:cTn id="13" dur="1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32"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amond(out)">
                                      <p:cBhvr>
                                        <p:cTn id="18" dur="1000"/>
                                        <p:tgtEl>
                                          <p:spTgt spid="4">
                                            <p:txEl>
                                              <p:pRg st="3" end="3"/>
                                            </p:txEl>
                                          </p:spTgt>
                                        </p:tgtEl>
                                      </p:cBhvr>
                                    </p:animEffect>
                                  </p:childTnLst>
                                </p:cTn>
                              </p:par>
                              <p:par>
                                <p:cTn id="19" presetID="8" presetClass="entr" presetSubtype="32"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amond(out)">
                                      <p:cBhvr>
                                        <p:cTn id="21" dur="10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32"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amond(out)">
                                      <p:cBhvr>
                                        <p:cTn id="26"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文件的操作</a:t>
            </a:r>
            <a:endParaRPr lang="en-US" altLang="en-US"/>
          </a:p>
        </p:txBody>
      </p:sp>
      <p:sp>
        <p:nvSpPr>
          <p:cNvPr id="3" name="Content Placeholder 2"/>
          <p:cNvSpPr>
            <a:spLocks noGrp="1"/>
          </p:cNvSpPr>
          <p:nvPr>
            <p:ph idx="1"/>
          </p:nvPr>
        </p:nvSpPr>
        <p:spPr>
          <a:xfrm>
            <a:off x="628650" y="1825625"/>
            <a:ext cx="7886700" cy="4531360"/>
          </a:xfrm>
        </p:spPr>
        <p:txBody>
          <a:bodyPr>
            <a:normAutofit lnSpcReduction="10000"/>
          </a:bodyPr>
          <a:p>
            <a:r>
              <a:rPr lang="en-US" altLang="en-US"/>
              <a:t>git文件操作是在仓库文件夹的工作区中进行的</a:t>
            </a:r>
            <a:endParaRPr lang="en-US" altLang="en-US"/>
          </a:p>
          <a:p>
            <a:r>
              <a:rPr lang="en-US" altLang="en-US"/>
              <a:t>当有任何对文件的修改、添加、删除后，需要通过以下两步命令使本次修改生效：</a:t>
            </a:r>
            <a:endParaRPr lang="en-US" altLang="en-US"/>
          </a:p>
          <a:p>
            <a:pPr marL="0" indent="0">
              <a:buNone/>
            </a:pPr>
            <a:r>
              <a:rPr lang="en-US" altLang="en-US"/>
              <a:t>  $ git add </a:t>
            </a:r>
            <a:r>
              <a:rPr lang="en-US" altLang="en-US">
                <a:solidFill>
                  <a:schemeClr val="bg1">
                    <a:lumMod val="50000"/>
                  </a:schemeClr>
                </a:solidFill>
              </a:rPr>
              <a:t>文件名</a:t>
            </a:r>
            <a:r>
              <a:rPr lang="en-US" altLang="en-US"/>
              <a:t>     //对每个被修改的文件都需要调用一次该命令，以将本次修改从工作</a:t>
            </a:r>
            <a:r>
              <a:rPr lang="" altLang="en-US"/>
              <a:t>区</a:t>
            </a:r>
            <a:r>
              <a:rPr lang="en-US" altLang="en-US"/>
              <a:t>放入缓存区</a:t>
            </a:r>
            <a:endParaRPr lang="en-US" altLang="en-US"/>
          </a:p>
          <a:p>
            <a:pPr marL="0" indent="0">
              <a:buNone/>
            </a:pPr>
            <a:r>
              <a:rPr lang="en-US" altLang="en-US"/>
              <a:t>  $ git commit -m "</a:t>
            </a:r>
            <a:r>
              <a:rPr lang="en-US" altLang="en-US">
                <a:solidFill>
                  <a:schemeClr val="bg1">
                    <a:lumMod val="50000"/>
                  </a:schemeClr>
                </a:solidFill>
              </a:rPr>
              <a:t>对本次修改的注释</a:t>
            </a:r>
            <a:r>
              <a:rPr lang="en-US" altLang="en-US"/>
              <a:t>"     //将缓存区中的所有修改</a:t>
            </a:r>
            <a:r>
              <a:rPr lang="" altLang="en-US"/>
              <a:t>提交至</a:t>
            </a:r>
            <a:r>
              <a:rPr lang="en-US" altLang="en-US"/>
              <a:t>当前分支</a:t>
            </a:r>
            <a:endParaRPr lang="en-US" altLang="en-US"/>
          </a:p>
          <a:p>
            <a:r>
              <a:rPr lang="en-US" altLang="en-US"/>
              <a:t>工作区和缓存区与分支无绑定关系，即运行commit命令时当前分支是谁就移入谁（删除操作在提交给分支之前不可以转换分支）</a:t>
            </a:r>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out)">
                                      <p:cBhvr>
                                        <p:cTn id="12" dur="1000"/>
                                        <p:tgtEl>
                                          <p:spTgt spid="3">
                                            <p:txEl>
                                              <p:pRg st="1" end="1"/>
                                            </p:txEl>
                                          </p:spTgt>
                                        </p:tgtEl>
                                      </p:cBhvr>
                                    </p:animEffect>
                                  </p:childTnLst>
                                </p:cTn>
                              </p:par>
                              <p:par>
                                <p:cTn id="13" presetID="8" presetClass="entr" presetSubtype="3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撤销操作</a:t>
            </a:r>
            <a:endParaRPr lang="en-US" altLang="en-US"/>
          </a:p>
        </p:txBody>
      </p:sp>
      <p:sp>
        <p:nvSpPr>
          <p:cNvPr id="3" name="Content Placeholder 2"/>
          <p:cNvSpPr>
            <a:spLocks noGrp="1"/>
          </p:cNvSpPr>
          <p:nvPr>
            <p:ph idx="1"/>
          </p:nvPr>
        </p:nvSpPr>
        <p:spPr>
          <a:xfrm>
            <a:off x="628650" y="1316990"/>
            <a:ext cx="8042275" cy="5393690"/>
          </a:xfrm>
        </p:spPr>
        <p:txBody>
          <a:bodyPr/>
          <a:p>
            <a:r>
              <a:rPr lang="en-US" altLang="en-US"/>
              <a:t>丢弃当前工作区文件的修改：</a:t>
            </a:r>
            <a:endParaRPr lang="en-US" altLang="en-US"/>
          </a:p>
          <a:p>
            <a:pPr marL="0" indent="0">
              <a:buNone/>
            </a:pPr>
            <a:r>
              <a:rPr lang="en-US" altLang="en-US"/>
              <a:t>  $ git checkout -- 文件名     //如果缓存区有上次还未提交给分支的修改，就将该文件恢复至缓存区的版本，若缓存区无该文件的修改则恢复至当前分支上该文件最后一次此改后的版本</a:t>
            </a:r>
            <a:endParaRPr lang="en-US" altLang="en-US"/>
          </a:p>
          <a:p>
            <a:r>
              <a:rPr lang="en-US" altLang="en-US"/>
              <a:t>丢弃当前缓存区的修改：</a:t>
            </a:r>
            <a:endParaRPr lang="en-US" altLang="en-US"/>
          </a:p>
          <a:p>
            <a:pPr marL="0" indent="0">
              <a:buNone/>
            </a:pPr>
            <a:r>
              <a:rPr lang="en-US" altLang="en-US"/>
              <a:t>  $ git reset HEAD </a:t>
            </a:r>
            <a:r>
              <a:rPr lang="en-US" altLang="en-US">
                <a:solidFill>
                  <a:schemeClr val="bg1">
                    <a:lumMod val="50000"/>
                  </a:schemeClr>
                </a:solidFill>
              </a:rPr>
              <a:t>文件名</a:t>
            </a:r>
            <a:endParaRPr lang="en-US" altLang="en-US"/>
          </a:p>
          <a:p>
            <a:r>
              <a:rPr lang="en-US" altLang="en-US"/>
              <a:t>丢弃当前分支上的修改：</a:t>
            </a:r>
            <a:endParaRPr lang="en-US" altLang="en-US"/>
          </a:p>
          <a:p>
            <a:pPr marL="0" indent="0">
              <a:buNone/>
            </a:pPr>
            <a:r>
              <a:rPr lang="en-US" altLang="en-US"/>
              <a:t>  $ git reset --hard HEAD^^ //丢弃前两次修改</a:t>
            </a:r>
            <a:endParaRPr lang="en-US" altLang="en-US"/>
          </a:p>
          <a:p>
            <a:pPr marL="0" indent="0">
              <a:buNone/>
            </a:pPr>
            <a:r>
              <a:rPr lang="en-US" altLang="en-US">
                <a:sym typeface="+mn-ea"/>
              </a:rPr>
              <a:t>  $ git reset --hard HEAD～n  //丢弃前n次修改</a:t>
            </a:r>
            <a:endParaRPr lang="en-US" altLang="en-US">
              <a:sym typeface="+mn-ea"/>
            </a:endParaRPr>
          </a:p>
          <a:p>
            <a:pPr marL="0" indent="0">
              <a:buNone/>
            </a:pPr>
            <a:r>
              <a:rPr lang="en-US" altLang="en-US">
                <a:sym typeface="+mn-ea"/>
              </a:rPr>
              <a:t>  $ git reset --hard </a:t>
            </a:r>
            <a:r>
              <a:rPr lang="en-US" altLang="en-US">
                <a:solidFill>
                  <a:schemeClr val="bg1">
                    <a:lumMod val="50000"/>
                  </a:schemeClr>
                </a:solidFill>
                <a:sym typeface="+mn-ea"/>
              </a:rPr>
              <a:t>commit_id</a:t>
            </a:r>
            <a:endParaRPr lang="en-US" altLang="en-US">
              <a:solidFill>
                <a:schemeClr val="bg1">
                  <a:lumMod val="50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out)">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3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par>
                                <p:cTn id="27" presetID="8" presetClass="entr" presetSubtype="32"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amond(out)">
                                      <p:cBhvr>
                                        <p:cTn id="29" dur="1000"/>
                                        <p:tgtEl>
                                          <p:spTgt spid="3">
                                            <p:txEl>
                                              <p:pRg st="6" end="6"/>
                                            </p:txEl>
                                          </p:spTgt>
                                        </p:tgtEl>
                                      </p:cBhvr>
                                    </p:animEffect>
                                  </p:childTnLst>
                                </p:cTn>
                              </p:par>
                              <p:par>
                                <p:cTn id="30" presetID="8" presetClass="entr" presetSubtype="32"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amond(out)">
                                      <p:cBhvr>
                                        <p:cTn id="3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查询操作</a:t>
            </a:r>
            <a:endParaRPr lang="en-US" altLang="en-US"/>
          </a:p>
        </p:txBody>
      </p:sp>
      <p:sp>
        <p:nvSpPr>
          <p:cNvPr id="3" name="Content Placeholder 2"/>
          <p:cNvSpPr>
            <a:spLocks noGrp="1"/>
          </p:cNvSpPr>
          <p:nvPr>
            <p:ph idx="1"/>
          </p:nvPr>
        </p:nvSpPr>
        <p:spPr>
          <a:xfrm>
            <a:off x="628650" y="1825625"/>
            <a:ext cx="7886700" cy="4893945"/>
          </a:xfrm>
        </p:spPr>
        <p:txBody>
          <a:bodyPr>
            <a:normAutofit lnSpcReduction="10000"/>
          </a:bodyPr>
          <a:p>
            <a:r>
              <a:rPr lang="en-US" altLang="en-US"/>
              <a:t>查看git的用户和配置信息：</a:t>
            </a:r>
            <a:endParaRPr lang="en-US" altLang="en-US"/>
          </a:p>
          <a:p>
            <a:pPr marL="0" indent="0">
              <a:buNone/>
            </a:pPr>
            <a:r>
              <a:rPr lang="en-US" altLang="en-US"/>
              <a:t>  $ git config [--global] -l</a:t>
            </a:r>
            <a:endParaRPr lang="en-US" altLang="en-US"/>
          </a:p>
          <a:p>
            <a:r>
              <a:rPr lang="en-US" altLang="en-US"/>
              <a:t>查看当前修改的状态：</a:t>
            </a:r>
            <a:endParaRPr lang="en-US" altLang="en-US"/>
          </a:p>
          <a:p>
            <a:pPr marL="0" indent="0">
              <a:buNone/>
            </a:pPr>
            <a:r>
              <a:rPr lang="en-US" altLang="en-US"/>
              <a:t>  $ git status</a:t>
            </a:r>
            <a:endParaRPr lang="en-US" altLang="en-US"/>
          </a:p>
          <a:p>
            <a:r>
              <a:rPr lang="en-US" altLang="en-US"/>
              <a:t>查看当前分支的修改日志：</a:t>
            </a:r>
            <a:endParaRPr lang="en-US" altLang="en-US"/>
          </a:p>
          <a:p>
            <a:pPr marL="0" indent="0">
              <a:buNone/>
            </a:pPr>
            <a:r>
              <a:rPr lang="en-US" altLang="en-US"/>
              <a:t>  $ git [--graph] log</a:t>
            </a:r>
            <a:endParaRPr lang="en-US" altLang="en-US"/>
          </a:p>
          <a:p>
            <a:r>
              <a:rPr lang="en-US" altLang="en-US"/>
              <a:t>查看之前所有的提交操作：</a:t>
            </a:r>
            <a:endParaRPr lang="en-US" altLang="en-US"/>
          </a:p>
          <a:p>
            <a:pPr marL="0" indent="0">
              <a:buNone/>
            </a:pPr>
            <a:r>
              <a:rPr lang="en-US" altLang="en-US"/>
              <a:t>  $ git reflog</a:t>
            </a:r>
            <a:endParaRPr lang="en-US" altLang="en-US"/>
          </a:p>
          <a:p>
            <a:r>
              <a:rPr lang="en-US" altLang="en-US"/>
              <a:t>查看工作区和当前分支上某文件的区别：</a:t>
            </a:r>
            <a:endParaRPr lang="en-US" altLang="en-US"/>
          </a:p>
          <a:p>
            <a:pPr marL="0" indent="0">
              <a:buNone/>
            </a:pPr>
            <a:r>
              <a:rPr lang="en-US" altLang="en-US"/>
              <a:t>  $ git diff HEAD -- </a:t>
            </a:r>
            <a:r>
              <a:rPr lang="en-US" altLang="en-US">
                <a:solidFill>
                  <a:schemeClr val="bg1">
                    <a:lumMod val="50000"/>
                  </a:schemeClr>
                </a:solidFill>
              </a:rPr>
              <a:t>文件名</a:t>
            </a:r>
            <a:endParaRPr lang="en-US"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out)">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3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32"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out)">
                                      <p:cBhvr>
                                        <p:cTn id="31" dur="1000"/>
                                        <p:tgtEl>
                                          <p:spTgt spid="3">
                                            <p:txEl>
                                              <p:pRg st="6" end="6"/>
                                            </p:txEl>
                                          </p:spTgt>
                                        </p:tgtEl>
                                      </p:cBhvr>
                                    </p:animEffect>
                                  </p:childTnLst>
                                </p:cTn>
                              </p:par>
                              <p:par>
                                <p:cTn id="32" presetID="8" presetClass="entr" presetSubtype="32"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amond(out)">
                                      <p:cBhvr>
                                        <p:cTn id="34" dur="1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32"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amond(out)">
                                      <p:cBhvr>
                                        <p:cTn id="39" dur="1000"/>
                                        <p:tgtEl>
                                          <p:spTgt spid="3">
                                            <p:txEl>
                                              <p:pRg st="8" end="8"/>
                                            </p:txEl>
                                          </p:spTgt>
                                        </p:tgtEl>
                                      </p:cBhvr>
                                    </p:animEffect>
                                  </p:childTnLst>
                                </p:cTn>
                              </p:par>
                              <p:par>
                                <p:cTn id="40" presetID="8" presetClass="entr" presetSubtype="32"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amond(out)">
                                      <p:cBhvr>
                                        <p:cTn id="4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Git 分支</a:t>
            </a:r>
            <a:endParaRPr lang="en-US" altLang="en-US"/>
          </a:p>
        </p:txBody>
      </p:sp>
      <p:pic>
        <p:nvPicPr>
          <p:cNvPr id="4" name="Content Placeholder 3"/>
          <p:cNvPicPr>
            <a:picLocks noChangeAspect="1"/>
          </p:cNvPicPr>
          <p:nvPr>
            <p:ph idx="1"/>
          </p:nvPr>
        </p:nvPicPr>
        <p:blipFill>
          <a:blip r:embed="rId1"/>
          <a:stretch>
            <a:fillRect/>
          </a:stretch>
        </p:blipFill>
        <p:spPr>
          <a:xfrm>
            <a:off x="797560" y="1825625"/>
            <a:ext cx="7547610" cy="4351655"/>
          </a:xfrm>
          <a:prstGeom prst="rect">
            <a:avLst/>
          </a:prstGeom>
        </p:spPr>
      </p:pic>
      <p:pic>
        <p:nvPicPr>
          <p:cNvPr id="5" name="Picture 4"/>
          <p:cNvPicPr>
            <a:picLocks noChangeAspect="1"/>
          </p:cNvPicPr>
          <p:nvPr/>
        </p:nvPicPr>
        <p:blipFill>
          <a:blip r:embed="rId2"/>
          <a:stretch>
            <a:fillRect/>
          </a:stretch>
        </p:blipFill>
        <p:spPr>
          <a:xfrm>
            <a:off x="833120" y="1432560"/>
            <a:ext cx="7478395" cy="5137150"/>
          </a:xfrm>
          <a:prstGeom prst="rect">
            <a:avLst/>
          </a:prstGeom>
        </p:spPr>
      </p:pic>
      <p:pic>
        <p:nvPicPr>
          <p:cNvPr id="8" name="Picture 7"/>
          <p:cNvPicPr>
            <a:picLocks noChangeAspect="1"/>
          </p:cNvPicPr>
          <p:nvPr/>
        </p:nvPicPr>
        <p:blipFill>
          <a:blip r:embed="rId3"/>
          <a:stretch>
            <a:fillRect/>
          </a:stretch>
        </p:blipFill>
        <p:spPr>
          <a:xfrm>
            <a:off x="984885" y="1401445"/>
            <a:ext cx="7172960" cy="5198745"/>
          </a:xfrm>
          <a:prstGeom prst="rect">
            <a:avLst/>
          </a:prstGeom>
        </p:spPr>
      </p:pic>
      <p:pic>
        <p:nvPicPr>
          <p:cNvPr id="9" name="Picture 8"/>
          <p:cNvPicPr>
            <a:picLocks noChangeAspect="1"/>
          </p:cNvPicPr>
          <p:nvPr/>
        </p:nvPicPr>
        <p:blipFill>
          <a:blip r:embed="rId4"/>
          <a:stretch>
            <a:fillRect/>
          </a:stretch>
        </p:blipFill>
        <p:spPr>
          <a:xfrm>
            <a:off x="417830" y="1886585"/>
            <a:ext cx="8308975" cy="4230370"/>
          </a:xfrm>
          <a:prstGeom prst="rect">
            <a:avLst/>
          </a:prstGeom>
        </p:spPr>
      </p:pic>
      <p:pic>
        <p:nvPicPr>
          <p:cNvPr id="11" name="Picture 10"/>
          <p:cNvPicPr>
            <a:picLocks noChangeAspect="1"/>
          </p:cNvPicPr>
          <p:nvPr/>
        </p:nvPicPr>
        <p:blipFill>
          <a:blip r:embed="rId5"/>
          <a:stretch>
            <a:fillRect/>
          </a:stretch>
        </p:blipFill>
        <p:spPr>
          <a:xfrm>
            <a:off x="217170" y="1757045"/>
            <a:ext cx="8708390" cy="4490085"/>
          </a:xfrm>
          <a:prstGeom prst="rect">
            <a:avLst/>
          </a:prstGeom>
        </p:spPr>
      </p:pic>
      <p:pic>
        <p:nvPicPr>
          <p:cNvPr id="12" name="Picture 11"/>
          <p:cNvPicPr>
            <a:picLocks noChangeAspect="1"/>
          </p:cNvPicPr>
          <p:nvPr/>
        </p:nvPicPr>
        <p:blipFill>
          <a:blip r:embed="rId6"/>
          <a:stretch>
            <a:fillRect/>
          </a:stretch>
        </p:blipFill>
        <p:spPr>
          <a:xfrm>
            <a:off x="258445" y="1696720"/>
            <a:ext cx="8628380" cy="4480560"/>
          </a:xfrm>
          <a:prstGeom prst="rect">
            <a:avLst/>
          </a:prstGeom>
        </p:spPr>
      </p:pic>
      <p:pic>
        <p:nvPicPr>
          <p:cNvPr id="14" name="Picture 13"/>
          <p:cNvPicPr>
            <a:picLocks noChangeAspect="1"/>
          </p:cNvPicPr>
          <p:nvPr/>
        </p:nvPicPr>
        <p:blipFill>
          <a:blip r:embed="rId7"/>
          <a:stretch>
            <a:fillRect/>
          </a:stretch>
        </p:blipFill>
        <p:spPr>
          <a:xfrm>
            <a:off x="224790" y="2076450"/>
            <a:ext cx="8696325" cy="3721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nodeType="clickEffect">
                                  <p:stCondLst>
                                    <p:cond delay="0"/>
                                  </p:stCondLst>
                                  <p:childTnLst>
                                    <p:animEffect transition="out" filter="blinds(horizontal)">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nodeType="clickEffect">
                                  <p:stCondLst>
                                    <p:cond delay="0"/>
                                  </p:stCondLst>
                                  <p:childTnLst>
                                    <p:animEffect transition="out" filter="blinds(horizontal)">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par>
                          <p:cTn id="58" fill="hold">
                            <p:stCondLst>
                              <p:cond delay="500"/>
                            </p:stCondLst>
                            <p:childTnLst>
                              <p:par>
                                <p:cTn id="59" presetID="3" presetClass="entr" presetSubtype="10"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分支控制</a:t>
            </a:r>
            <a:endParaRPr lang="en-US" altLang="en-US"/>
          </a:p>
        </p:txBody>
      </p:sp>
      <p:sp>
        <p:nvSpPr>
          <p:cNvPr id="3" name="Content Placeholder 2"/>
          <p:cNvSpPr>
            <a:spLocks noGrp="1"/>
          </p:cNvSpPr>
          <p:nvPr>
            <p:ph idx="1"/>
          </p:nvPr>
        </p:nvSpPr>
        <p:spPr>
          <a:xfrm>
            <a:off x="628650" y="1587500"/>
            <a:ext cx="7886700" cy="5246370"/>
          </a:xfrm>
        </p:spPr>
        <p:txBody>
          <a:bodyPr>
            <a:normAutofit lnSpcReduction="10000"/>
          </a:bodyPr>
          <a:p>
            <a:r>
              <a:rPr lang="en-US" altLang="en-US"/>
              <a:t>查看当前分支情况：</a:t>
            </a:r>
            <a:endParaRPr lang="en-US" altLang="en-US"/>
          </a:p>
          <a:p>
            <a:pPr marL="0" indent="0">
              <a:buNone/>
            </a:pPr>
            <a:r>
              <a:rPr lang="en-US" altLang="en-US"/>
              <a:t>  $ git branch //-a选项可以查看远端和本地分支</a:t>
            </a:r>
            <a:endParaRPr lang="en-US" altLang="en-US"/>
          </a:p>
          <a:p>
            <a:r>
              <a:rPr lang="en-US" altLang="en-US"/>
              <a:t>创建分支：</a:t>
            </a:r>
            <a:endParaRPr lang="en-US" altLang="en-US"/>
          </a:p>
          <a:p>
            <a:pPr marL="0" indent="0">
              <a:buNone/>
            </a:pPr>
            <a:r>
              <a:rPr lang="en-US" altLang="en-US"/>
              <a:t>  $ git branch </a:t>
            </a:r>
            <a:r>
              <a:rPr lang="en-US" altLang="en-US">
                <a:solidFill>
                  <a:schemeClr val="bg1">
                    <a:lumMod val="50000"/>
                  </a:schemeClr>
                </a:solidFill>
              </a:rPr>
              <a:t>分支名称</a:t>
            </a:r>
            <a:endParaRPr lang="en-US" altLang="en-US">
              <a:solidFill>
                <a:schemeClr val="bg1">
                  <a:lumMod val="50000"/>
                </a:schemeClr>
              </a:solidFill>
            </a:endParaRPr>
          </a:p>
          <a:p>
            <a:r>
              <a:rPr lang="en-US" altLang="en-US"/>
              <a:t>切换分支：</a:t>
            </a:r>
            <a:endParaRPr lang="en-US" altLang="en-US"/>
          </a:p>
          <a:p>
            <a:pPr marL="0" indent="0">
              <a:buNone/>
            </a:pPr>
            <a:r>
              <a:rPr lang="en-US" altLang="en-US"/>
              <a:t>  $ git checkout </a:t>
            </a:r>
            <a:r>
              <a:rPr lang="en-US" altLang="en-US">
                <a:solidFill>
                  <a:schemeClr val="bg1">
                    <a:lumMod val="50000"/>
                  </a:schemeClr>
                </a:solidFill>
              </a:rPr>
              <a:t>分支名称</a:t>
            </a:r>
            <a:r>
              <a:rPr lang="en-US" altLang="en-US"/>
              <a:t> //-b选项可以同时创建并切换分支</a:t>
            </a:r>
            <a:endParaRPr lang="en-US" altLang="en-US"/>
          </a:p>
          <a:p>
            <a:r>
              <a:rPr lang="en-US" altLang="en-US"/>
              <a:t>合并分支到当前所在分支：</a:t>
            </a:r>
            <a:endParaRPr lang="en-US" altLang="en-US"/>
          </a:p>
          <a:p>
            <a:pPr marL="0" indent="0">
              <a:buNone/>
            </a:pPr>
            <a:r>
              <a:rPr lang="en-US" altLang="en-US"/>
              <a:t>  $ git merge </a:t>
            </a:r>
            <a:r>
              <a:rPr lang="en-US" altLang="en-US">
                <a:solidFill>
                  <a:schemeClr val="bg1">
                    <a:lumMod val="50000"/>
                  </a:schemeClr>
                </a:solidFill>
              </a:rPr>
              <a:t>分支名称</a:t>
            </a:r>
            <a:endParaRPr lang="en-US" altLang="en-US"/>
          </a:p>
          <a:p>
            <a:r>
              <a:rPr lang="en-US" altLang="en-US"/>
              <a:t>删除分支：</a:t>
            </a:r>
            <a:endParaRPr lang="en-US" altLang="en-US"/>
          </a:p>
          <a:p>
            <a:pPr marL="0" indent="0">
              <a:buNone/>
            </a:pPr>
            <a:r>
              <a:rPr lang="en-US" altLang="en-US"/>
              <a:t>  $ git branch -d </a:t>
            </a:r>
            <a:r>
              <a:rPr lang="en-US" altLang="en-US">
                <a:solidFill>
                  <a:schemeClr val="bg1">
                    <a:lumMod val="50000"/>
                  </a:schemeClr>
                </a:solidFill>
              </a:rPr>
              <a:t>分支名称 </a:t>
            </a:r>
            <a:r>
              <a:rPr lang="en-US" altLang="en-US"/>
              <a:t>//-D选项强制删除</a:t>
            </a:r>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out)">
                                      <p:cBhvr>
                                        <p:cTn id="7" dur="1000"/>
                                        <p:tgtEl>
                                          <p:spTgt spid="3">
                                            <p:txEl>
                                              <p:pRg st="0" end="0"/>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out)">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3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out)">
                                      <p:cBhvr>
                                        <p:cTn id="15" dur="1000"/>
                                        <p:tgtEl>
                                          <p:spTgt spid="3">
                                            <p:txEl>
                                              <p:pRg st="2" end="2"/>
                                            </p:txEl>
                                          </p:spTgt>
                                        </p:tgtEl>
                                      </p:cBhvr>
                                    </p:animEffect>
                                  </p:childTnLst>
                                </p:cTn>
                              </p:par>
                              <p:par>
                                <p:cTn id="16" presetID="8"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out)">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out)">
                                      <p:cBhvr>
                                        <p:cTn id="23" dur="1000"/>
                                        <p:tgtEl>
                                          <p:spTgt spid="3">
                                            <p:txEl>
                                              <p:pRg st="4" end="4"/>
                                            </p:txEl>
                                          </p:spTgt>
                                        </p:tgtEl>
                                      </p:cBhvr>
                                    </p:animEffect>
                                  </p:childTnLst>
                                </p:cTn>
                              </p:par>
                              <p:par>
                                <p:cTn id="24" presetID="8" presetClass="entr" presetSubtype="32"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amond(out)">
                                      <p:cBhvr>
                                        <p:cTn id="26" dur="1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32"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out)">
                                      <p:cBhvr>
                                        <p:cTn id="31" dur="1000"/>
                                        <p:tgtEl>
                                          <p:spTgt spid="3">
                                            <p:txEl>
                                              <p:pRg st="6" end="6"/>
                                            </p:txEl>
                                          </p:spTgt>
                                        </p:tgtEl>
                                      </p:cBhvr>
                                    </p:animEffect>
                                  </p:childTnLst>
                                </p:cTn>
                              </p:par>
                              <p:par>
                                <p:cTn id="32" presetID="8" presetClass="entr" presetSubtype="32"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amond(out)">
                                      <p:cBhvr>
                                        <p:cTn id="34" dur="1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32"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amond(out)">
                                      <p:cBhvr>
                                        <p:cTn id="39" dur="1000"/>
                                        <p:tgtEl>
                                          <p:spTgt spid="3">
                                            <p:txEl>
                                              <p:pRg st="8" end="8"/>
                                            </p:txEl>
                                          </p:spTgt>
                                        </p:tgtEl>
                                      </p:cBhvr>
                                    </p:animEffect>
                                  </p:childTnLst>
                                </p:cTn>
                              </p:par>
                              <p:par>
                                <p:cTn id="40" presetID="8" presetClass="entr" presetSubtype="32"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amond(out)">
                                      <p:cBhvr>
                                        <p:cTn id="4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3178</Words>
  <Application>WPS Presentation</Application>
  <PresentationFormat>Widescreen</PresentationFormat>
  <Paragraphs>185</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Calibri Light</vt:lpstr>
      <vt:lpstr>DejaVu Sans</vt:lpstr>
      <vt:lpstr>Calibri</vt:lpstr>
      <vt:lpstr>微软雅黑</vt:lpstr>
      <vt:lpstr>Droid Sans Fallback</vt:lpstr>
      <vt:lpstr>宋体</vt:lpstr>
      <vt:lpstr>Arial Unicode MS</vt:lpstr>
      <vt:lpstr>OpenSymbol</vt:lpstr>
      <vt:lpstr>Office Theme</vt:lpstr>
      <vt:lpstr>tutorial for git</vt:lpstr>
      <vt:lpstr>Git 简介</vt:lpstr>
      <vt:lpstr>系统运行框架</vt:lpstr>
      <vt:lpstr>创建Git仓库</vt:lpstr>
      <vt:lpstr>文件的操作</vt:lpstr>
      <vt:lpstr>撤销操作</vt:lpstr>
      <vt:lpstr>查询操作</vt:lpstr>
      <vt:lpstr>Git 分支</vt:lpstr>
      <vt:lpstr>分支控制</vt:lpstr>
      <vt:lpstr>远端仓库</vt:lpstr>
      <vt:lpstr>关联仓库</vt:lpstr>
      <vt:lpstr>关联分支</vt:lpstr>
      <vt:lpstr>数据同步</vt:lpstr>
      <vt:lpstr>克隆分支</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for git</dc:title>
  <dc:creator>rainy</dc:creator>
  <cp:lastModifiedBy>rainy</cp:lastModifiedBy>
  <cp:revision>98</cp:revision>
  <dcterms:created xsi:type="dcterms:W3CDTF">2019-01-08T03:15:31Z</dcterms:created>
  <dcterms:modified xsi:type="dcterms:W3CDTF">2019-01-08T03:15:31Z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