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4"/>
  </p:notesMasterIdLst>
  <p:sldIdLst>
    <p:sldId id="637" r:id="rId3"/>
    <p:sldId id="761" r:id="rId5"/>
    <p:sldId id="647" r:id="rId6"/>
    <p:sldId id="770" r:id="rId7"/>
    <p:sldId id="643" r:id="rId8"/>
    <p:sldId id="762" r:id="rId9"/>
    <p:sldId id="784" r:id="rId10"/>
    <p:sldId id="785" r:id="rId11"/>
    <p:sldId id="786" r:id="rId12"/>
    <p:sldId id="820" r:id="rId13"/>
    <p:sldId id="763" r:id="rId14"/>
    <p:sldId id="776" r:id="rId15"/>
    <p:sldId id="764" r:id="rId16"/>
    <p:sldId id="788" r:id="rId17"/>
    <p:sldId id="821" r:id="rId18"/>
    <p:sldId id="822" r:id="rId19"/>
    <p:sldId id="765" r:id="rId20"/>
    <p:sldId id="789" r:id="rId21"/>
    <p:sldId id="790" r:id="rId22"/>
    <p:sldId id="766" r:id="rId23"/>
    <p:sldId id="767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36F"/>
    <a:srgbClr val="BCC9D6"/>
    <a:srgbClr val="E3E7ED"/>
    <a:srgbClr val="E8F9F3"/>
    <a:srgbClr val="12C286"/>
    <a:srgbClr val="6FDCB7"/>
    <a:srgbClr val="6FDBB7"/>
    <a:srgbClr val="B4EBD8"/>
    <a:srgbClr val="F9FBF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1"/>
    <p:restoredTop sz="95963" autoAdjust="0"/>
  </p:normalViewPr>
  <p:slideViewPr>
    <p:cSldViewPr snapToGrid="0" snapToObjects="1">
      <p:cViewPr>
        <p:scale>
          <a:sx n="165" d="100"/>
          <a:sy n="165" d="100"/>
        </p:scale>
        <p:origin x="1968" y="408"/>
      </p:cViewPr>
      <p:guideLst>
        <p:guide orient="horz" pos="2097"/>
        <p:guide pos="28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-684" y="456"/>
      </p:cViewPr>
      <p:guideLst>
        <p:guide orient="horz" pos="2796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FE0C-0FB5-3946-8506-2A9898F6B8C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AD702-7B69-124F-992B-0F0AC3E575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AD702-7B69-124F-992B-0F0AC3E575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AD702-7B69-124F-992B-0F0AC3E575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F0F5-DD3C-8045-B975-439C5143572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A2A9-45DC-ED43-98DF-A52CF453C55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EEC6-9297-ED44-A3DB-5D1F3C9122C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908-A6FD-894B-83C8-42420DE557C1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8BC6-D2B3-9D4F-B4B3-635AF98F489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D83A-96EE-6542-BD90-9F4C07D302A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8EC-8AD6-6D4A-84E7-7961394AC8B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21CE-1922-3C4E-8606-CEA54F607A7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-2286000" y="6492875"/>
            <a:ext cx="2057400" cy="365125"/>
          </a:xfrm>
        </p:spPr>
        <p:txBody>
          <a:bodyPr/>
          <a:lstStyle/>
          <a:p>
            <a:fld id="{18D0B04D-7382-A840-B78C-D7B6BA7E5F4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300" y="6492875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6366" y="6503035"/>
            <a:ext cx="2057400" cy="365125"/>
          </a:xfrm>
        </p:spPr>
        <p:txBody>
          <a:bodyPr/>
          <a:lstStyle>
            <a:lvl1pPr algn="ctr">
              <a:defRPr sz="800" b="0" i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A58E-20DD-674D-951B-9BF5E186B43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EA9B-5D0B-2441-9F50-FB513699021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74B1-E7DC-D846-8630-0482377DDD5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A559-4BEC-CC47-8A0C-9350BF07E48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826" y="2163319"/>
            <a:ext cx="10033442" cy="7090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19565" y="1175699"/>
            <a:ext cx="11590124" cy="9474926"/>
          </a:xfrm>
          <a:prstGeom prst="rect">
            <a:avLst/>
          </a:prstGeom>
        </p:spPr>
      </p:pic>
      <p:pic>
        <p:nvPicPr>
          <p:cNvPr id="2" name="Picture 2" descr="K:\Share\Presentations\Advanced Graphics\Template &amp; Box sets\Zhongan_Template Design\Source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64" y="1167942"/>
            <a:ext cx="2469472" cy="41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26" y="5708421"/>
            <a:ext cx="2495949" cy="10148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99" y="2927222"/>
            <a:ext cx="1366392" cy="2088258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-9104" y="2018301"/>
            <a:ext cx="9143999" cy="913274"/>
            <a:chOff x="-9104" y="1853725"/>
            <a:chExt cx="9143999" cy="913274"/>
          </a:xfrm>
        </p:grpSpPr>
        <p:sp>
          <p:nvSpPr>
            <p:cNvPr id="15" name="文本框 14"/>
            <p:cNvSpPr txBox="1"/>
            <p:nvPr/>
          </p:nvSpPr>
          <p:spPr>
            <a:xfrm>
              <a:off x="-9104" y="1976628"/>
              <a:ext cx="9143999" cy="675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800" b="1" dirty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SpringBoot</a:t>
              </a:r>
              <a:r>
                <a:rPr kumimoji="1" lang="zh-CN" altLang="zh-CN" sz="3800" b="1" dirty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源码</a:t>
              </a:r>
              <a:r>
                <a:rPr kumimoji="1" lang="en-US" altLang="zh-CN" sz="3800" b="1" dirty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-</a:t>
              </a:r>
              <a:r>
                <a:rPr kumimoji="1" lang="zh-CN" altLang="en-US" sz="3800" b="1" dirty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启动过程</a:t>
              </a:r>
              <a:endParaRPr kumimoji="1" lang="zh-CN" altLang="en-US" sz="3800" b="1" dirty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6" name="直线连接符 15"/>
            <p:cNvCxnSpPr/>
            <p:nvPr/>
          </p:nvCxnSpPr>
          <p:spPr>
            <a:xfrm>
              <a:off x="2559122" y="2766999"/>
              <a:ext cx="3917446" cy="0"/>
            </a:xfrm>
            <a:prstGeom prst="line">
              <a:avLst/>
            </a:prstGeom>
            <a:ln>
              <a:solidFill>
                <a:srgbClr val="7B81A0">
                  <a:alpha val="2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2559122" y="1853725"/>
              <a:ext cx="3917446" cy="0"/>
            </a:xfrm>
            <a:prstGeom prst="line">
              <a:avLst/>
            </a:prstGeom>
            <a:ln>
              <a:solidFill>
                <a:srgbClr val="7B81A0">
                  <a:alpha val="27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14"/>
          <p:cNvSpPr txBox="1"/>
          <p:nvPr/>
        </p:nvSpPr>
        <p:spPr>
          <a:xfrm>
            <a:off x="7352665" y="6446520"/>
            <a:ext cx="1617345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2019</a:t>
            </a:r>
            <a:r>
              <a:rPr kumimoji="1" lang="zh-CN" altLang="en-US" sz="1200" dirty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1" lang="en-US" altLang="zh-CN" sz="1200" dirty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1" lang="zh-CN" altLang="en-US" sz="1200" dirty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kumimoji="1" lang="en-US" altLang="zh-CN" sz="1200" dirty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</a:t>
            </a:r>
            <a:r>
              <a:rPr kumimoji="1" lang="zh-CN" altLang="en-US" sz="1200" dirty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</a:t>
            </a:r>
            <a:endParaRPr kumimoji="1" lang="zh-CN" altLang="en-US" sz="1200" dirty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0" name="文本框 14"/>
          <p:cNvSpPr txBox="1"/>
          <p:nvPr/>
        </p:nvSpPr>
        <p:spPr>
          <a:xfrm>
            <a:off x="6755765" y="6436360"/>
            <a:ext cx="759460" cy="28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zh-CN" sz="1200" dirty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李伟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50190" y="478590"/>
            <a:ext cx="8890000" cy="426447"/>
            <a:chOff x="254000" y="463350"/>
            <a:chExt cx="8890000" cy="426447"/>
          </a:xfrm>
        </p:grpSpPr>
        <p:sp>
          <p:nvSpPr>
            <p:cNvPr id="5" name="圆角矩形 4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SpringBoot项目结构</a:t>
              </a:r>
              <a:endParaRPr kumimoji="1" lang="zh-CN" altLang="en-US" sz="1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99938" y="1076383"/>
            <a:ext cx="8356648" cy="300833"/>
            <a:chOff x="393676" y="1170220"/>
            <a:chExt cx="8356648" cy="300833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393676" y="1471053"/>
              <a:ext cx="8356648" cy="0"/>
            </a:xfrm>
            <a:prstGeom prst="line">
              <a:avLst/>
            </a:prstGeom>
            <a:ln>
              <a:solidFill>
                <a:srgbClr val="E2E7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35643" y="1170220"/>
              <a:ext cx="7924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项目结构</a:t>
              </a:r>
              <a:endPara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3926" y="1265461"/>
              <a:ext cx="63434" cy="63434"/>
            </a:xfrm>
            <a:prstGeom prst="ellipse">
              <a:avLst/>
            </a:prstGeom>
            <a:solidFill>
              <a:srgbClr val="6FD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09270" y="1985010"/>
            <a:ext cx="82600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sz="20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spring-boot-starters 模块  </a:t>
            </a:r>
            <a:endParaRPr kumimoji="1" sz="2000" dirty="0" smtClean="0">
              <a:solidFill>
                <a:srgbClr val="12C28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每个 Starter 模块，里面只存在一个 pom 文件，引入想要的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jar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包，配合spring-boot-autoconfigure可以实现自动配置。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示例：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spring-boot-starter-web 模块，提供了对 Spring MVC 的 Starter 模块。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spring-boot-starter-data-jpa 模块，提供了对 Spring Data JPA 的 Starter 模块。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不在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pring-boot-autoconfigure功能范围内的需要自定义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20" name="矩形 1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12" y="131431"/>
            <a:ext cx="1477805" cy="527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97455" y="1527175"/>
            <a:ext cx="6402070" cy="330263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27414"/>
            <a:ext cx="2497347" cy="33024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156335" y="3075305"/>
            <a:ext cx="7543165" cy="1363980"/>
            <a:chOff x="1156007" y="3218402"/>
            <a:chExt cx="5771190" cy="1363961"/>
          </a:xfrm>
        </p:grpSpPr>
        <p:sp>
          <p:nvSpPr>
            <p:cNvPr id="7" name="文本框 6"/>
            <p:cNvSpPr txBox="1"/>
            <p:nvPr/>
          </p:nvSpPr>
          <p:spPr>
            <a:xfrm>
              <a:off x="1156007" y="3218402"/>
              <a:ext cx="3598339" cy="1363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</a:t>
              </a:r>
              <a:r>
                <a:rPr kumimoji="1" lang="en-US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</a:t>
              </a:r>
              <a:endParaRPr kumimoji="1" lang="en-US" sz="7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97629" y="3615271"/>
              <a:ext cx="4729568" cy="67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3800" dirty="0" smtClean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SpringBootApplication</a:t>
              </a:r>
              <a:endParaRPr kumimoji="1" sz="38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10" name="矩形 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50190" y="478590"/>
            <a:ext cx="8890000" cy="426447"/>
            <a:chOff x="254000" y="463350"/>
            <a:chExt cx="8890000" cy="426447"/>
          </a:xfrm>
        </p:grpSpPr>
        <p:sp>
          <p:nvSpPr>
            <p:cNvPr id="5" name="圆角矩形 4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SpringBootApplication</a:t>
              </a:r>
              <a:endParaRPr kumimoji="1" sz="1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399938" y="1076383"/>
            <a:ext cx="8356648" cy="300833"/>
            <a:chOff x="393676" y="1170220"/>
            <a:chExt cx="8356648" cy="300833"/>
          </a:xfrm>
        </p:grpSpPr>
        <p:cxnSp>
          <p:nvCxnSpPr>
            <p:cNvPr id="12" name="直线连接符 11"/>
            <p:cNvCxnSpPr/>
            <p:nvPr/>
          </p:nvCxnSpPr>
          <p:spPr>
            <a:xfrm>
              <a:off x="393676" y="1471053"/>
              <a:ext cx="8356648" cy="0"/>
            </a:xfrm>
            <a:prstGeom prst="line">
              <a:avLst/>
            </a:prstGeom>
            <a:ln>
              <a:solidFill>
                <a:srgbClr val="E2E7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35643" y="1170220"/>
              <a:ext cx="3098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03926" y="1265461"/>
              <a:ext cx="63434" cy="63434"/>
            </a:xfrm>
            <a:prstGeom prst="ellipse">
              <a:avLst/>
            </a:prstGeom>
            <a:solidFill>
              <a:srgbClr val="6FD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19" name="矩形 18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2715895"/>
            <a:ext cx="8190865" cy="22447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9270" y="1545590"/>
            <a:ext cx="82600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sz="20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应用启动</a:t>
            </a:r>
            <a:r>
              <a:rPr kumimoji="1" lang="zh-CN" sz="20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endParaRPr kumimoji="1" sz="2000" dirty="0" smtClean="0">
              <a:solidFill>
                <a:srgbClr val="12C28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12" y="131431"/>
            <a:ext cx="1477805" cy="527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97455" y="1527175"/>
            <a:ext cx="6403340" cy="330263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27414"/>
            <a:ext cx="2497347" cy="33024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156335" y="3074670"/>
            <a:ext cx="7433944" cy="1363980"/>
            <a:chOff x="1156007" y="3218402"/>
            <a:chExt cx="6279941" cy="1363969"/>
          </a:xfrm>
        </p:grpSpPr>
        <p:sp>
          <p:nvSpPr>
            <p:cNvPr id="7" name="文本框 6"/>
            <p:cNvSpPr txBox="1"/>
            <p:nvPr/>
          </p:nvSpPr>
          <p:spPr>
            <a:xfrm>
              <a:off x="1156007" y="3218402"/>
              <a:ext cx="3598339" cy="136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</a:t>
              </a:r>
              <a:r>
                <a:rPr kumimoji="1" lang="en-US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</a:t>
              </a:r>
              <a:endParaRPr kumimoji="1" lang="en-US" sz="7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90548" y="3615274"/>
              <a:ext cx="5145400" cy="67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3800" dirty="0" smtClean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@</a:t>
              </a:r>
              <a:r>
                <a:rPr kumimoji="1" sz="3800" dirty="0" smtClean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SpringBootApplication</a:t>
              </a:r>
              <a:endParaRPr kumimoji="1" sz="38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10" name="矩形 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4" name="矩形 3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241935" y="478590"/>
            <a:ext cx="8890000" cy="426447"/>
            <a:chOff x="254000" y="463350"/>
            <a:chExt cx="8890000" cy="426447"/>
          </a:xfrm>
        </p:grpSpPr>
        <p:sp>
          <p:nvSpPr>
            <p:cNvPr id="8" name="圆角矩形 7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@SpringBootApplication</a:t>
              </a:r>
              <a:endParaRPr kumimoji="1" sz="17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42620" y="3588385"/>
            <a:ext cx="77444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@SpringBootConfiguration</a:t>
            </a:r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继承@Configuration，作为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Bean</a:t>
            </a:r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配置类以及引入其他配置类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@EnableAutoConfiguration</a:t>
            </a:r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提供自动配置功能，与</a:t>
            </a:r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@ComponentScan</a:t>
            </a:r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包扫描：指定路径下带的@Component的类，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IOC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" y="1337310"/>
            <a:ext cx="8199755" cy="181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4" name="矩形 3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241935" y="478590"/>
            <a:ext cx="8890000" cy="426447"/>
            <a:chOff x="254000" y="463350"/>
            <a:chExt cx="8890000" cy="426447"/>
          </a:xfrm>
        </p:grpSpPr>
        <p:sp>
          <p:nvSpPr>
            <p:cNvPr id="8" name="圆角矩形 7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@SpringBootApplication</a:t>
              </a:r>
              <a:endParaRPr kumimoji="1" sz="17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82625" y="1208405"/>
            <a:ext cx="77444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@EnableAutoConfiguration</a:t>
            </a:r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功能：</a:t>
            </a:r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放在主启动类上，可替换@SpringBootApplication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@AutoConfigurationPackage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将启动类的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package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路径注册为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BeanFacotry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一个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Bean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@Import(AutoConfigurationPackages.Registrar.class)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@Import(AutoConfigurationImportSelector.class)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自动配置核心：AutoConfigurationImportSelector#selectImports方法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4072890"/>
            <a:ext cx="7641590" cy="1040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4" name="矩形 3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241935" y="478590"/>
            <a:ext cx="8890000" cy="426447"/>
            <a:chOff x="254000" y="463350"/>
            <a:chExt cx="8890000" cy="426447"/>
          </a:xfrm>
        </p:grpSpPr>
        <p:sp>
          <p:nvSpPr>
            <p:cNvPr id="8" name="圆角矩形 7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@SpringBootApplication</a:t>
              </a:r>
              <a:endParaRPr kumimoji="1" sz="17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99770" y="1212215"/>
            <a:ext cx="77444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AutoConfigurationImportSelector</a:t>
            </a:r>
            <a:r>
              <a:rPr kumimoji="1" 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selectImports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kumimoji="1" 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classpath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路径下查询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spring.factories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获取需要自动配置的类信息，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去重，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exclusions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筛选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、条件过滤：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@Conditional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注解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Condition#matches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、发布AutoConfigurationImportEvent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、返回配置类数组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被调用关系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-&gt;ConfigurationClassParser.parse()--@Import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--&gt;AbstractApplicationContext#invokeBeanFactoryPostProcessors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--&gt;SpringApplication#refreshContext()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示例：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neptune-client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组件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12" y="131431"/>
            <a:ext cx="1477805" cy="527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97455" y="1527175"/>
            <a:ext cx="6270625" cy="330263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27414"/>
            <a:ext cx="2497347" cy="33024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156335" y="3074670"/>
            <a:ext cx="7300595" cy="1363980"/>
            <a:chOff x="1156007" y="3218402"/>
            <a:chExt cx="6167291" cy="1363969"/>
          </a:xfrm>
        </p:grpSpPr>
        <p:sp>
          <p:nvSpPr>
            <p:cNvPr id="7" name="文本框 6"/>
            <p:cNvSpPr txBox="1"/>
            <p:nvPr/>
          </p:nvSpPr>
          <p:spPr>
            <a:xfrm>
              <a:off x="1156007" y="3218402"/>
              <a:ext cx="3598339" cy="136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</a:t>
              </a:r>
              <a:r>
                <a:rPr kumimoji="1" lang="en-US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endParaRPr kumimoji="1" lang="en-US" sz="7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03422" y="3607654"/>
              <a:ext cx="5019876" cy="67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3800" dirty="0" smtClean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SpringApplication.run()</a:t>
              </a:r>
              <a:endParaRPr kumimoji="1" sz="38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10" name="矩形 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4" name="矩形 3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254000" y="463350"/>
            <a:ext cx="8890000" cy="426447"/>
            <a:chOff x="254000" y="463350"/>
            <a:chExt cx="8890000" cy="426447"/>
          </a:xfrm>
        </p:grpSpPr>
        <p:sp>
          <p:nvSpPr>
            <p:cNvPr id="8" name="圆角矩形 7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SpringApplication.run()</a:t>
              </a:r>
              <a:endParaRPr kumimoji="1" sz="17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781685" y="1096645"/>
            <a:ext cx="774446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 SpringApplication(primarySources)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resourceLoader：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primarySources：启动类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webApplicationType：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服务判断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spring.factory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文件配置的Initializers与Listeners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--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getSpringFactoriesInstances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mainApplicationClass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main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方法所在类标记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4" name="矩形 3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254000" y="463350"/>
            <a:ext cx="8890000" cy="426447"/>
            <a:chOff x="254000" y="463350"/>
            <a:chExt cx="8890000" cy="426447"/>
          </a:xfrm>
        </p:grpSpPr>
        <p:sp>
          <p:nvSpPr>
            <p:cNvPr id="8" name="圆角矩形 7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SpringApplication.run()</a:t>
              </a:r>
              <a:endParaRPr kumimoji="1" lang="zh-CN" altLang="en-US" sz="17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659130" y="1099820"/>
            <a:ext cx="797179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图片 10" descr="SpringBoot#run()方法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" y="1099820"/>
            <a:ext cx="7378700" cy="558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3526366" y="6501130"/>
            <a:ext cx="2057400" cy="365125"/>
          </a:xfrm>
        </p:spPr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4" name="矩形 3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2160270" y="1437640"/>
            <a:ext cx="6470650" cy="561340"/>
            <a:chOff x="2160000" y="1101985"/>
            <a:chExt cx="4824000" cy="561600"/>
          </a:xfrm>
        </p:grpSpPr>
        <p:sp>
          <p:nvSpPr>
            <p:cNvPr id="10" name="圆角矩形 9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386185" y="1214380"/>
              <a:ext cx="2804160" cy="33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/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Springboot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特性</a:t>
              </a:r>
              <a:endParaRPr kumimoji="1" lang="zh-CN" altLang="en-US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2160270" y="2110740"/>
            <a:ext cx="7186295" cy="561600"/>
            <a:chOff x="2160000" y="1101985"/>
            <a:chExt cx="5357495" cy="561600"/>
          </a:xfrm>
        </p:grpSpPr>
        <p:sp>
          <p:nvSpPr>
            <p:cNvPr id="13" name="圆角矩形 12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86185" y="1175645"/>
              <a:ext cx="413131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@SpringbootApplication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注解</a:t>
              </a:r>
              <a:endParaRPr kumimoji="1" lang="zh-CN" altLang="en-US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2129790" y="2767965"/>
            <a:ext cx="6470650" cy="561340"/>
            <a:chOff x="2160000" y="1101985"/>
            <a:chExt cx="4824000" cy="561600"/>
          </a:xfrm>
        </p:grpSpPr>
        <p:sp>
          <p:nvSpPr>
            <p:cNvPr id="16" name="圆角矩形 15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380470" y="1222635"/>
              <a:ext cx="2950845" cy="33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Markdown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语法详解</a:t>
              </a:r>
              <a:endParaRPr kumimoji="1" lang="zh-CN" altLang="en-US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2160270" y="3456940"/>
            <a:ext cx="6470650" cy="561340"/>
            <a:chOff x="2160000" y="1101985"/>
            <a:chExt cx="4824000" cy="561600"/>
          </a:xfrm>
        </p:grpSpPr>
        <p:sp>
          <p:nvSpPr>
            <p:cNvPr id="19" name="圆角矩形 18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86820" y="1214380"/>
              <a:ext cx="2877185" cy="33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Markdown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编辑器</a:t>
              </a:r>
              <a:endParaRPr kumimoji="1" lang="zh-CN" altLang="en-US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2160270" y="4130040"/>
            <a:ext cx="6470650" cy="561340"/>
            <a:chOff x="2160000" y="1101985"/>
            <a:chExt cx="4824000" cy="561600"/>
          </a:xfrm>
        </p:grpSpPr>
        <p:sp>
          <p:nvSpPr>
            <p:cNvPr id="22" name="圆角矩形 21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86820" y="1221365"/>
              <a:ext cx="3001645" cy="33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pc="300" dirty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5</a:t>
              </a:r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SpringApplication.run(</a:t>
              </a:r>
              <a:r>
                <a:rPr kumimoji="1" 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endParaRPr kumimoji="1" lang="zh-CN" altLang="en-US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2160270" y="4796155"/>
            <a:ext cx="6470650" cy="561340"/>
            <a:chOff x="2160000" y="1101985"/>
            <a:chExt cx="4824000" cy="561600"/>
          </a:xfrm>
        </p:grpSpPr>
        <p:sp>
          <p:nvSpPr>
            <p:cNvPr id="25" name="圆角矩形 24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93186" y="1220493"/>
              <a:ext cx="1511808" cy="33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6.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Q&amp;A</a:t>
              </a:r>
              <a:endParaRPr kumimoji="1" lang="en-US" altLang="zh-CN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1" y="405282"/>
            <a:ext cx="1680881" cy="720000"/>
            <a:chOff x="-36410" y="468272"/>
            <a:chExt cx="2213999" cy="720000"/>
          </a:xfrm>
        </p:grpSpPr>
        <p:sp>
          <p:nvSpPr>
            <p:cNvPr id="31" name="圆角矩形 30"/>
            <p:cNvSpPr/>
            <p:nvPr/>
          </p:nvSpPr>
          <p:spPr>
            <a:xfrm>
              <a:off x="701590" y="468272"/>
              <a:ext cx="1475999" cy="720000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-36410" y="468272"/>
              <a:ext cx="1475999" cy="720000"/>
            </a:xfrm>
            <a:prstGeom prst="roundRect">
              <a:avLst>
                <a:gd name="adj" fmla="val 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64160" y="480095"/>
            <a:ext cx="108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6" name="组 8"/>
          <p:cNvGrpSpPr/>
          <p:nvPr/>
        </p:nvGrpSpPr>
        <p:grpSpPr>
          <a:xfrm>
            <a:off x="2160270" y="1437640"/>
            <a:ext cx="6470650" cy="561340"/>
            <a:chOff x="2160000" y="1101985"/>
            <a:chExt cx="4824000" cy="561600"/>
          </a:xfrm>
        </p:grpSpPr>
        <p:sp>
          <p:nvSpPr>
            <p:cNvPr id="7" name="圆角矩形 6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86185" y="1214380"/>
              <a:ext cx="2804160" cy="33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1. SpringBoot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介绍</a:t>
              </a:r>
              <a:endParaRPr kumimoji="1" lang="zh-CN" altLang="en-US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7" name="组 11"/>
          <p:cNvGrpSpPr/>
          <p:nvPr/>
        </p:nvGrpSpPr>
        <p:grpSpPr>
          <a:xfrm>
            <a:off x="2160270" y="2110740"/>
            <a:ext cx="7186295" cy="561600"/>
            <a:chOff x="2160000" y="1101985"/>
            <a:chExt cx="5357495" cy="561600"/>
          </a:xfrm>
        </p:grpSpPr>
        <p:sp>
          <p:nvSpPr>
            <p:cNvPr id="28" name="圆角矩形 27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kumimoji="1"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386185" y="1175645"/>
              <a:ext cx="413131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2.SpringBoot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项目结构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kumimoji="1" lang="zh-CN" altLang="en-US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4" name="组 14"/>
          <p:cNvGrpSpPr/>
          <p:nvPr/>
        </p:nvGrpSpPr>
        <p:grpSpPr>
          <a:xfrm>
            <a:off x="2129790" y="2767965"/>
            <a:ext cx="6470650" cy="561340"/>
            <a:chOff x="2160000" y="1101985"/>
            <a:chExt cx="4824000" cy="561600"/>
          </a:xfrm>
        </p:grpSpPr>
        <p:sp>
          <p:nvSpPr>
            <p:cNvPr id="35" name="圆角矩形 34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kumimoji="1"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380439" y="1222691"/>
              <a:ext cx="3287326" cy="33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3.SpringBootApplication</a:t>
              </a:r>
              <a:r>
                <a:rPr kumimoji="1" lang="zh-CN" altLang="en-US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endParaRPr kumimoji="1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7" name="组 17"/>
          <p:cNvGrpSpPr/>
          <p:nvPr/>
        </p:nvGrpSpPr>
        <p:grpSpPr>
          <a:xfrm>
            <a:off x="2121535" y="3456940"/>
            <a:ext cx="6470650" cy="561340"/>
            <a:chOff x="2160000" y="1101985"/>
            <a:chExt cx="4824000" cy="561600"/>
          </a:xfrm>
        </p:grpSpPr>
        <p:sp>
          <p:nvSpPr>
            <p:cNvPr id="38" name="圆角矩形 37"/>
            <p:cNvSpPr/>
            <p:nvPr/>
          </p:nvSpPr>
          <p:spPr>
            <a:xfrm>
              <a:off x="2160000" y="1101985"/>
              <a:ext cx="4824000" cy="561600"/>
            </a:xfrm>
            <a:prstGeom prst="roundRect">
              <a:avLst>
                <a:gd name="adj" fmla="val 50000"/>
              </a:avLst>
            </a:prstGeom>
            <a:solidFill>
              <a:srgbClr val="EFF0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kumimoji="1"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386820" y="1214380"/>
              <a:ext cx="2877185" cy="337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4.</a:t>
              </a:r>
              <a:r>
                <a:rPr kumimoji="1" lang="en-US" altLang="zh-CN" sz="1600" spc="300" dirty="0" smtClean="0">
                  <a:solidFill>
                    <a:srgbClr val="55637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@SpringBootApplication</a:t>
              </a:r>
              <a:endParaRPr kumimoji="1" lang="en-US" sz="1600" spc="300" dirty="0" smtClean="0">
                <a:solidFill>
                  <a:srgbClr val="55637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12" y="131431"/>
            <a:ext cx="1477805" cy="527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97347" y="1527414"/>
            <a:ext cx="5062653" cy="3302406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27414"/>
            <a:ext cx="2497347" cy="33024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156335" y="3074670"/>
            <a:ext cx="5628641" cy="1363980"/>
            <a:chOff x="1156007" y="3218402"/>
            <a:chExt cx="4754882" cy="1363969"/>
          </a:xfrm>
        </p:grpSpPr>
        <p:sp>
          <p:nvSpPr>
            <p:cNvPr id="7" name="文本框 6"/>
            <p:cNvSpPr txBox="1"/>
            <p:nvPr/>
          </p:nvSpPr>
          <p:spPr>
            <a:xfrm>
              <a:off x="1156007" y="3218402"/>
              <a:ext cx="3598339" cy="136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</a:t>
              </a:r>
              <a:r>
                <a:rPr kumimoji="1" lang="en-US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6</a:t>
              </a:r>
              <a:endParaRPr kumimoji="1" lang="en-US" sz="7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03423" y="3615274"/>
              <a:ext cx="3607466" cy="71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3800" dirty="0" smtClean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Q &amp; A</a:t>
              </a:r>
              <a:endParaRPr kumimoji="1" lang="en-US" sz="38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10" name="矩形 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716152" y="2391719"/>
            <a:ext cx="5880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4000" b="1" dirty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3854515" y="3008763"/>
            <a:ext cx="15621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1200" dirty="0">
                <a:solidFill>
                  <a:srgbClr val="BCC9D6"/>
                </a:solidFill>
                <a:latin typeface="微软雅黑" panose="020B0503020204020204" charset="-122"/>
                <a:ea typeface="微软雅黑" panose="020B0503020204020204" charset="-122"/>
              </a:rPr>
              <a:t>谢谢聆听</a:t>
            </a:r>
            <a:endParaRPr lang="zh-CN" altLang="en-US" sz="1200" dirty="0">
              <a:solidFill>
                <a:srgbClr val="BCC9D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9" name="做有温度的保险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68" y="3267579"/>
            <a:ext cx="3462071" cy="140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14"/>
          <a:stretch>
            <a:fillRect/>
          </a:stretch>
        </p:blipFill>
        <p:spPr>
          <a:xfrm>
            <a:off x="-453826" y="3716788"/>
            <a:ext cx="10033442" cy="3146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12" y="131431"/>
            <a:ext cx="1477805" cy="527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97347" y="1527414"/>
            <a:ext cx="5062653" cy="3302406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27414"/>
            <a:ext cx="2497347" cy="33024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156335" y="3074670"/>
            <a:ext cx="5628641" cy="1363980"/>
            <a:chOff x="1156007" y="3218402"/>
            <a:chExt cx="4754882" cy="1363969"/>
          </a:xfrm>
        </p:grpSpPr>
        <p:sp>
          <p:nvSpPr>
            <p:cNvPr id="7" name="文本框 6"/>
            <p:cNvSpPr txBox="1"/>
            <p:nvPr/>
          </p:nvSpPr>
          <p:spPr>
            <a:xfrm>
              <a:off x="1156007" y="3218402"/>
              <a:ext cx="3598339" cy="136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kumimoji="1" lang="zh-CN" altLang="en-US" sz="7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72310" y="3615274"/>
              <a:ext cx="3638579" cy="67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3800" dirty="0" smtClean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SpringBoot介绍</a:t>
              </a:r>
              <a:endParaRPr kumimoji="1" sz="38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10" name="矩形 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4" name="矩形 3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254000" y="463350"/>
            <a:ext cx="8890000" cy="426447"/>
            <a:chOff x="254000" y="463350"/>
            <a:chExt cx="8890000" cy="426447"/>
          </a:xfrm>
        </p:grpSpPr>
        <p:sp>
          <p:nvSpPr>
            <p:cNvPr id="8" name="圆角矩形 7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什么是</a:t>
              </a:r>
              <a:r>
                <a:rPr kumimoji="1" lang="en-US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SpringBoot</a:t>
              </a:r>
              <a:r>
                <a:rPr kumimoji="1" lang="zh-CN" altLang="en-US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？</a:t>
              </a:r>
              <a:endParaRPr kumimoji="1" lang="zh-CN" altLang="en-US" sz="17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914400" y="4236085"/>
            <a:ext cx="6460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spring.io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：https://docs.spring.io/spring-boot/docs/current/reference/htmlsingle/#boot-documentation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14400" y="2132965"/>
            <a:ext cx="7744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 Boot 是 Spring 的子项目，正如其名字，提供 Spring 的引导( Boot )的功能，开发者可以更快的开始Spring开发。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1"/>
      <p:bldP spid="53" grpId="3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grpSp>
        <p:nvGrpSpPr>
          <p:cNvPr id="3" name="组 2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4" name="矩形 3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7" name="组 6"/>
          <p:cNvGrpSpPr/>
          <p:nvPr/>
        </p:nvGrpSpPr>
        <p:grpSpPr>
          <a:xfrm>
            <a:off x="254000" y="463350"/>
            <a:ext cx="8890000" cy="426447"/>
            <a:chOff x="254000" y="463350"/>
            <a:chExt cx="8890000" cy="426447"/>
          </a:xfrm>
        </p:grpSpPr>
        <p:sp>
          <p:nvSpPr>
            <p:cNvPr id="8" name="圆角矩形 7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SpringBoot</a:t>
              </a:r>
              <a:r>
                <a:rPr kumimoji="1" lang="zh-CN" altLang="en-US" sz="17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的核心功能</a:t>
              </a:r>
              <a:endParaRPr kumimoji="1" lang="zh-CN" altLang="en-US" sz="17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914400" y="2265045"/>
            <a:ext cx="7744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、Spring Boot可以以jar包形式独立运行，启动命令：java -jar xx.jar。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914400" y="2762885"/>
            <a:ext cx="7744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、提供内嵌Servlet容器、安全、监控检查等功能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4400" y="3260090"/>
            <a:ext cx="7744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、Starter简化Maven配置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400" y="3699510"/>
            <a:ext cx="7744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、提供自动配置（约定大于配置原则），无代码生成和 XML 配置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5" grpId="0"/>
      <p:bldP spid="5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412" y="131431"/>
            <a:ext cx="1477805" cy="5277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97455" y="1527175"/>
            <a:ext cx="5636260" cy="3302635"/>
          </a:xfrm>
          <a:prstGeom prst="rect">
            <a:avLst/>
          </a:prstGeom>
          <a:solidFill>
            <a:srgbClr val="E8F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527414"/>
            <a:ext cx="2497347" cy="330240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1156335" y="3074670"/>
            <a:ext cx="6266815" cy="1363980"/>
            <a:chOff x="1156007" y="3218402"/>
            <a:chExt cx="5293990" cy="1363969"/>
          </a:xfrm>
        </p:grpSpPr>
        <p:sp>
          <p:nvSpPr>
            <p:cNvPr id="7" name="文本框 6"/>
            <p:cNvSpPr txBox="1"/>
            <p:nvPr/>
          </p:nvSpPr>
          <p:spPr>
            <a:xfrm>
              <a:off x="1156007" y="3218402"/>
              <a:ext cx="3598339" cy="136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</a:t>
              </a:r>
              <a:r>
                <a:rPr kumimoji="1" lang="en-US" sz="78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endParaRPr kumimoji="1" lang="en-US" sz="7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84111" y="3615274"/>
              <a:ext cx="4165886" cy="675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3800" dirty="0" smtClean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SpringBoot</a:t>
              </a:r>
              <a:r>
                <a:rPr kumimoji="1" lang="zh-CN" sz="3800" dirty="0" smtClean="0">
                  <a:solidFill>
                    <a:srgbClr val="12C28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项目结构</a:t>
              </a:r>
              <a:endParaRPr kumimoji="1" lang="zh-CN" sz="38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10" name="矩形 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50190" y="478590"/>
            <a:ext cx="8890000" cy="426447"/>
            <a:chOff x="254000" y="463350"/>
            <a:chExt cx="8890000" cy="426447"/>
          </a:xfrm>
        </p:grpSpPr>
        <p:sp>
          <p:nvSpPr>
            <p:cNvPr id="5" name="圆角矩形 4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3926" y="50017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SpringBoot项目结构</a:t>
              </a:r>
              <a:endParaRPr kumimoji="1" sz="1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99938" y="1076383"/>
            <a:ext cx="8356648" cy="300833"/>
            <a:chOff x="393676" y="1170220"/>
            <a:chExt cx="8356648" cy="300833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393676" y="1471053"/>
              <a:ext cx="8356648" cy="0"/>
            </a:xfrm>
            <a:prstGeom prst="line">
              <a:avLst/>
            </a:prstGeom>
            <a:ln>
              <a:solidFill>
                <a:srgbClr val="E2E7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35586" y="1170220"/>
              <a:ext cx="2397760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项目结构</a:t>
              </a:r>
              <a:endPara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3926" y="1265461"/>
              <a:ext cx="63434" cy="63434"/>
            </a:xfrm>
            <a:prstGeom prst="ellipse">
              <a:avLst/>
            </a:prstGeom>
            <a:solidFill>
              <a:srgbClr val="6FD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97205" y="1474470"/>
            <a:ext cx="4469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1600" dirty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600" dirty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1600" dirty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20" name="矩形 1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588770"/>
            <a:ext cx="3806825" cy="7727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2486025"/>
            <a:ext cx="3806825" cy="4017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50190" y="478590"/>
            <a:ext cx="8890000" cy="426447"/>
            <a:chOff x="254000" y="463350"/>
            <a:chExt cx="8890000" cy="426447"/>
          </a:xfrm>
        </p:grpSpPr>
        <p:sp>
          <p:nvSpPr>
            <p:cNvPr id="5" name="圆角矩形 4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SpringBoot项目结构</a:t>
              </a:r>
              <a:endParaRPr kumimoji="1" lang="zh-CN" altLang="en-US" sz="1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99938" y="1076383"/>
            <a:ext cx="8356648" cy="300833"/>
            <a:chOff x="393676" y="1170220"/>
            <a:chExt cx="8356648" cy="300833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393676" y="1471053"/>
              <a:ext cx="8356648" cy="0"/>
            </a:xfrm>
            <a:prstGeom prst="line">
              <a:avLst/>
            </a:prstGeom>
            <a:ln>
              <a:solidFill>
                <a:srgbClr val="E2E7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35643" y="1170220"/>
              <a:ext cx="7924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项目结构</a:t>
              </a:r>
              <a:endPara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3926" y="1265461"/>
              <a:ext cx="63434" cy="63434"/>
            </a:xfrm>
            <a:prstGeom prst="ellipse">
              <a:avLst/>
            </a:prstGeom>
            <a:solidFill>
              <a:srgbClr val="6FD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10540" y="1568450"/>
            <a:ext cx="4469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sz="20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spring-boot 模块  </a:t>
            </a:r>
            <a:endParaRPr kumimoji="1" sz="2000" dirty="0" smtClean="0">
              <a:solidFill>
                <a:srgbClr val="12C28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sz="2000" dirty="0" smtClean="0">
              <a:solidFill>
                <a:srgbClr val="12C28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20" name="矩形 1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0540" y="2427605"/>
            <a:ext cx="802005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Spring Boot 的核心实现</a:t>
            </a:r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，提供功能：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org.springframework.boot.SpringApplication类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org.springframework.boot.web提供可选容器的嵌入式 Web 应用程序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kumimoji="1" lang="zh-CN" altLang="en-US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（Tomcat、Jetty、Undertow） 的支持</a:t>
            </a:r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kumimoji="1" lang="zh-CN" altLang="en-US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kumimoji="1" lang="en-US" alt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kumimoji="1" lang="en-US" alt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A559-4BEC-CC47-8A0C-9350BF07E48A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33" y="32667"/>
            <a:ext cx="1366807" cy="488145"/>
          </a:xfrm>
          <a:prstGeom prst="rect">
            <a:avLst/>
          </a:prstGeom>
        </p:spPr>
      </p:pic>
      <p:grpSp>
        <p:nvGrpSpPr>
          <p:cNvPr id="4" name="组 3"/>
          <p:cNvGrpSpPr/>
          <p:nvPr/>
        </p:nvGrpSpPr>
        <p:grpSpPr>
          <a:xfrm>
            <a:off x="250190" y="478590"/>
            <a:ext cx="8890000" cy="426447"/>
            <a:chOff x="254000" y="463350"/>
            <a:chExt cx="8890000" cy="426447"/>
          </a:xfrm>
        </p:grpSpPr>
        <p:sp>
          <p:nvSpPr>
            <p:cNvPr id="5" name="圆角矩形 4"/>
            <p:cNvSpPr/>
            <p:nvPr/>
          </p:nvSpPr>
          <p:spPr>
            <a:xfrm>
              <a:off x="254000" y="463350"/>
              <a:ext cx="7699043" cy="426447"/>
            </a:xfrm>
            <a:prstGeom prst="roundRect">
              <a:avLst>
                <a:gd name="adj" fmla="val 50000"/>
              </a:avLst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3926" y="505255"/>
              <a:ext cx="7549117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sz="17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SpringBoot项目结构</a:t>
              </a:r>
              <a:endParaRPr kumimoji="1" lang="zh-CN" altLang="en-US" sz="17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7614633" y="464173"/>
              <a:ext cx="1529367" cy="4248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399938" y="1076383"/>
            <a:ext cx="8356648" cy="300833"/>
            <a:chOff x="393676" y="1170220"/>
            <a:chExt cx="8356648" cy="300833"/>
          </a:xfrm>
        </p:grpSpPr>
        <p:cxnSp>
          <p:nvCxnSpPr>
            <p:cNvPr id="9" name="直线连接符 8"/>
            <p:cNvCxnSpPr/>
            <p:nvPr/>
          </p:nvCxnSpPr>
          <p:spPr>
            <a:xfrm>
              <a:off x="393676" y="1471053"/>
              <a:ext cx="8356648" cy="0"/>
            </a:xfrm>
            <a:prstGeom prst="line">
              <a:avLst/>
            </a:prstGeom>
            <a:ln>
              <a:solidFill>
                <a:srgbClr val="E2E7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35643" y="1170220"/>
              <a:ext cx="79248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项目结构</a:t>
              </a:r>
              <a:endParaRPr lang="zh-CN" altLang="en-US" sz="12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03926" y="1265461"/>
              <a:ext cx="63434" cy="63434"/>
            </a:xfrm>
            <a:prstGeom prst="ellipse">
              <a:avLst/>
            </a:prstGeom>
            <a:solidFill>
              <a:srgbClr val="6FDB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09270" y="1985010"/>
            <a:ext cx="82600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sz="2000" dirty="0" smtClean="0">
                <a:solidFill>
                  <a:srgbClr val="12C28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spring-boot-autoconfigure 模块  </a:t>
            </a:r>
            <a:endParaRPr kumimoji="1" sz="2000" dirty="0" smtClean="0">
              <a:solidFill>
                <a:srgbClr val="12C28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kumimoji="1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可以根据类路径的内容，自动配置大部分常用应用程序</a:t>
            </a:r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org.springframework.boot.autoconfigure.@EnableAutoConfiguration 注解，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kumimoji="1" lang="zh-CN" sz="1600" dirty="0" smtClean="0">
                <a:solidFill>
                  <a:srgbClr val="54636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会触发 Spring 上下文的自动配置</a:t>
            </a:r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kumimoji="1" lang="zh-CN" sz="1600" dirty="0" smtClean="0">
              <a:solidFill>
                <a:srgbClr val="54636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4325706" y="6683374"/>
            <a:ext cx="461050" cy="21600"/>
            <a:chOff x="4343400" y="6683374"/>
            <a:chExt cx="461050" cy="21600"/>
          </a:xfrm>
        </p:grpSpPr>
        <p:sp>
          <p:nvSpPr>
            <p:cNvPr id="20" name="矩形 19"/>
            <p:cNvSpPr/>
            <p:nvPr/>
          </p:nvSpPr>
          <p:spPr>
            <a:xfrm>
              <a:off x="434340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18050" y="6683374"/>
              <a:ext cx="86400" cy="21600"/>
            </a:xfrm>
            <a:prstGeom prst="rect">
              <a:avLst/>
            </a:prstGeom>
            <a:solidFill>
              <a:srgbClr val="12C2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2473</Words>
  <Application>WPS 演示</Application>
  <PresentationFormat>全屏显示(4:3)</PresentationFormat>
  <Paragraphs>253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Arial Unicode MS</vt:lpstr>
      <vt:lpstr>等线 Light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dengqi</cp:lastModifiedBy>
  <cp:revision>1021</cp:revision>
  <cp:lastPrinted>2017-07-19T08:14:00Z</cp:lastPrinted>
  <dcterms:created xsi:type="dcterms:W3CDTF">2017-07-16T04:19:00Z</dcterms:created>
  <dcterms:modified xsi:type="dcterms:W3CDTF">2019-08-30T06:58:24Z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22680496</vt:i4>
  </property>
  <property fmtid="{D5CDD505-2E9C-101B-9397-08002B2CF9AE}" pid="3" name="_NewReviewCycle">
    <vt:lpwstr/>
  </property>
  <property fmtid="{D5CDD505-2E9C-101B-9397-08002B2CF9AE}" pid="4" name="_EmailSubject">
    <vt:lpwstr>回复：【7.17-ppt汇总】请查收</vt:lpwstr>
  </property>
  <property fmtid="{D5CDD505-2E9C-101B-9397-08002B2CF9AE}" pid="5" name="_AuthorEmail">
    <vt:lpwstr>wenbo.yin@credit-suisse.com</vt:lpwstr>
  </property>
  <property fmtid="{D5CDD505-2E9C-101B-9397-08002B2CF9AE}" pid="6" name="_AuthorEmailDisplayName">
    <vt:lpwstr>Yin, Wenbo (PJBB)</vt:lpwstr>
  </property>
  <property fmtid="{D5CDD505-2E9C-101B-9397-08002B2CF9AE}" pid="7" name="KSOProductBuildVer">
    <vt:lpwstr>2052-10.8.0.6206</vt:lpwstr>
  </property>
</Properties>
</file>