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embeddings/oleObject4.bin" ContentType="application/vnd.openxmlformats-officedocument.oleObject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embeddings/oleObject9.bin" ContentType="application/vnd.openxmlformats-officedocument.oleObject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2" r:id="rId2"/>
    <p:sldId id="638" r:id="rId3"/>
    <p:sldId id="639" r:id="rId4"/>
    <p:sldId id="640" r:id="rId5"/>
    <p:sldId id="641" r:id="rId6"/>
    <p:sldId id="642" r:id="rId7"/>
    <p:sldId id="643" r:id="rId8"/>
    <p:sldId id="644" r:id="rId9"/>
    <p:sldId id="615" r:id="rId10"/>
    <p:sldId id="617" r:id="rId11"/>
    <p:sldId id="645" r:id="rId12"/>
    <p:sldId id="622" r:id="rId13"/>
    <p:sldId id="616" r:id="rId14"/>
    <p:sldId id="624" r:id="rId15"/>
    <p:sldId id="623" r:id="rId16"/>
    <p:sldId id="646" r:id="rId17"/>
    <p:sldId id="625" r:id="rId18"/>
    <p:sldId id="626" r:id="rId19"/>
    <p:sldId id="693" r:id="rId20"/>
    <p:sldId id="698" r:id="rId21"/>
    <p:sldId id="706" r:id="rId22"/>
    <p:sldId id="699" r:id="rId23"/>
    <p:sldId id="703" r:id="rId24"/>
    <p:sldId id="704" r:id="rId25"/>
    <p:sldId id="701" r:id="rId26"/>
    <p:sldId id="697" r:id="rId27"/>
    <p:sldId id="691" r:id="rId28"/>
    <p:sldId id="648" r:id="rId29"/>
    <p:sldId id="649" r:id="rId30"/>
    <p:sldId id="650" r:id="rId31"/>
    <p:sldId id="651" r:id="rId32"/>
    <p:sldId id="652" r:id="rId33"/>
    <p:sldId id="653" r:id="rId34"/>
    <p:sldId id="654" r:id="rId35"/>
    <p:sldId id="694" r:id="rId36"/>
    <p:sldId id="656" r:id="rId37"/>
    <p:sldId id="657" r:id="rId38"/>
    <p:sldId id="658" r:id="rId39"/>
    <p:sldId id="659" r:id="rId40"/>
    <p:sldId id="660" r:id="rId41"/>
    <p:sldId id="682" r:id="rId42"/>
    <p:sldId id="708" r:id="rId43"/>
    <p:sldId id="666" r:id="rId44"/>
    <p:sldId id="667" r:id="rId45"/>
    <p:sldId id="676" r:id="rId46"/>
    <p:sldId id="696" r:id="rId47"/>
    <p:sldId id="678" r:id="rId48"/>
    <p:sldId id="679" r:id="rId49"/>
    <p:sldId id="637" r:id="rId50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990000"/>
    <a:srgbClr val="D5F1CF"/>
    <a:srgbClr val="F1C7C7"/>
    <a:srgbClr val="F6F5BD"/>
    <a:srgbClr val="EBAFAF"/>
    <a:srgbClr val="DB6F6F"/>
    <a:srgbClr val="E49494"/>
    <a:srgbClr val="D09E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9" autoAdjust="0"/>
    <p:restoredTop sz="94626" autoAdjust="0"/>
  </p:normalViewPr>
  <p:slideViewPr>
    <p:cSldViewPr>
      <p:cViewPr>
        <p:scale>
          <a:sx n="147" d="100"/>
          <a:sy n="147" d="100"/>
        </p:scale>
        <p:origin x="-616" y="-76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Office%20HD:Users:bryant:Documents:Classes:CS%20418%20S'17:cuda-talk:matrix-multiplic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methods.txt!$C$2</c:f>
              <c:strCache>
                <c:ptCount val="1"/>
                <c:pt idx="0">
                  <c:v>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methods.txt!$D$2:$K$2</c:f>
              <c:numCache>
                <c:formatCode>General</c:formatCode>
                <c:ptCount val="8"/>
                <c:pt idx="0">
                  <c:v>2.71</c:v>
                </c:pt>
                <c:pt idx="1">
                  <c:v>2.85</c:v>
                </c:pt>
                <c:pt idx="2">
                  <c:v>2.79</c:v>
                </c:pt>
                <c:pt idx="3">
                  <c:v>2.53</c:v>
                </c:pt>
                <c:pt idx="4">
                  <c:v>2.31</c:v>
                </c:pt>
                <c:pt idx="5">
                  <c:v>1.67</c:v>
                </c:pt>
                <c:pt idx="6">
                  <c:v>1.09</c:v>
                </c:pt>
                <c:pt idx="7">
                  <c:v>1.08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929384"/>
        <c:axId val="2143607400"/>
      </c:lineChart>
      <c:catAx>
        <c:axId val="-2077929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43607400"/>
        <c:crosses val="autoZero"/>
        <c:auto val="1"/>
        <c:lblAlgn val="ctr"/>
        <c:lblOffset val="100"/>
        <c:noMultiLvlLbl val="0"/>
      </c:catAx>
      <c:valAx>
        <c:axId val="2143607400"/>
        <c:scaling>
          <c:orientation val="minMax"/>
          <c:max val="6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7929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methods.txt!$C$2</c:f>
              <c:strCache>
                <c:ptCount val="1"/>
                <c:pt idx="0">
                  <c:v>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methods.txt!$D$2:$K$2</c:f>
              <c:numCache>
                <c:formatCode>General</c:formatCode>
                <c:ptCount val="8"/>
                <c:pt idx="0">
                  <c:v>2.71</c:v>
                </c:pt>
                <c:pt idx="1">
                  <c:v>2.85</c:v>
                </c:pt>
                <c:pt idx="2">
                  <c:v>2.79</c:v>
                </c:pt>
                <c:pt idx="3">
                  <c:v>2.53</c:v>
                </c:pt>
                <c:pt idx="4">
                  <c:v>2.31</c:v>
                </c:pt>
                <c:pt idx="5">
                  <c:v>1.67</c:v>
                </c:pt>
                <c:pt idx="6">
                  <c:v>1.09</c:v>
                </c:pt>
                <c:pt idx="7">
                  <c:v>1.08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methods.txt!$C$3</c:f>
              <c:strCache>
                <c:ptCount val="1"/>
                <c:pt idx="0">
                  <c:v>Transpose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methods.txt!$D$3:$K$3</c:f>
              <c:numCache>
                <c:formatCode>General</c:formatCode>
                <c:ptCount val="8"/>
                <c:pt idx="0">
                  <c:v>2.99</c:v>
                </c:pt>
                <c:pt idx="1">
                  <c:v>3.2</c:v>
                </c:pt>
                <c:pt idx="2">
                  <c:v>3.23</c:v>
                </c:pt>
                <c:pt idx="3">
                  <c:v>3.09</c:v>
                </c:pt>
                <c:pt idx="4">
                  <c:v>2.66</c:v>
                </c:pt>
                <c:pt idx="5">
                  <c:v>2.51</c:v>
                </c:pt>
                <c:pt idx="6">
                  <c:v>2.45</c:v>
                </c:pt>
                <c:pt idx="7">
                  <c:v>2.42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6771784"/>
        <c:axId val="2059706856"/>
      </c:lineChart>
      <c:catAx>
        <c:axId val="-2076771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9706856"/>
        <c:crosses val="autoZero"/>
        <c:auto val="1"/>
        <c:lblAlgn val="ctr"/>
        <c:lblOffset val="100"/>
        <c:noMultiLvlLbl val="0"/>
      </c:catAx>
      <c:valAx>
        <c:axId val="2059706856"/>
        <c:scaling>
          <c:orientation val="minMax"/>
          <c:max val="6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6771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methods.txt!$C$3</c:f>
              <c:strCache>
                <c:ptCount val="1"/>
                <c:pt idx="0">
                  <c:v>Transpose</c:v>
                </c:pt>
              </c:strCache>
            </c:strRef>
          </c:tx>
          <c:spPr>
            <a:ln>
              <a:solidFill>
                <a:srgbClr val="990000"/>
              </a:solidFill>
            </a:ln>
          </c:spPr>
          <c:marker>
            <c:spPr>
              <a:solidFill>
                <a:srgbClr val="990000"/>
              </a:solidFill>
              <a:ln>
                <a:solidFill>
                  <a:srgbClr val="990000"/>
                </a:solidFill>
              </a:ln>
            </c:spPr>
          </c:marker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methods.txt!$D$3:$K$3</c:f>
              <c:numCache>
                <c:formatCode>General</c:formatCode>
                <c:ptCount val="8"/>
                <c:pt idx="0">
                  <c:v>2.99</c:v>
                </c:pt>
                <c:pt idx="1">
                  <c:v>3.2</c:v>
                </c:pt>
                <c:pt idx="2">
                  <c:v>3.23</c:v>
                </c:pt>
                <c:pt idx="3">
                  <c:v>3.09</c:v>
                </c:pt>
                <c:pt idx="4">
                  <c:v>2.66</c:v>
                </c:pt>
                <c:pt idx="5">
                  <c:v>2.51</c:v>
                </c:pt>
                <c:pt idx="6">
                  <c:v>2.45</c:v>
                </c:pt>
                <c:pt idx="7">
                  <c:v>2.42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039912"/>
        <c:axId val="-2097974040"/>
      </c:lineChart>
      <c:catAx>
        <c:axId val="-2077039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7974040"/>
        <c:crosses val="autoZero"/>
        <c:auto val="1"/>
        <c:lblAlgn val="ctr"/>
        <c:lblOffset val="100"/>
        <c:noMultiLvlLbl val="0"/>
      </c:catAx>
      <c:valAx>
        <c:axId val="-20979740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7039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methods.txt!$C$3</c:f>
              <c:strCache>
                <c:ptCount val="1"/>
                <c:pt idx="0">
                  <c:v>Transpose</c:v>
                </c:pt>
              </c:strCache>
            </c:strRef>
          </c:tx>
          <c:spPr>
            <a:ln>
              <a:solidFill>
                <a:srgbClr val="990000"/>
              </a:solidFill>
            </a:ln>
          </c:spPr>
          <c:marker>
            <c:spPr>
              <a:solidFill>
                <a:srgbClr val="990000"/>
              </a:solidFill>
              <a:ln>
                <a:solidFill>
                  <a:srgbClr val="990000"/>
                </a:solidFill>
              </a:ln>
            </c:spPr>
          </c:marker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methods.txt!$D$3:$K$3</c:f>
              <c:numCache>
                <c:formatCode>General</c:formatCode>
                <c:ptCount val="8"/>
                <c:pt idx="0">
                  <c:v>2.99</c:v>
                </c:pt>
                <c:pt idx="1">
                  <c:v>3.2</c:v>
                </c:pt>
                <c:pt idx="2">
                  <c:v>3.23</c:v>
                </c:pt>
                <c:pt idx="3">
                  <c:v>3.09</c:v>
                </c:pt>
                <c:pt idx="4">
                  <c:v>2.66</c:v>
                </c:pt>
                <c:pt idx="5">
                  <c:v>2.51</c:v>
                </c:pt>
                <c:pt idx="6">
                  <c:v>2.45</c:v>
                </c:pt>
                <c:pt idx="7">
                  <c:v>2.42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methods.txt!$C$7</c:f>
              <c:strCache>
                <c:ptCount val="1"/>
                <c:pt idx="0">
                  <c:v>Cuda Simple Inverted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methods.txt!$D$7:$K$7</c:f>
              <c:numCache>
                <c:formatCode>General</c:formatCode>
                <c:ptCount val="8"/>
                <c:pt idx="0">
                  <c:v>0.42</c:v>
                </c:pt>
                <c:pt idx="1">
                  <c:v>2.34</c:v>
                </c:pt>
                <c:pt idx="2">
                  <c:v>4.96</c:v>
                </c:pt>
                <c:pt idx="3">
                  <c:v>21.99</c:v>
                </c:pt>
                <c:pt idx="4">
                  <c:v>46.02</c:v>
                </c:pt>
                <c:pt idx="5">
                  <c:v>49.36</c:v>
                </c:pt>
                <c:pt idx="6">
                  <c:v>53.42</c:v>
                </c:pt>
                <c:pt idx="7">
                  <c:v>56.32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314696"/>
        <c:axId val="-2076109240"/>
      </c:lineChart>
      <c:catAx>
        <c:axId val="-2134314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6109240"/>
        <c:crosses val="autoZero"/>
        <c:auto val="1"/>
        <c:lblAlgn val="ctr"/>
        <c:lblOffset val="100"/>
        <c:noMultiLvlLbl val="0"/>
      </c:catAx>
      <c:valAx>
        <c:axId val="-2076109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4314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methods.txt!$C$3</c:f>
              <c:strCache>
                <c:ptCount val="1"/>
                <c:pt idx="0">
                  <c:v>Transpose</c:v>
                </c:pt>
              </c:strCache>
            </c:strRef>
          </c:tx>
          <c:spPr>
            <a:ln>
              <a:solidFill>
                <a:srgbClr val="990000"/>
              </a:solidFill>
            </a:ln>
          </c:spPr>
          <c:marker>
            <c:spPr>
              <a:solidFill>
                <a:srgbClr val="990000"/>
              </a:solidFill>
              <a:ln>
                <a:solidFill>
                  <a:srgbClr val="990000"/>
                </a:solidFill>
              </a:ln>
            </c:spPr>
          </c:marker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methods.txt!$D$3:$K$3</c:f>
              <c:numCache>
                <c:formatCode>General</c:formatCode>
                <c:ptCount val="8"/>
                <c:pt idx="0">
                  <c:v>2.99</c:v>
                </c:pt>
                <c:pt idx="1">
                  <c:v>3.2</c:v>
                </c:pt>
                <c:pt idx="2">
                  <c:v>3.23</c:v>
                </c:pt>
                <c:pt idx="3">
                  <c:v>3.09</c:v>
                </c:pt>
                <c:pt idx="4">
                  <c:v>2.66</c:v>
                </c:pt>
                <c:pt idx="5">
                  <c:v>2.51</c:v>
                </c:pt>
                <c:pt idx="6">
                  <c:v>2.45</c:v>
                </c:pt>
                <c:pt idx="7">
                  <c:v>2.42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methods.txt!$C$7</c:f>
              <c:strCache>
                <c:ptCount val="1"/>
                <c:pt idx="0">
                  <c:v>Cuda Simple Inverted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methods.txt!$D$7:$K$7</c:f>
              <c:numCache>
                <c:formatCode>General</c:formatCode>
                <c:ptCount val="8"/>
                <c:pt idx="0">
                  <c:v>0.42</c:v>
                </c:pt>
                <c:pt idx="1">
                  <c:v>2.34</c:v>
                </c:pt>
                <c:pt idx="2">
                  <c:v>4.96</c:v>
                </c:pt>
                <c:pt idx="3">
                  <c:v>21.99</c:v>
                </c:pt>
                <c:pt idx="4">
                  <c:v>46.02</c:v>
                </c:pt>
                <c:pt idx="5">
                  <c:v>49.36</c:v>
                </c:pt>
                <c:pt idx="6">
                  <c:v>53.42</c:v>
                </c:pt>
                <c:pt idx="7">
                  <c:v>56.32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methods.txt!$C$9</c:f>
              <c:strCache>
                <c:ptCount val="1"/>
                <c:pt idx="0">
                  <c:v>Cuda Transpose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methods.txt!$D$9:$K$9</c:f>
              <c:numCache>
                <c:formatCode>General</c:formatCode>
                <c:ptCount val="8"/>
                <c:pt idx="0">
                  <c:v>0.21</c:v>
                </c:pt>
                <c:pt idx="1">
                  <c:v>1.65</c:v>
                </c:pt>
                <c:pt idx="2">
                  <c:v>4.57</c:v>
                </c:pt>
                <c:pt idx="3">
                  <c:v>21.64</c:v>
                </c:pt>
                <c:pt idx="4">
                  <c:v>49.05</c:v>
                </c:pt>
                <c:pt idx="5">
                  <c:v>51.63</c:v>
                </c:pt>
                <c:pt idx="6">
                  <c:v>55.55</c:v>
                </c:pt>
                <c:pt idx="7">
                  <c:v>56.22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7738888"/>
        <c:axId val="2096127608"/>
      </c:lineChart>
      <c:catAx>
        <c:axId val="-207773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6127608"/>
        <c:crosses val="autoZero"/>
        <c:auto val="1"/>
        <c:lblAlgn val="ctr"/>
        <c:lblOffset val="100"/>
        <c:noMultiLvlLbl val="0"/>
      </c:catAx>
      <c:valAx>
        <c:axId val="2096127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7738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methods.txt!$C$2</c:f>
              <c:strCache>
                <c:ptCount val="1"/>
                <c:pt idx="0">
                  <c:v>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methods.txt!$D$2:$K$2</c:f>
              <c:numCache>
                <c:formatCode>General</c:formatCode>
                <c:ptCount val="8"/>
                <c:pt idx="0">
                  <c:v>2.71</c:v>
                </c:pt>
                <c:pt idx="1">
                  <c:v>2.85</c:v>
                </c:pt>
                <c:pt idx="2">
                  <c:v>2.79</c:v>
                </c:pt>
                <c:pt idx="3">
                  <c:v>2.53</c:v>
                </c:pt>
                <c:pt idx="4">
                  <c:v>2.31</c:v>
                </c:pt>
                <c:pt idx="5">
                  <c:v>1.67</c:v>
                </c:pt>
                <c:pt idx="6">
                  <c:v>1.09</c:v>
                </c:pt>
                <c:pt idx="7">
                  <c:v>1.08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methods.txt!$C$3</c:f>
              <c:strCache>
                <c:ptCount val="1"/>
                <c:pt idx="0">
                  <c:v>Transpose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methods.txt!$D$3:$K$3</c:f>
              <c:numCache>
                <c:formatCode>General</c:formatCode>
                <c:ptCount val="8"/>
                <c:pt idx="0">
                  <c:v>2.99</c:v>
                </c:pt>
                <c:pt idx="1">
                  <c:v>3.2</c:v>
                </c:pt>
                <c:pt idx="2">
                  <c:v>3.23</c:v>
                </c:pt>
                <c:pt idx="3">
                  <c:v>3.09</c:v>
                </c:pt>
                <c:pt idx="4">
                  <c:v>2.66</c:v>
                </c:pt>
                <c:pt idx="5">
                  <c:v>2.51</c:v>
                </c:pt>
                <c:pt idx="6">
                  <c:v>2.45</c:v>
                </c:pt>
                <c:pt idx="7">
                  <c:v>2.42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methods.txt!$C$4</c:f>
              <c:strCache>
                <c:ptCount val="1"/>
                <c:pt idx="0">
                  <c:v>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methods.txt!$D$4:$K$4</c:f>
              <c:numCache>
                <c:formatCode>General</c:formatCode>
                <c:ptCount val="8"/>
                <c:pt idx="0">
                  <c:v>2.93</c:v>
                </c:pt>
                <c:pt idx="1">
                  <c:v>3.69</c:v>
                </c:pt>
                <c:pt idx="2">
                  <c:v>4.03</c:v>
                </c:pt>
                <c:pt idx="3">
                  <c:v>4.33</c:v>
                </c:pt>
                <c:pt idx="4">
                  <c:v>4.35</c:v>
                </c:pt>
                <c:pt idx="5">
                  <c:v>4.28</c:v>
                </c:pt>
                <c:pt idx="6">
                  <c:v>4.0</c:v>
                </c:pt>
                <c:pt idx="7">
                  <c:v>3.5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methods.txt!$C$5</c:f>
              <c:strCache>
                <c:ptCount val="1"/>
                <c:pt idx="0">
                  <c:v>Transpose+Blocked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methods.txt!$D$5:$K$5</c:f>
              <c:numCache>
                <c:formatCode>General</c:formatCode>
                <c:ptCount val="8"/>
                <c:pt idx="0">
                  <c:v>2.97</c:v>
                </c:pt>
                <c:pt idx="1">
                  <c:v>4.05</c:v>
                </c:pt>
                <c:pt idx="2">
                  <c:v>4.659999999999999</c:v>
                </c:pt>
                <c:pt idx="3">
                  <c:v>5.26</c:v>
                </c:pt>
                <c:pt idx="4">
                  <c:v>5.319999999999999</c:v>
                </c:pt>
                <c:pt idx="5">
                  <c:v>5.4</c:v>
                </c:pt>
                <c:pt idx="6">
                  <c:v>5.48</c:v>
                </c:pt>
                <c:pt idx="7">
                  <c:v>4.649999999999999</c:v>
                </c:pt>
              </c:numCache>
            </c:numRef>
          </c:val>
          <c:smooth val="0"/>
        </c:ser>
        <c:ser>
          <c:idx val="6"/>
          <c:order val="4"/>
          <c:tx>
            <c:strRef>
              <c:f>methods.txt!$C$6</c:f>
              <c:strCache>
                <c:ptCount val="1"/>
                <c:pt idx="0">
                  <c:v>Fast 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methods.txt!$D$6:$K$6</c:f>
              <c:numCache>
                <c:formatCode>General</c:formatCode>
                <c:ptCount val="8"/>
                <c:pt idx="0">
                  <c:v>3.13</c:v>
                </c:pt>
                <c:pt idx="1">
                  <c:v>4.31</c:v>
                </c:pt>
                <c:pt idx="2">
                  <c:v>5.05</c:v>
                </c:pt>
                <c:pt idx="3">
                  <c:v>5.49</c:v>
                </c:pt>
                <c:pt idx="4">
                  <c:v>5.6</c:v>
                </c:pt>
                <c:pt idx="5">
                  <c:v>5.649999999999999</c:v>
                </c:pt>
                <c:pt idx="6">
                  <c:v>5.769999999999999</c:v>
                </c:pt>
                <c:pt idx="7">
                  <c:v>5.45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572520"/>
        <c:axId val="-2100576712"/>
      </c:lineChart>
      <c:catAx>
        <c:axId val="-2100572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576712"/>
        <c:crosses val="autoZero"/>
        <c:auto val="1"/>
        <c:lblAlgn val="ctr"/>
        <c:lblOffset val="100"/>
        <c:noMultiLvlLbl val="0"/>
      </c:catAx>
      <c:valAx>
        <c:axId val="-2100576712"/>
        <c:scaling>
          <c:orientation val="minMax"/>
          <c:max val="6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572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methods.txt!$C$6</c:f>
              <c:strCache>
                <c:ptCount val="1"/>
                <c:pt idx="0">
                  <c:v>Fast 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methods.txt!$D$6:$K$6</c:f>
              <c:numCache>
                <c:formatCode>General</c:formatCode>
                <c:ptCount val="8"/>
                <c:pt idx="0">
                  <c:v>3.13</c:v>
                </c:pt>
                <c:pt idx="1">
                  <c:v>4.31</c:v>
                </c:pt>
                <c:pt idx="2">
                  <c:v>5.05</c:v>
                </c:pt>
                <c:pt idx="3">
                  <c:v>5.49</c:v>
                </c:pt>
                <c:pt idx="4">
                  <c:v>5.6</c:v>
                </c:pt>
                <c:pt idx="5">
                  <c:v>5.649999999999998</c:v>
                </c:pt>
                <c:pt idx="6">
                  <c:v>5.769999999999999</c:v>
                </c:pt>
                <c:pt idx="7">
                  <c:v>5.45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methods.txt!$C$11</c:f>
              <c:strCache>
                <c:ptCount val="1"/>
                <c:pt idx="0">
                  <c:v>Cuda Block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methods.txt!$D$11:$K$11</c:f>
              <c:numCache>
                <c:formatCode>General</c:formatCode>
                <c:ptCount val="8"/>
                <c:pt idx="0">
                  <c:v>0.36</c:v>
                </c:pt>
                <c:pt idx="1">
                  <c:v>2.87</c:v>
                </c:pt>
                <c:pt idx="2">
                  <c:v>22.28</c:v>
                </c:pt>
                <c:pt idx="3">
                  <c:v>125.24</c:v>
                </c:pt>
                <c:pt idx="4">
                  <c:v>575.49</c:v>
                </c:pt>
                <c:pt idx="5">
                  <c:v>899.28</c:v>
                </c:pt>
                <c:pt idx="6">
                  <c:v>1208.21</c:v>
                </c:pt>
                <c:pt idx="7">
                  <c:v>1230.35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2046792"/>
        <c:axId val="-2072066200"/>
      </c:lineChart>
      <c:catAx>
        <c:axId val="-2072046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2066200"/>
        <c:crosses val="autoZero"/>
        <c:auto val="1"/>
        <c:lblAlgn val="ctr"/>
        <c:lblOffset val="100"/>
        <c:noMultiLvlLbl val="0"/>
      </c:catAx>
      <c:valAx>
        <c:axId val="-2072066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2046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methods.txt!$C$6</c:f>
              <c:strCache>
                <c:ptCount val="1"/>
                <c:pt idx="0">
                  <c:v>Fast 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methods.txt!$D$6:$K$6</c:f>
              <c:numCache>
                <c:formatCode>General</c:formatCode>
                <c:ptCount val="8"/>
                <c:pt idx="0">
                  <c:v>3.13</c:v>
                </c:pt>
                <c:pt idx="1">
                  <c:v>4.31</c:v>
                </c:pt>
                <c:pt idx="2">
                  <c:v>5.05</c:v>
                </c:pt>
                <c:pt idx="3">
                  <c:v>5.49</c:v>
                </c:pt>
                <c:pt idx="4">
                  <c:v>5.6</c:v>
                </c:pt>
                <c:pt idx="5">
                  <c:v>5.65</c:v>
                </c:pt>
                <c:pt idx="6">
                  <c:v>5.769999999999999</c:v>
                </c:pt>
                <c:pt idx="7">
                  <c:v>5.45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methods.txt!$C$7</c:f>
              <c:strCache>
                <c:ptCount val="1"/>
                <c:pt idx="0">
                  <c:v>Cuda Simple Inverted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methods.txt!$D$7:$K$7</c:f>
              <c:numCache>
                <c:formatCode>General</c:formatCode>
                <c:ptCount val="8"/>
                <c:pt idx="0">
                  <c:v>0.42</c:v>
                </c:pt>
                <c:pt idx="1">
                  <c:v>2.34</c:v>
                </c:pt>
                <c:pt idx="2">
                  <c:v>4.96</c:v>
                </c:pt>
                <c:pt idx="3">
                  <c:v>21.99</c:v>
                </c:pt>
                <c:pt idx="4">
                  <c:v>46.02</c:v>
                </c:pt>
                <c:pt idx="5">
                  <c:v>49.36</c:v>
                </c:pt>
                <c:pt idx="6">
                  <c:v>53.42</c:v>
                </c:pt>
                <c:pt idx="7">
                  <c:v>56.32</c:v>
                </c:pt>
              </c:numCache>
            </c:numRef>
          </c:val>
          <c:smooth val="0"/>
        </c:ser>
        <c:ser>
          <c:idx val="8"/>
          <c:order val="2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methods.txt!$C$10</c:f>
              <c:strCache>
                <c:ptCount val="1"/>
                <c:pt idx="0">
                  <c:v>Cuda Block Inverted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methods.txt!$D$10:$K$10</c:f>
              <c:numCache>
                <c:formatCode>General</c:formatCode>
                <c:ptCount val="8"/>
                <c:pt idx="0">
                  <c:v>0.13</c:v>
                </c:pt>
                <c:pt idx="1">
                  <c:v>1.03</c:v>
                </c:pt>
                <c:pt idx="2">
                  <c:v>7.23</c:v>
                </c:pt>
                <c:pt idx="3">
                  <c:v>33.6</c:v>
                </c:pt>
                <c:pt idx="4">
                  <c:v>140.64</c:v>
                </c:pt>
                <c:pt idx="5">
                  <c:v>162.38</c:v>
                </c:pt>
                <c:pt idx="6">
                  <c:v>187.12</c:v>
                </c:pt>
                <c:pt idx="7">
                  <c:v>201.24</c:v>
                </c:pt>
              </c:numCache>
            </c:numRef>
          </c:val>
          <c:smooth val="0"/>
        </c:ser>
        <c:ser>
          <c:idx val="9"/>
          <c:order val="4"/>
          <c:tx>
            <c:strRef>
              <c:f>methods.txt!$C$11</c:f>
              <c:strCache>
                <c:ptCount val="1"/>
                <c:pt idx="0">
                  <c:v>Cuda Block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methods.txt!$D$11:$K$11</c:f>
              <c:numCache>
                <c:formatCode>General</c:formatCode>
                <c:ptCount val="8"/>
                <c:pt idx="0">
                  <c:v>0.36</c:v>
                </c:pt>
                <c:pt idx="1">
                  <c:v>2.87</c:v>
                </c:pt>
                <c:pt idx="2">
                  <c:v>22.28</c:v>
                </c:pt>
                <c:pt idx="3">
                  <c:v>125.24</c:v>
                </c:pt>
                <c:pt idx="4">
                  <c:v>575.49</c:v>
                </c:pt>
                <c:pt idx="5">
                  <c:v>899.28</c:v>
                </c:pt>
                <c:pt idx="6">
                  <c:v>1208.21</c:v>
                </c:pt>
                <c:pt idx="7">
                  <c:v>1230.35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4708888"/>
        <c:axId val="-2144710104"/>
      </c:lineChart>
      <c:catAx>
        <c:axId val="-2144708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4710104"/>
        <c:crosses val="autoZero"/>
        <c:auto val="1"/>
        <c:lblAlgn val="ctr"/>
        <c:lblOffset val="100"/>
        <c:noMultiLvlLbl val="0"/>
      </c:catAx>
      <c:valAx>
        <c:axId val="-21447101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44708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methods.txt!$C$6</c:f>
              <c:strCache>
                <c:ptCount val="1"/>
                <c:pt idx="0">
                  <c:v>Fast Blocked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methods.txt!$D$6:$K$6</c:f>
              <c:numCache>
                <c:formatCode>General</c:formatCode>
                <c:ptCount val="8"/>
                <c:pt idx="0">
                  <c:v>3.13</c:v>
                </c:pt>
                <c:pt idx="1">
                  <c:v>4.31</c:v>
                </c:pt>
                <c:pt idx="2">
                  <c:v>5.05</c:v>
                </c:pt>
                <c:pt idx="3">
                  <c:v>5.49</c:v>
                </c:pt>
                <c:pt idx="4">
                  <c:v>5.6</c:v>
                </c:pt>
                <c:pt idx="5">
                  <c:v>5.649999999999998</c:v>
                </c:pt>
                <c:pt idx="6">
                  <c:v>5.769999999999999</c:v>
                </c:pt>
                <c:pt idx="7">
                  <c:v>5.45</c:v>
                </c:pt>
              </c:numCache>
            </c:numRef>
          </c:val>
          <c:smooth val="0"/>
        </c:ser>
        <c:ser>
          <c:idx val="8"/>
          <c:order val="1"/>
          <c:tx>
            <c:strRef>
              <c:f>methods.txt!$C$8</c:f>
              <c:strCache>
                <c:ptCount val="1"/>
                <c:pt idx="0">
                  <c:v>Cuda Simple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methods.txt!$D$8:$K$8</c:f>
              <c:numCache>
                <c:formatCode>General</c:formatCode>
                <c:ptCount val="8"/>
                <c:pt idx="0">
                  <c:v>0.44</c:v>
                </c:pt>
                <c:pt idx="1">
                  <c:v>3.04</c:v>
                </c:pt>
                <c:pt idx="2">
                  <c:v>15.79</c:v>
                </c:pt>
                <c:pt idx="3">
                  <c:v>80.78</c:v>
                </c:pt>
                <c:pt idx="4">
                  <c:v>252.63</c:v>
                </c:pt>
                <c:pt idx="5">
                  <c:v>362.58</c:v>
                </c:pt>
                <c:pt idx="6">
                  <c:v>519.8</c:v>
                </c:pt>
                <c:pt idx="7">
                  <c:v>501.01</c:v>
                </c:pt>
              </c:numCache>
            </c:numRef>
          </c:val>
          <c:smooth val="0"/>
        </c:ser>
        <c:ser>
          <c:idx val="9"/>
          <c:order val="2"/>
          <c:tx>
            <c:strRef>
              <c:f>methods.txt!$C$11</c:f>
              <c:strCache>
                <c:ptCount val="1"/>
                <c:pt idx="0">
                  <c:v>Cuda Block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methods.txt!$D$11:$K$11</c:f>
              <c:numCache>
                <c:formatCode>General</c:formatCode>
                <c:ptCount val="8"/>
                <c:pt idx="0">
                  <c:v>0.36</c:v>
                </c:pt>
                <c:pt idx="1">
                  <c:v>2.87</c:v>
                </c:pt>
                <c:pt idx="2">
                  <c:v>22.28</c:v>
                </c:pt>
                <c:pt idx="3">
                  <c:v>125.24</c:v>
                </c:pt>
                <c:pt idx="4">
                  <c:v>575.49</c:v>
                </c:pt>
                <c:pt idx="5">
                  <c:v>899.28</c:v>
                </c:pt>
                <c:pt idx="6">
                  <c:v>1208.21</c:v>
                </c:pt>
                <c:pt idx="7">
                  <c:v>1230.35</c:v>
                </c:pt>
              </c:numCache>
            </c:numRef>
          </c:val>
          <c:smooth val="0"/>
        </c:ser>
        <c:ser>
          <c:idx val="12"/>
          <c:order val="3"/>
          <c:tx>
            <c:strRef>
              <c:f>methods.txt!$C$13</c:f>
              <c:strCache>
                <c:ptCount val="1"/>
                <c:pt idx="0">
                  <c:v>Cuda Quad Block</c:v>
                </c:pt>
              </c:strCache>
            </c:strRef>
          </c:tx>
          <c:cat>
            <c:numRef>
              <c:f>methods.txt!$D$1:$K$1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</c:numCache>
            </c:numRef>
          </c:cat>
          <c:val>
            <c:numRef>
              <c:f>methods.txt!$D$13:$K$13</c:f>
              <c:numCache>
                <c:formatCode>General</c:formatCode>
                <c:ptCount val="8"/>
                <c:pt idx="0">
                  <c:v>0.14</c:v>
                </c:pt>
                <c:pt idx="1">
                  <c:v>1.13</c:v>
                </c:pt>
                <c:pt idx="2">
                  <c:v>8.96</c:v>
                </c:pt>
                <c:pt idx="3">
                  <c:v>67.18000000000001</c:v>
                </c:pt>
                <c:pt idx="4">
                  <c:v>304.69</c:v>
                </c:pt>
                <c:pt idx="5">
                  <c:v>1188.19</c:v>
                </c:pt>
                <c:pt idx="6">
                  <c:v>1350.72</c:v>
                </c:pt>
                <c:pt idx="7">
                  <c:v>1714.7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818600"/>
        <c:axId val="-2100995432"/>
      </c:lineChart>
      <c:catAx>
        <c:axId val="-2100818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995432"/>
        <c:crosses val="autoZero"/>
        <c:auto val="1"/>
        <c:lblAlgn val="ctr"/>
        <c:lblOffset val="100"/>
        <c:noMultiLvlLbl val="0"/>
      </c:catAx>
      <c:valAx>
        <c:axId val="-2100995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GFLOPS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818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78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0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793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15-418/618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Introduction to CUDA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15-418/618: Parallel Computer Architecture and Programming</a:t>
            </a:r>
            <a:br>
              <a:rPr lang="en-US" sz="2000" b="0" dirty="0" smtClean="0"/>
            </a:br>
            <a:r>
              <a:rPr lang="en-US" sz="2000" b="0" dirty="0" smtClean="0"/>
              <a:t>Special Presentation.  Feb. </a:t>
            </a:r>
            <a:r>
              <a:rPr lang="en-US" sz="2000" b="0" dirty="0" smtClean="0"/>
              <a:t>8, 2017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05896" y="3886200"/>
            <a:ext cx="7678738" cy="1752600"/>
          </a:xfrm>
        </p:spPr>
        <p:txBody>
          <a:bodyPr/>
          <a:lstStyle/>
          <a:p>
            <a:r>
              <a:rPr lang="en-US" dirty="0" smtClean="0"/>
              <a:t>Randy Bryant</a:t>
            </a:r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Interacting with SPMD Machine: Control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>
          <a:xfrm>
            <a:off x="396875" y="1314565"/>
            <a:ext cx="2879725" cy="5019560"/>
          </a:xfrm>
        </p:spPr>
        <p:txBody>
          <a:bodyPr/>
          <a:lstStyle/>
          <a:p>
            <a:r>
              <a:rPr lang="en-US" dirty="0" smtClean="0"/>
              <a:t>Overall execution managed by code executing on host</a:t>
            </a:r>
          </a:p>
          <a:p>
            <a:r>
              <a:rPr lang="en-US" dirty="0" smtClean="0"/>
              <a:t>Launch set of kernels</a:t>
            </a:r>
          </a:p>
          <a:p>
            <a:pPr lvl="1"/>
            <a:r>
              <a:rPr lang="en-US" dirty="0" smtClean="0"/>
              <a:t>Number &amp; kernel function can vary with each launch</a:t>
            </a:r>
          </a:p>
          <a:p>
            <a:r>
              <a:rPr lang="en-US" dirty="0" smtClean="0"/>
              <a:t>Wait until all completed</a:t>
            </a:r>
          </a:p>
          <a:p>
            <a:pPr lvl="1"/>
            <a:r>
              <a:rPr lang="en-US" dirty="0" smtClean="0"/>
              <a:t>Explicit or implicit synchronization</a:t>
            </a:r>
          </a:p>
          <a:p>
            <a:r>
              <a:rPr lang="en-US" dirty="0" smtClean="0"/>
              <a:t>Repeat as necessary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343400" y="1066800"/>
            <a:ext cx="1981201" cy="49553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Host Execution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62330"/>
            <a:ext cx="4013200" cy="12965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51588" y="159270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Launch Kernels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51588" y="2463170"/>
            <a:ext cx="216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Synchronize Threads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343400" y="2824853"/>
            <a:ext cx="1981201" cy="49553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Host Execution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333635"/>
            <a:ext cx="4013200" cy="1296572"/>
          </a:xfrm>
          <a:prstGeom prst="rect">
            <a:avLst/>
          </a:prstGeom>
        </p:spPr>
      </p:pic>
      <p:sp>
        <p:nvSpPr>
          <p:cNvPr id="146" name="Rectangle 145"/>
          <p:cNvSpPr/>
          <p:nvPr/>
        </p:nvSpPr>
        <p:spPr bwMode="auto">
          <a:xfrm>
            <a:off x="4368800" y="4596158"/>
            <a:ext cx="1981201" cy="49553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Host Execution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091688"/>
            <a:ext cx="4013200" cy="1296572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 bwMode="auto">
          <a:xfrm>
            <a:off x="4343400" y="6362470"/>
            <a:ext cx="1981201" cy="49553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  <a:latin typeface="Calibri"/>
                <a:cs typeface="Calibri"/>
              </a:rPr>
              <a:t>Host Execution</a:t>
            </a:r>
            <a:endParaRPr lang="en-US"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056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Structure of SPMD Program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>
          <a:xfrm>
            <a:off x="396875" y="1314565"/>
            <a:ext cx="3489325" cy="5019560"/>
          </a:xfrm>
        </p:spPr>
        <p:txBody>
          <a:bodyPr/>
          <a:lstStyle/>
          <a:p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Partition computation into sequence of tasks</a:t>
            </a:r>
          </a:p>
          <a:p>
            <a:pPr lvl="1"/>
            <a:r>
              <a:rPr lang="en-US" dirty="0" smtClean="0"/>
              <a:t>Perform each task over all data with single operation</a:t>
            </a:r>
          </a:p>
          <a:p>
            <a:r>
              <a:rPr lang="en-US" dirty="0" smtClean="0"/>
              <a:t>Performance Limitations</a:t>
            </a:r>
          </a:p>
          <a:p>
            <a:pPr lvl="1"/>
            <a:r>
              <a:rPr lang="en-US" dirty="0" smtClean="0"/>
              <a:t>Synchronization requires waiting for slowest task</a:t>
            </a:r>
          </a:p>
          <a:p>
            <a:pPr lvl="1"/>
            <a:r>
              <a:rPr lang="en-US" dirty="0" smtClean="0"/>
              <a:t>No locality of data</a:t>
            </a:r>
          </a:p>
          <a:p>
            <a:pPr lvl="1"/>
            <a:r>
              <a:rPr lang="en-US" dirty="0" smtClean="0"/>
              <a:t>No locality of synchronization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1905000"/>
            <a:ext cx="3886200" cy="762000"/>
            <a:chOff x="4114800" y="1905000"/>
            <a:chExt cx="3886200" cy="7620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114800" y="2133600"/>
              <a:ext cx="3886200" cy="309265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4114800" y="1905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 bwMode="auto">
            <a:xfrm flipV="1">
              <a:off x="4114800" y="24384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5800" y="2667000"/>
            <a:ext cx="3124200" cy="762000"/>
            <a:chOff x="4114800" y="2667000"/>
            <a:chExt cx="3886200" cy="76200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4114800" y="2895600"/>
              <a:ext cx="3886200" cy="309265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114800" y="2667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 bwMode="auto">
            <a:xfrm flipV="1">
              <a:off x="4114800" y="32004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19600" y="3429000"/>
            <a:ext cx="3276600" cy="762000"/>
            <a:chOff x="4114800" y="3429000"/>
            <a:chExt cx="3886200" cy="762000"/>
          </a:xfrm>
        </p:grpSpPr>
        <p:sp>
          <p:nvSpPr>
            <p:cNvPr id="73" name="Isosceles Triangle 72"/>
            <p:cNvSpPr/>
            <p:nvPr/>
          </p:nvSpPr>
          <p:spPr bwMode="auto">
            <a:xfrm>
              <a:off x="4114800" y="3429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14800" y="3657600"/>
              <a:ext cx="3886200" cy="533400"/>
              <a:chOff x="4114800" y="3657600"/>
              <a:chExt cx="3886200" cy="533400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4114800" y="3657600"/>
                <a:ext cx="3886200" cy="309265"/>
              </a:xfrm>
              <a:prstGeom prst="rect">
                <a:avLst/>
              </a:prstGeom>
              <a:solidFill>
                <a:srgbClr val="EBAFA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 bwMode="auto">
              <a:xfrm flipV="1">
                <a:off x="4114800" y="3962400"/>
                <a:ext cx="3810000" cy="2286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724400" y="4191000"/>
            <a:ext cx="2667000" cy="762000"/>
            <a:chOff x="4114800" y="4191000"/>
            <a:chExt cx="3886200" cy="76200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4114800" y="4419600"/>
              <a:ext cx="3886200" cy="309265"/>
            </a:xfrm>
            <a:prstGeom prst="rect">
              <a:avLst/>
            </a:prstGeom>
            <a:solidFill>
              <a:srgbClr val="D09E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76" name="Isosceles Triangle 75"/>
            <p:cNvSpPr/>
            <p:nvPr/>
          </p:nvSpPr>
          <p:spPr bwMode="auto">
            <a:xfrm>
              <a:off x="4114800" y="4191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 bwMode="auto">
            <a:xfrm flipV="1">
              <a:off x="4114800" y="47244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4953000"/>
            <a:ext cx="3886200" cy="762000"/>
            <a:chOff x="4114800" y="4953000"/>
            <a:chExt cx="3886200" cy="7620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114800" y="5181600"/>
              <a:ext cx="38862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79" name="Isosceles Triangle 78"/>
            <p:cNvSpPr/>
            <p:nvPr/>
          </p:nvSpPr>
          <p:spPr bwMode="auto">
            <a:xfrm>
              <a:off x="4114800" y="4953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 bwMode="auto">
            <a:xfrm flipV="1">
              <a:off x="4114800" y="54864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43400" y="5715000"/>
            <a:ext cx="3429000" cy="762000"/>
            <a:chOff x="4114800" y="5715000"/>
            <a:chExt cx="3886200" cy="762000"/>
          </a:xfrm>
        </p:grpSpPr>
        <p:sp>
          <p:nvSpPr>
            <p:cNvPr id="81" name="Rectangle 80"/>
            <p:cNvSpPr/>
            <p:nvPr/>
          </p:nvSpPr>
          <p:spPr bwMode="auto">
            <a:xfrm>
              <a:off x="4114800" y="5943600"/>
              <a:ext cx="38862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82" name="Isosceles Triangle 81"/>
            <p:cNvSpPr/>
            <p:nvPr/>
          </p:nvSpPr>
          <p:spPr bwMode="auto">
            <a:xfrm>
              <a:off x="4114800" y="57150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 bwMode="auto">
            <a:xfrm flipV="1">
              <a:off x="4114800" y="6248400"/>
              <a:ext cx="3810000" cy="2286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77200" y="2133600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77200" y="2831068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077200" y="3581400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77200" y="4355068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77200" y="5128736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77200" y="5902404"/>
            <a:ext cx="78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319242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2286000" y="1371600"/>
            <a:ext cx="1676400" cy="457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962400" y="1371600"/>
            <a:ext cx="1676400" cy="457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7315200" y="1371600"/>
            <a:ext cx="1676400" cy="457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609600" y="1371600"/>
            <a:ext cx="1676400" cy="457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Block/Thread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1981201"/>
            <a:ext cx="8366125" cy="4352924"/>
          </a:xfrm>
        </p:spPr>
        <p:txBody>
          <a:bodyPr/>
          <a:lstStyle/>
          <a:p>
            <a:r>
              <a:rPr lang="en-US" dirty="0" smtClean="0"/>
              <a:t>Idea (One-dimensional version)</a:t>
            </a:r>
          </a:p>
          <a:p>
            <a:pPr lvl="1"/>
            <a:r>
              <a:rPr lang="en-US" dirty="0" smtClean="0"/>
              <a:t>Executing threads grouped into </a:t>
            </a:r>
            <a:r>
              <a:rPr lang="en-US" i="1" dirty="0" smtClean="0"/>
              <a:t>blocks</a:t>
            </a:r>
            <a:endParaRPr lang="en-US" dirty="0" smtClean="0"/>
          </a:p>
          <a:p>
            <a:pPr lvl="2"/>
            <a:r>
              <a:rPr lang="en-US" dirty="0" smtClean="0"/>
              <a:t>Each contains same number of threads</a:t>
            </a:r>
          </a:p>
          <a:p>
            <a:pPr lvl="3"/>
            <a:r>
              <a:rPr lang="en-US" dirty="0" smtClean="0"/>
              <a:t>Host program specifies block size (</a:t>
            </a:r>
            <a:r>
              <a:rPr lang="en-US" dirty="0" err="1" smtClean="0"/>
              <a:t>blockDim.x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Host program makes sure there are enough blocks to generate N threads</a:t>
            </a:r>
          </a:p>
          <a:p>
            <a:pPr lvl="1"/>
            <a:r>
              <a:rPr lang="en-US" dirty="0" smtClean="0"/>
              <a:t>Some threads in last block should not get used</a:t>
            </a:r>
          </a:p>
          <a:p>
            <a:pPr lvl="2"/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4724401"/>
            <a:ext cx="746219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inplaceReduceKernel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length,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*data)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idx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. . .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8580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0357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21344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939116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35688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77466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19243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610204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027976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444574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486352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528129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34655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76433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6003864" y="1447801"/>
            <a:ext cx="924922" cy="3048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latin typeface="Arial"/>
                <a:ea typeface="Wingdings"/>
                <a:cs typeface="Arial"/>
                <a:sym typeface="Wingdings"/>
              </a:rPr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>
                <a:latin typeface="Arial"/>
                <a:ea typeface="Wingdings"/>
                <a:cs typeface="Arial"/>
                <a:sym typeface="Wingdings"/>
              </a:rPr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39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3429000" y="1892870"/>
            <a:ext cx="5029200" cy="16885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Device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SPMD Machine: Data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idx="1"/>
          </p:nvPr>
        </p:nvSpPr>
        <p:spPr>
          <a:xfrm>
            <a:off x="396875" y="3276599"/>
            <a:ext cx="2879725" cy="3057525"/>
          </a:xfrm>
        </p:spPr>
        <p:txBody>
          <a:bodyPr/>
          <a:lstStyle/>
          <a:p>
            <a:r>
              <a:rPr lang="en-US" dirty="0" smtClean="0"/>
              <a:t>Host acts as controller</a:t>
            </a:r>
          </a:p>
          <a:p>
            <a:r>
              <a:rPr lang="en-US" dirty="0" smtClean="0"/>
              <a:t>Does not have direct access to device memory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38400"/>
            <a:ext cx="4699000" cy="86899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 bwMode="auto">
          <a:xfrm>
            <a:off x="3429000" y="4191000"/>
            <a:ext cx="50292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Host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410200" y="5679133"/>
            <a:ext cx="1066799" cy="49553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CPU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581401" y="4648200"/>
            <a:ext cx="4699000" cy="726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Host Memory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5943600" y="5374332"/>
            <a:ext cx="0" cy="304801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720441" y="2504510"/>
            <a:ext cx="7176261" cy="2143690"/>
            <a:chOff x="1720441" y="1818710"/>
            <a:chExt cx="7176261" cy="2143690"/>
          </a:xfrm>
        </p:grpSpPr>
        <p:sp>
          <p:nvSpPr>
            <p:cNvPr id="37" name="Up Arrow 36"/>
            <p:cNvSpPr/>
            <p:nvPr/>
          </p:nvSpPr>
          <p:spPr bwMode="auto">
            <a:xfrm>
              <a:off x="4038600" y="2621593"/>
              <a:ext cx="457200" cy="1340807"/>
            </a:xfrm>
            <a:prstGeom prst="upArrow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Up Arrow 77"/>
            <p:cNvSpPr/>
            <p:nvPr/>
          </p:nvSpPr>
          <p:spPr bwMode="auto">
            <a:xfrm flipV="1">
              <a:off x="7010400" y="2621593"/>
              <a:ext cx="457200" cy="1340807"/>
            </a:xfrm>
            <a:prstGeom prst="upArrow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58251" y="2963148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HostToDevice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91400" y="2963148"/>
              <a:ext cx="150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DeviceToHost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81" name="Up Arrow 80"/>
            <p:cNvSpPr/>
            <p:nvPr/>
          </p:nvSpPr>
          <p:spPr bwMode="auto">
            <a:xfrm rot="5400000">
              <a:off x="2651603" y="1722590"/>
              <a:ext cx="457200" cy="1340807"/>
            </a:xfrm>
            <a:prstGeom prst="upArrow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20441" y="1818710"/>
              <a:ext cx="97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Memset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86200" y="1219200"/>
            <a:ext cx="4751899" cy="1600200"/>
            <a:chOff x="3886200" y="1219200"/>
            <a:chExt cx="4751899" cy="1600200"/>
          </a:xfrm>
        </p:grpSpPr>
        <p:sp>
          <p:nvSpPr>
            <p:cNvPr id="3" name="Curved Down Arrow 2"/>
            <p:cNvSpPr/>
            <p:nvPr/>
          </p:nvSpPr>
          <p:spPr bwMode="auto">
            <a:xfrm>
              <a:off x="3886200" y="1219200"/>
              <a:ext cx="3733800" cy="1600200"/>
            </a:xfrm>
            <a:prstGeom prst="curvedDownArrow">
              <a:avLst>
                <a:gd name="adj1" fmla="val 18268"/>
                <a:gd name="adj2" fmla="val 38390"/>
                <a:gd name="adj3" fmla="val 25000"/>
              </a:avLst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34200" y="1295400"/>
              <a:ext cx="170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DeviceToDevice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36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908925" cy="3971925"/>
          </a:xfrm>
        </p:spPr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file (.cu) contains mix of device code &amp; host code</a:t>
            </a:r>
          </a:p>
          <a:p>
            <a:pPr lvl="1"/>
            <a:r>
              <a:rPr lang="en-US" dirty="0" smtClean="0"/>
              <a:t>It’s up to you to understand which is which!</a:t>
            </a:r>
          </a:p>
          <a:p>
            <a:r>
              <a:rPr lang="en-US" dirty="0" smtClean="0"/>
              <a:t>Device Code</a:t>
            </a:r>
          </a:p>
          <a:p>
            <a:pPr lvl="1"/>
            <a:r>
              <a:rPr lang="en-US" dirty="0" smtClean="0"/>
              <a:t>Kernels (__global__)</a:t>
            </a:r>
          </a:p>
          <a:p>
            <a:pPr lvl="2"/>
            <a:r>
              <a:rPr lang="en-US" dirty="0" smtClean="0"/>
              <a:t>Code for threads</a:t>
            </a:r>
          </a:p>
          <a:p>
            <a:pPr lvl="2"/>
            <a:r>
              <a:rPr lang="en-US" dirty="0" smtClean="0"/>
              <a:t>Must only reference device memory</a:t>
            </a:r>
          </a:p>
          <a:p>
            <a:pPr lvl="1"/>
            <a:r>
              <a:rPr lang="en-US" dirty="0" smtClean="0"/>
              <a:t>Device functions (__device__)</a:t>
            </a:r>
          </a:p>
          <a:p>
            <a:pPr lvl="2"/>
            <a:r>
              <a:rPr lang="en-US" dirty="0" smtClean="0"/>
              <a:t>Called by kernels</a:t>
            </a:r>
          </a:p>
          <a:p>
            <a:pPr lvl="2"/>
            <a:r>
              <a:rPr lang="en-US" dirty="0" smtClean="0"/>
              <a:t>Only </a:t>
            </a:r>
            <a:r>
              <a:rPr lang="en-US" dirty="0" smtClean="0"/>
              <a:t>reference </a:t>
            </a:r>
            <a:r>
              <a:rPr lang="en-US" dirty="0" smtClean="0"/>
              <a:t>device memory</a:t>
            </a:r>
          </a:p>
          <a:p>
            <a:pPr lvl="2"/>
            <a:r>
              <a:rPr lang="en-US" dirty="0" smtClean="0"/>
              <a:t>Do </a:t>
            </a:r>
            <a:r>
              <a:rPr lang="en-US" dirty="0" smtClean="0"/>
              <a:t>not generate new threads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4953000"/>
            <a:ext cx="746219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latin typeface="Courier New" pitchFamily="49" charset="0"/>
              </a:rPr>
              <a:t>inplaceReduceKernel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length,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nlength</a:t>
            </a:r>
            <a:r>
              <a:rPr lang="en-US" sz="1600" dirty="0">
                <a:latin typeface="Courier New" pitchFamily="49" charset="0"/>
              </a:rPr>
              <a:t>, float *data)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blockIdx.x</a:t>
            </a:r>
            <a:r>
              <a:rPr lang="en-US" sz="1600" dirty="0">
                <a:latin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</a:rPr>
              <a:t>blockDim.x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threadIdx.x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</a:rPr>
              <a:t>nlength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. . .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0200" y="3276600"/>
            <a:ext cx="3645148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__device__ void</a:t>
            </a:r>
          </a:p>
          <a:p>
            <a:r>
              <a:rPr lang="en-US" sz="1600" dirty="0" err="1">
                <a:latin typeface="Courier New" pitchFamily="49" charset="0"/>
              </a:rPr>
              <a:t>deviceMult</a:t>
            </a:r>
            <a:r>
              <a:rPr lang="en-US" sz="1600" dirty="0">
                <a:latin typeface="Courier New" pitchFamily="49" charset="0"/>
              </a:rPr>
              <a:t>(float x, float y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float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 * y;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95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Program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908925" cy="3971925"/>
          </a:xfrm>
        </p:spPr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file (.cu) contains mix of device code &amp; host code</a:t>
            </a:r>
          </a:p>
          <a:p>
            <a:pPr lvl="1"/>
            <a:r>
              <a:rPr lang="en-US" dirty="0" smtClean="0"/>
              <a:t>It’s up to you to understand which is which!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Conventional C/C++</a:t>
            </a:r>
          </a:p>
          <a:p>
            <a:pPr lvl="1"/>
            <a:r>
              <a:rPr lang="en-US" dirty="0" smtClean="0"/>
              <a:t>Can only reference host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But, can have pointers to device memory</a:t>
            </a:r>
            <a:endParaRPr lang="en-US" dirty="0" smtClean="0"/>
          </a:p>
          <a:p>
            <a:pPr lvl="1"/>
            <a:r>
              <a:rPr lang="en-US" dirty="0" smtClean="0"/>
              <a:t>Manages the launching of threads</a:t>
            </a:r>
          </a:p>
          <a:p>
            <a:pPr lvl="1"/>
            <a:r>
              <a:rPr lang="en-US" dirty="0" smtClean="0"/>
              <a:t>Manages movement of data between host &amp; device memories</a:t>
            </a:r>
          </a:p>
        </p:txBody>
      </p:sp>
    </p:spTree>
    <p:extLst>
      <p:ext uri="{BB962C8B-B14F-4D97-AF65-F5344CB8AC3E}">
        <p14:creationId xmlns:p14="http://schemas.microsoft.com/office/powerpoint/2010/main" val="2745509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Multiplication: Simple </a:t>
            </a:r>
            <a:r>
              <a:rPr lang="en-US" dirty="0" err="1" smtClean="0"/>
              <a:t>Cuda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228600" y="3734812"/>
            <a:ext cx="8447244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cudaSimpleKernel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&gt;= N || j &gt;= 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return;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float sum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i,k,N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k,j,N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sum;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42240" y="1676400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9422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 bwMode="auto">
          <a:xfrm flipH="1">
            <a:off x="26186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3609240" y="1676400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baseline="-25000" dirty="0">
              <a:latin typeface="+mj-lt"/>
            </a:endParaRPr>
          </a:p>
        </p:txBody>
      </p:sp>
      <p:sp>
        <p:nvSpPr>
          <p:cNvPr id="19" name="Left Bracket 18"/>
          <p:cNvSpPr/>
          <p:nvPr/>
        </p:nvSpPr>
        <p:spPr bwMode="auto">
          <a:xfrm>
            <a:off x="36092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 flipH="1">
            <a:off x="52856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276240" y="16764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22" name="Left Bracket 21"/>
          <p:cNvSpPr/>
          <p:nvPr/>
        </p:nvSpPr>
        <p:spPr bwMode="auto">
          <a:xfrm>
            <a:off x="62762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7952640" y="16764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71040" y="1676400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38040" y="1676400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942240" y="1905000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3990240" y="2514600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7419240" y="1905000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3574" y="1828800"/>
            <a:ext cx="69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err="1" smtClean="0">
                <a:latin typeface="Calibri" pitchFamily="34" charset="0"/>
              </a:rPr>
              <a:t>i</a:t>
            </a:r>
            <a:endParaRPr lang="en-US" sz="1600" i="1" dirty="0" smtClean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23640" y="1295400"/>
            <a:ext cx="976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Column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63374" y="990600"/>
            <a:ext cx="21186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  <a:latin typeface="Calibri" pitchFamily="34" charset="0"/>
              </a:rPr>
              <a:t>Each thread computes</a:t>
            </a:r>
          </a:p>
          <a:p>
            <a:r>
              <a:rPr lang="en-US" sz="1600" dirty="0">
                <a:solidFill>
                  <a:srgbClr val="800000"/>
                </a:solidFill>
                <a:latin typeface="Calibri" pitchFamily="34" charset="0"/>
              </a:rPr>
              <a:t>e</a:t>
            </a:r>
            <a:r>
              <a:rPr lang="en-US" sz="1600" dirty="0" smtClean="0">
                <a:solidFill>
                  <a:srgbClr val="800000"/>
                </a:solidFill>
                <a:latin typeface="Calibri" pitchFamily="34" charset="0"/>
              </a:rPr>
              <a:t>lement </a:t>
            </a:r>
            <a:r>
              <a:rPr lang="en-US" sz="1600" i="1" dirty="0" err="1">
                <a:solidFill>
                  <a:srgbClr val="800000"/>
                </a:solidFill>
                <a:latin typeface="Calibri" pitchFamily="34" charset="0"/>
              </a:rPr>
              <a:t>i</a:t>
            </a:r>
            <a:r>
              <a:rPr lang="en-US" sz="1600" dirty="0" smtClean="0">
                <a:solidFill>
                  <a:srgbClr val="800000"/>
                </a:solidFill>
                <a:latin typeface="Calibri" pitchFamily="34" charset="0"/>
              </a:rPr>
              <a:t>, </a:t>
            </a:r>
            <a:r>
              <a:rPr lang="en-US" sz="1600" i="1" dirty="0" smtClean="0">
                <a:solidFill>
                  <a:srgbClr val="800000"/>
                </a:solidFill>
                <a:latin typeface="Calibri" pitchFamily="34" charset="0"/>
              </a:rPr>
              <a:t>j</a:t>
            </a:r>
            <a:r>
              <a:rPr lang="en-US" sz="1600" dirty="0" smtClean="0">
                <a:solidFill>
                  <a:srgbClr val="800000"/>
                </a:solidFill>
                <a:latin typeface="Calibri" pitchFamily="34" charset="0"/>
              </a:rPr>
              <a:t> of product</a:t>
            </a:r>
            <a:endParaRPr lang="en-US" sz="1600" i="1" dirty="0" smtClean="0">
              <a:solidFill>
                <a:srgbClr val="800000"/>
              </a:solidFill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31" idx="2"/>
            <a:endCxn id="28" idx="3"/>
          </p:cNvCxnSpPr>
          <p:nvPr/>
        </p:nvCxnSpPr>
        <p:spPr bwMode="auto">
          <a:xfrm>
            <a:off x="7322687" y="1575376"/>
            <a:ext cx="172753" cy="32962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55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908925" cy="3971925"/>
          </a:xfrm>
        </p:spPr>
        <p:txBody>
          <a:bodyPr/>
          <a:lstStyle/>
          <a:p>
            <a:r>
              <a:rPr lang="en-US" dirty="0" smtClean="0"/>
              <a:t>Launch kernels to perform vector product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 stuff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Setting number of </a:t>
            </a:r>
            <a:r>
              <a:rPr lang="en-US" dirty="0" smtClean="0"/>
              <a:t>threads per </a:t>
            </a:r>
            <a:r>
              <a:rPr lang="en-US" dirty="0" smtClean="0"/>
              <a:t>block:</a:t>
            </a:r>
            <a:endParaRPr lang="en-US" dirty="0" smtClean="0"/>
          </a:p>
          <a:p>
            <a:pPr lvl="2"/>
            <a:r>
              <a:rPr lang="en-US" dirty="0" smtClean="0"/>
              <a:t>Should be multiple of 32</a:t>
            </a:r>
          </a:p>
          <a:p>
            <a:pPr lvl="2"/>
            <a:r>
              <a:rPr lang="en-US" dirty="0" smtClean="0"/>
              <a:t>Max value = 1024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" y="1705689"/>
            <a:ext cx="9050074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cudaMultMatrixSimple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N, float *</a:t>
            </a:r>
            <a:r>
              <a:rPr lang="en-US" sz="1600" dirty="0" err="1">
                <a:latin typeface="Courier New" pitchFamily="49" charset="0"/>
              </a:rPr>
              <a:t>dmatA</a:t>
            </a:r>
            <a:r>
              <a:rPr lang="en-US" sz="1600" dirty="0">
                <a:latin typeface="Courier New" pitchFamily="49" charset="0"/>
              </a:rPr>
              <a:t>, float *</a:t>
            </a:r>
            <a:r>
              <a:rPr lang="en-US" sz="1600" dirty="0" err="1">
                <a:latin typeface="Courier New" pitchFamily="49" charset="0"/>
              </a:rPr>
              <a:t>dmatB</a:t>
            </a:r>
            <a:r>
              <a:rPr lang="en-US" sz="1600" dirty="0">
                <a:latin typeface="Courier New" pitchFamily="49" charset="0"/>
              </a:rPr>
              <a:t>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	    float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dmatC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dim3 </a:t>
            </a:r>
            <a:r>
              <a:rPr lang="en-US" sz="1600" dirty="0" err="1">
                <a:latin typeface="Courier New" pitchFamily="49" charset="0"/>
              </a:rPr>
              <a:t>threadsPerBlock</a:t>
            </a:r>
            <a:r>
              <a:rPr lang="en-US" sz="1600" dirty="0">
                <a:latin typeface="Courier New" pitchFamily="49" charset="0"/>
              </a:rPr>
              <a:t>(LBLK, LBLK);</a:t>
            </a:r>
          </a:p>
          <a:p>
            <a:r>
              <a:rPr lang="en-US" sz="1600" dirty="0" smtClean="0">
                <a:latin typeface="Courier New" pitchFamily="49" charset="0"/>
              </a:rPr>
              <a:t>  dim3 </a:t>
            </a:r>
            <a:r>
              <a:rPr lang="en-US" sz="1600" dirty="0">
                <a:latin typeface="Courier New" pitchFamily="49" charset="0"/>
              </a:rPr>
              <a:t>blocks(</a:t>
            </a:r>
            <a:r>
              <a:rPr lang="en-US" sz="1600" dirty="0" err="1">
                <a:latin typeface="Courier New" pitchFamily="49" charset="0"/>
              </a:rPr>
              <a:t>updiv</a:t>
            </a:r>
            <a:r>
              <a:rPr lang="en-US" sz="1600" dirty="0">
                <a:latin typeface="Courier New" pitchFamily="49" charset="0"/>
              </a:rPr>
              <a:t>(N, LBLK), </a:t>
            </a:r>
            <a:r>
              <a:rPr lang="en-US" sz="1600" dirty="0" err="1">
                <a:latin typeface="Courier New" pitchFamily="49" charset="0"/>
              </a:rPr>
              <a:t>updiv</a:t>
            </a:r>
            <a:r>
              <a:rPr lang="en-US" sz="1600" dirty="0">
                <a:latin typeface="Courier New" pitchFamily="49" charset="0"/>
              </a:rPr>
              <a:t>(N, LBLK));</a:t>
            </a: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cudaSimpleKernel</a:t>
            </a:r>
            <a:r>
              <a:rPr lang="en-US" sz="1600" dirty="0">
                <a:latin typeface="Courier New" pitchFamily="49" charset="0"/>
              </a:rPr>
              <a:t>&lt;&lt;&lt;blocks, </a:t>
            </a:r>
            <a:r>
              <a:rPr lang="en-US" sz="1600" dirty="0" err="1">
                <a:latin typeface="Courier New" pitchFamily="49" charset="0"/>
              </a:rPr>
              <a:t>threadsPerBlock</a:t>
            </a:r>
            <a:r>
              <a:rPr lang="en-US" sz="1600" dirty="0">
                <a:latin typeface="Courier New" pitchFamily="49" charset="0"/>
              </a:rPr>
              <a:t>&gt;&gt;&gt;(N, </a:t>
            </a:r>
            <a:r>
              <a:rPr lang="en-US" sz="1600" dirty="0" err="1">
                <a:latin typeface="Courier New" pitchFamily="49" charset="0"/>
              </a:rPr>
              <a:t>dmatA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dmatB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dmatC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4648200"/>
            <a:ext cx="4986762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// Integer division, rounding up                                                                                                                                          </a:t>
            </a:r>
          </a:p>
          <a:p>
            <a:r>
              <a:rPr lang="en-US" sz="1600" dirty="0">
                <a:latin typeface="Courier New" pitchFamily="49" charset="0"/>
              </a:rPr>
              <a:t>static inline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updiv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d) {</a:t>
            </a:r>
          </a:p>
          <a:p>
            <a:r>
              <a:rPr lang="en-US" sz="1600" dirty="0">
                <a:latin typeface="Courier New" pitchFamily="49" charset="0"/>
              </a:rPr>
              <a:t>    return (n+d-1)/d;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549679"/>
              </p:ext>
            </p:extLst>
          </p:nvPr>
        </p:nvGraphicFramePr>
        <p:xfrm>
          <a:off x="1981200" y="4191000"/>
          <a:ext cx="838200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406400" imgH="241300" progId="Equation.3">
                  <p:embed/>
                </p:oleObj>
              </mc:Choice>
              <mc:Fallback>
                <p:oleObj name="Equation" r:id="rId3" imgW="406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4191000"/>
                        <a:ext cx="838200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685800"/>
            <a:ext cx="307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LBLK = 32</a:t>
            </a:r>
          </a:p>
          <a:p>
            <a:r>
              <a:rPr lang="en-US" sz="1800" dirty="0" smtClean="0">
                <a:latin typeface="Calibri" pitchFamily="34" charset="0"/>
              </a:rPr>
              <a:t>32 X 32 = 1024 threads / block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343400" y="1295400"/>
            <a:ext cx="2514600" cy="129540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7429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Code Example (</a:t>
            </a:r>
            <a:r>
              <a:rPr lang="en-US" dirty="0" err="1" smtClean="0"/>
              <a:t>cont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memory transfers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1407618"/>
            <a:ext cx="8557551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cudaMultiply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N, float *</a:t>
            </a:r>
            <a:r>
              <a:rPr lang="en-US" sz="1600" dirty="0" err="1">
                <a:latin typeface="Courier New" pitchFamily="49" charset="0"/>
              </a:rPr>
              <a:t>aData</a:t>
            </a:r>
            <a:r>
              <a:rPr lang="en-US" sz="1600" dirty="0">
                <a:latin typeface="Courier New" pitchFamily="49" charset="0"/>
              </a:rPr>
              <a:t>, float *</a:t>
            </a:r>
            <a:r>
              <a:rPr lang="en-US" sz="1600" dirty="0" err="1">
                <a:latin typeface="Courier New" pitchFamily="49" charset="0"/>
              </a:rPr>
              <a:t>bData</a:t>
            </a:r>
            <a:r>
              <a:rPr lang="en-US" sz="1600" dirty="0">
                <a:latin typeface="Courier New" pitchFamily="49" charset="0"/>
              </a:rPr>
              <a:t>, float *</a:t>
            </a:r>
            <a:r>
              <a:rPr lang="en-US" sz="1600" dirty="0" err="1">
                <a:latin typeface="Courier New" pitchFamily="49" charset="0"/>
              </a:rPr>
              <a:t>cData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float *</a:t>
            </a:r>
            <a:r>
              <a:rPr lang="en-US" sz="1600" dirty="0" err="1">
                <a:latin typeface="Courier New" pitchFamily="49" charset="0"/>
              </a:rPr>
              <a:t>aDevData</a:t>
            </a:r>
            <a:r>
              <a:rPr lang="en-US" sz="1600" dirty="0">
                <a:latin typeface="Courier New" pitchFamily="49" charset="0"/>
              </a:rPr>
              <a:t>, *</a:t>
            </a:r>
            <a:r>
              <a:rPr lang="en-US" sz="1600" dirty="0" err="1">
                <a:latin typeface="Courier New" pitchFamily="49" charset="0"/>
              </a:rPr>
              <a:t>bDevData</a:t>
            </a:r>
            <a:r>
              <a:rPr lang="en-US" sz="1600" dirty="0">
                <a:latin typeface="Courier New" pitchFamily="49" charset="0"/>
              </a:rPr>
              <a:t>, *</a:t>
            </a:r>
            <a:r>
              <a:rPr lang="en-US" sz="1600" dirty="0" err="1">
                <a:latin typeface="Courier New" pitchFamily="49" charset="0"/>
              </a:rPr>
              <a:t>cDevData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cudaMalloc</a:t>
            </a:r>
            <a:r>
              <a:rPr lang="en-US" sz="1600" dirty="0">
                <a:latin typeface="Courier New" pitchFamily="49" charset="0"/>
              </a:rPr>
              <a:t>((void **) &amp;</a:t>
            </a:r>
            <a:r>
              <a:rPr lang="en-US" sz="1600" dirty="0" err="1">
                <a:latin typeface="Courier New" pitchFamily="49" charset="0"/>
              </a:rPr>
              <a:t>aDevData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cudaMalloc</a:t>
            </a:r>
            <a:r>
              <a:rPr lang="en-US" sz="1600" dirty="0">
                <a:latin typeface="Courier New" pitchFamily="49" charset="0"/>
              </a:rPr>
              <a:t>((void **) &amp;</a:t>
            </a:r>
            <a:r>
              <a:rPr lang="en-US" sz="1600" dirty="0" err="1">
                <a:latin typeface="Courier New" pitchFamily="49" charset="0"/>
              </a:rPr>
              <a:t>bDevData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cudaMalloc</a:t>
            </a:r>
            <a:r>
              <a:rPr lang="en-US" sz="1600" dirty="0">
                <a:latin typeface="Courier New" pitchFamily="49" charset="0"/>
              </a:rPr>
              <a:t>((void **) &amp;</a:t>
            </a:r>
            <a:r>
              <a:rPr lang="en-US" sz="1600" dirty="0" err="1">
                <a:latin typeface="Courier New" pitchFamily="49" charset="0"/>
              </a:rPr>
              <a:t>cDevData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aDevData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aData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cudaMemcpyHostToDevice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bDevData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cudaMemcpyHostToDevice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cudaMultMatrixSimple</a:t>
            </a:r>
            <a:r>
              <a:rPr lang="en-US" sz="1600" dirty="0">
                <a:latin typeface="Courier New" pitchFamily="49" charset="0"/>
              </a:rPr>
              <a:t>(N, </a:t>
            </a:r>
            <a:r>
              <a:rPr lang="en-US" sz="1600" dirty="0" err="1">
                <a:latin typeface="Courier New" pitchFamily="49" charset="0"/>
              </a:rPr>
              <a:t>aDevData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bDevData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tDevData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cData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cDevData</a:t>
            </a:r>
            <a:r>
              <a:rPr lang="en-US" sz="1600" dirty="0">
                <a:latin typeface="Courier New" pitchFamily="49" charset="0"/>
              </a:rPr>
              <a:t>, N*N * 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(float)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cudaMemcpyDeviceToHost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cudaFree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aDevData</a:t>
            </a:r>
            <a:r>
              <a:rPr lang="en-US" sz="1600" dirty="0">
                <a:latin typeface="Courier New" pitchFamily="49" charset="0"/>
              </a:rPr>
              <a:t>); </a:t>
            </a:r>
            <a:r>
              <a:rPr lang="en-US" sz="1600" dirty="0" err="1">
                <a:latin typeface="Courier New" pitchFamily="49" charset="0"/>
              </a:rPr>
              <a:t>cudaFree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bDevData</a:t>
            </a:r>
            <a:r>
              <a:rPr lang="en-US" sz="1600" dirty="0">
                <a:latin typeface="Courier New" pitchFamily="49" charset="0"/>
              </a:rPr>
              <a:t>); </a:t>
            </a:r>
            <a:r>
              <a:rPr lang="en-US" sz="1600" dirty="0" err="1">
                <a:latin typeface="Courier New" pitchFamily="49" charset="0"/>
              </a:rPr>
              <a:t>cudaFree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cDevData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1" y="5867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sz="1800" i="1" dirty="0" smtClean="0">
                <a:latin typeface="Calibri" pitchFamily="34" charset="0"/>
              </a:rPr>
              <a:t>Observe: </a:t>
            </a:r>
            <a:r>
              <a:rPr lang="en-US" sz="1800" dirty="0" smtClean="0">
                <a:latin typeface="Calibri" pitchFamily="34" charset="0"/>
              </a:rPr>
              <a:t>Host can hold pointers to device memory, but cannot read or write device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316654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CUDA 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340665"/>
              </p:ext>
            </p:extLst>
          </p:nvPr>
        </p:nvGraphicFramePr>
        <p:xfrm>
          <a:off x="31750" y="1066800"/>
          <a:ext cx="90805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83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Example: N × N Matrix Multiplication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828799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3" name="Left Bracket 2"/>
          <p:cNvSpPr/>
          <p:nvPr/>
        </p:nvSpPr>
        <p:spPr bwMode="auto">
          <a:xfrm>
            <a:off x="762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ket 142"/>
          <p:cNvSpPr/>
          <p:nvPr/>
        </p:nvSpPr>
        <p:spPr bwMode="auto">
          <a:xfrm flipH="1">
            <a:off x="2438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 bwMode="auto">
          <a:xfrm>
            <a:off x="3429000" y="1828799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baseline="-25000" dirty="0">
              <a:latin typeface="+mj-lt"/>
            </a:endParaRPr>
          </a:p>
        </p:txBody>
      </p:sp>
      <p:sp>
        <p:nvSpPr>
          <p:cNvPr id="146" name="Left Bracket 145"/>
          <p:cNvSpPr/>
          <p:nvPr/>
        </p:nvSpPr>
        <p:spPr bwMode="auto">
          <a:xfrm>
            <a:off x="3429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Bracket 146"/>
          <p:cNvSpPr/>
          <p:nvPr/>
        </p:nvSpPr>
        <p:spPr bwMode="auto">
          <a:xfrm flipH="1">
            <a:off x="5105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6096000" y="1828799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149" name="Left Bracket 148"/>
          <p:cNvSpPr/>
          <p:nvPr/>
        </p:nvSpPr>
        <p:spPr bwMode="auto">
          <a:xfrm>
            <a:off x="6096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eft Bracket 149"/>
          <p:cNvSpPr/>
          <p:nvPr/>
        </p:nvSpPr>
        <p:spPr bwMode="auto">
          <a:xfrm flipH="1">
            <a:off x="7772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57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20573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3810000" y="26669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7239000" y="2057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34" y="1981199"/>
            <a:ext cx="69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err="1" smtClean="0">
                <a:latin typeface="Calibri" pitchFamily="34" charset="0"/>
              </a:rPr>
              <a:t>i</a:t>
            </a:r>
            <a:endParaRPr lang="en-US" sz="1600" i="1" dirty="0" smtClean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3400" y="1447799"/>
            <a:ext cx="976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Column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400" y="1447799"/>
            <a:ext cx="117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Element </a:t>
            </a:r>
            <a:r>
              <a:rPr lang="en-US" sz="1600" i="1" dirty="0" err="1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cxnSp>
        <p:nvCxnSpPr>
          <p:cNvPr id="10" name="Straight Arrow Connector 9"/>
          <p:cNvCxnSpPr>
            <a:stCxn id="21" idx="2"/>
          </p:cNvCxnSpPr>
          <p:nvPr/>
        </p:nvCxnSpPr>
        <p:spPr bwMode="auto">
          <a:xfrm>
            <a:off x="6836831" y="1786353"/>
            <a:ext cx="402169" cy="2710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657600" y="3962399"/>
            <a:ext cx="4635500" cy="2371725"/>
          </a:xfrm>
        </p:spPr>
        <p:txBody>
          <a:bodyPr/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multiplications</a:t>
            </a:r>
          </a:p>
          <a:p>
            <a:pPr lvl="1"/>
            <a:r>
              <a:rPr lang="en-US" dirty="0" smtClean="0"/>
              <a:t>N</a:t>
            </a:r>
            <a:r>
              <a:rPr lang="en-US" baseline="30000" dirty="0" smtClean="0"/>
              <a:t>3</a:t>
            </a:r>
            <a:r>
              <a:rPr lang="en-US" dirty="0" smtClean="0"/>
              <a:t> additions</a:t>
            </a:r>
          </a:p>
          <a:p>
            <a:r>
              <a:rPr lang="en-US" dirty="0" smtClean="0"/>
              <a:t>Assume row-major access</a:t>
            </a:r>
            <a:endParaRPr lang="en-US" dirty="0"/>
          </a:p>
        </p:txBody>
      </p:sp>
      <p:graphicFrame>
        <p:nvGraphicFramePr>
          <p:cNvPr id="26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232748"/>
              </p:ext>
            </p:extLst>
          </p:nvPr>
        </p:nvGraphicFramePr>
        <p:xfrm>
          <a:off x="533400" y="4191000"/>
          <a:ext cx="2476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990600" imgH="457200" progId="Equation.3">
                  <p:embed/>
                </p:oleObj>
              </mc:Choice>
              <mc:Fallback>
                <p:oleObj name="Equation" r:id="rId3" imgW="990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24765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2895600" y="5715000"/>
            <a:ext cx="5725546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#define RM(r, c, width)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((r) *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(width) + (c))</a:t>
            </a:r>
          </a:p>
        </p:txBody>
      </p:sp>
    </p:spTree>
    <p:extLst>
      <p:ext uri="{BB962C8B-B14F-4D97-AF65-F5344CB8AC3E}">
        <p14:creationId xmlns:p14="http://schemas.microsoft.com/office/powerpoint/2010/main" val="312927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Indexing Accessing Pattern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228600" y="1805464"/>
            <a:ext cx="8447244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cudaSimpleKernel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28600" y="4444805"/>
            <a:ext cx="8816636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cudaSimpleKernelOld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. . .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91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Regular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8600" y="4038600"/>
            <a:ext cx="99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Inverted</a:t>
            </a:r>
          </a:p>
        </p:txBody>
      </p:sp>
    </p:spTree>
    <p:extLst>
      <p:ext uri="{BB962C8B-B14F-4D97-AF65-F5344CB8AC3E}">
        <p14:creationId xmlns:p14="http://schemas.microsoft.com/office/powerpoint/2010/main" val="135798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Inverted Indexing Performance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656827"/>
              </p:ext>
            </p:extLst>
          </p:nvPr>
        </p:nvGraphicFramePr>
        <p:xfrm>
          <a:off x="31750" y="1066800"/>
          <a:ext cx="90805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15200" y="1905000"/>
            <a:ext cx="1278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~10x worse</a:t>
            </a:r>
          </a:p>
          <a:p>
            <a:r>
              <a:rPr lang="en-US" sz="1800" dirty="0" smtClean="0">
                <a:latin typeface="Calibri" pitchFamily="34" charset="0"/>
              </a:rPr>
              <a:t>Why?!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7896225" cy="2676525"/>
          </a:xfrm>
        </p:spPr>
        <p:txBody>
          <a:bodyPr/>
          <a:lstStyle/>
          <a:p>
            <a:r>
              <a:rPr lang="en-US" dirty="0" smtClean="0"/>
              <a:t>CUDA threads numbered </a:t>
            </a:r>
            <a:r>
              <a:rPr lang="en-US" dirty="0" smtClean="0"/>
              <a:t>within block in row-major order</a:t>
            </a:r>
          </a:p>
          <a:p>
            <a:pPr lvl="1"/>
            <a:r>
              <a:rPr lang="en-US" dirty="0" smtClean="0"/>
              <a:t>X = column number, Y = row number</a:t>
            </a:r>
            <a:endParaRPr lang="en-US" dirty="0"/>
          </a:p>
          <a:p>
            <a:r>
              <a:rPr lang="en-US" dirty="0" smtClean="0"/>
              <a:t>Threads with s</a:t>
            </a:r>
            <a:r>
              <a:rPr lang="en-US" dirty="0" smtClean="0">
                <a:latin typeface="+mn-lt"/>
              </a:rPr>
              <a:t>ame value of </a:t>
            </a:r>
            <a:r>
              <a:rPr lang="en-US" dirty="0" smtClean="0">
                <a:latin typeface="+mn-lt"/>
                <a:cs typeface="Courier New"/>
              </a:rPr>
              <a:t>Y</a:t>
            </a:r>
            <a:r>
              <a:rPr lang="en-US" dirty="0" smtClean="0">
                <a:latin typeface="+mn-lt"/>
              </a:rPr>
              <a:t> map to single warp.</a:t>
            </a:r>
          </a:p>
          <a:p>
            <a:r>
              <a:rPr lang="en-US" dirty="0" smtClean="0">
                <a:latin typeface="+mn-lt"/>
              </a:rPr>
              <a:t>Threads with same value of </a:t>
            </a:r>
            <a:r>
              <a:rPr lang="en-US" dirty="0" smtClean="0">
                <a:latin typeface="+mn-lt"/>
                <a:cs typeface="Courier New"/>
              </a:rPr>
              <a:t>Y</a:t>
            </a:r>
            <a:r>
              <a:rPr lang="en-US" dirty="0" smtClean="0">
                <a:latin typeface="+mn-lt"/>
              </a:rPr>
              <a:t> and consecutive values of </a:t>
            </a:r>
            <a:r>
              <a:rPr lang="en-US" dirty="0" smtClean="0">
                <a:latin typeface="+mn-lt"/>
                <a:cs typeface="Courier New"/>
              </a:rPr>
              <a:t>X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map to consecutive positions in single warp</a:t>
            </a:r>
          </a:p>
          <a:p>
            <a:r>
              <a:rPr lang="en-US" dirty="0" smtClean="0">
                <a:latin typeface="+mn-lt"/>
              </a:rPr>
              <a:t>When single warp accesses consecutive memory locations, do block read or write</a:t>
            </a:r>
          </a:p>
          <a:p>
            <a:r>
              <a:rPr lang="en-US" dirty="0" smtClean="0">
                <a:latin typeface="+mn-lt"/>
              </a:rPr>
              <a:t>When single warp accesses separated memory locations, requires gather (read) or scatter(write)</a:t>
            </a:r>
          </a:p>
          <a:p>
            <a:pPr lvl="1"/>
            <a:endParaRPr lang="en-US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472624"/>
            <a:ext cx="6094938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2387024"/>
            <a:ext cx="6094938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 smtClean="0">
                <a:solidFill>
                  <a:srgbClr val="3366FF"/>
                </a:solidFill>
                <a:latin typeface="Courier New" pitchFamily="49" charset="0"/>
              </a:rPr>
              <a:t>y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091624"/>
            <a:ext cx="91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Regular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006024"/>
            <a:ext cx="99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Inverted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3716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086600" y="15240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86600" y="16764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86600" y="18288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86600" y="19812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86600" y="21336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86600" y="22860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086600" y="24384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086600" y="25908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086600" y="27432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086600" y="28956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086600" y="3048000"/>
            <a:ext cx="18288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baseline="-2500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086600" y="1143000"/>
            <a:ext cx="1828800" cy="0"/>
          </a:xfrm>
          <a:prstGeom prst="straightConnector1">
            <a:avLst/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924800" y="914400"/>
            <a:ext cx="3118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X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858000" y="1371600"/>
            <a:ext cx="0" cy="1828800"/>
          </a:xfrm>
          <a:prstGeom prst="straightConnector1">
            <a:avLst/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698596" y="1905000"/>
            <a:ext cx="3118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6708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Impact on Memory Referencing: Regular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4648201"/>
            <a:ext cx="7467600" cy="1219200"/>
          </a:xfrm>
        </p:spPr>
        <p:txBody>
          <a:bodyPr/>
          <a:lstStyle/>
          <a:p>
            <a:r>
              <a:rPr lang="en-US" dirty="0" smtClean="0"/>
              <a:t>Threads within </a:t>
            </a:r>
            <a:r>
              <a:rPr lang="en-US" dirty="0" smtClean="0"/>
              <a:t>warp </a:t>
            </a:r>
            <a:r>
              <a:rPr lang="en-US" dirty="0" smtClean="0"/>
              <a:t>have:</a:t>
            </a:r>
          </a:p>
          <a:p>
            <a:pPr lvl="1"/>
            <a:r>
              <a:rPr lang="en-US" dirty="0" smtClean="0"/>
              <a:t>same value of </a:t>
            </a:r>
            <a:r>
              <a:rPr lang="en-US" b="1" dirty="0" smtClean="0">
                <a:latin typeface="Courier New"/>
                <a:cs typeface="Courier New"/>
              </a:rPr>
              <a:t>k</a:t>
            </a:r>
          </a:p>
          <a:p>
            <a:pPr lvl="1"/>
            <a:r>
              <a:rPr lang="en-US" dirty="0" smtClean="0"/>
              <a:t>same </a:t>
            </a:r>
            <a:r>
              <a:rPr lang="en-US" dirty="0" smtClean="0"/>
              <a:t>value of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endParaRPr lang="en-US" b="1" dirty="0">
              <a:cs typeface="Courier New"/>
            </a:endParaRPr>
          </a:p>
          <a:p>
            <a:pPr lvl="1"/>
            <a:r>
              <a:rPr lang="en-US" dirty="0" smtClean="0"/>
              <a:t>consecutive </a:t>
            </a:r>
            <a:r>
              <a:rPr lang="en-US" dirty="0" smtClean="0"/>
              <a:t>values of </a:t>
            </a:r>
            <a:r>
              <a:rPr lang="en-US" b="1" dirty="0" smtClean="0">
                <a:latin typeface="Courier New"/>
                <a:cs typeface="Courier New"/>
              </a:rPr>
              <a:t>j</a:t>
            </a:r>
          </a:p>
          <a:p>
            <a:r>
              <a:rPr lang="en-US" dirty="0" smtClean="0"/>
              <a:t>Warp </a:t>
            </a:r>
            <a:r>
              <a:rPr lang="en-US" dirty="0" smtClean="0"/>
              <a:t>reads &amp; writes match </a:t>
            </a:r>
            <a:r>
              <a:rPr lang="en-US" dirty="0" smtClean="0"/>
              <a:t>memory organization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1465421"/>
            <a:ext cx="6094938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j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2590800"/>
            <a:ext cx="2524148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k,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200400"/>
            <a:ext cx="2524148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k,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5000" y="3810000"/>
            <a:ext cx="289560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474" y="2602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Read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474" y="3200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Read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798332"/>
            <a:ext cx="9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Write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590800"/>
            <a:ext cx="41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warp reference single location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3200400"/>
            <a:ext cx="30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warp do block 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381000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block do block write</a:t>
            </a:r>
          </a:p>
        </p:txBody>
      </p:sp>
    </p:spTree>
    <p:extLst>
      <p:ext uri="{BB962C8B-B14F-4D97-AF65-F5344CB8AC3E}">
        <p14:creationId xmlns:p14="http://schemas.microsoft.com/office/powerpoint/2010/main" val="373587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Impact on Memory Referencing: Inverted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648201"/>
            <a:ext cx="8000999" cy="1219200"/>
          </a:xfrm>
        </p:spPr>
        <p:txBody>
          <a:bodyPr/>
          <a:lstStyle/>
          <a:p>
            <a:r>
              <a:rPr lang="en-US" dirty="0"/>
              <a:t>Threads within warp have:</a:t>
            </a:r>
          </a:p>
          <a:p>
            <a:pPr lvl="1"/>
            <a:r>
              <a:rPr lang="en-US" dirty="0"/>
              <a:t>same value of </a:t>
            </a:r>
            <a:r>
              <a:rPr lang="en-US" b="1" dirty="0">
                <a:latin typeface="Courier New"/>
                <a:cs typeface="Courier New"/>
              </a:rPr>
              <a:t>k</a:t>
            </a:r>
          </a:p>
          <a:p>
            <a:pPr lvl="1"/>
            <a:r>
              <a:rPr lang="en-US" dirty="0" smtClean="0"/>
              <a:t>consecutive values </a:t>
            </a:r>
            <a:r>
              <a:rPr lang="en-US" dirty="0"/>
              <a:t>of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endParaRPr lang="en-US" b="1" dirty="0">
              <a:cs typeface="Courier New"/>
            </a:endParaRPr>
          </a:p>
          <a:p>
            <a:pPr lvl="1"/>
            <a:r>
              <a:rPr lang="en-US" dirty="0" smtClean="0"/>
              <a:t>same value </a:t>
            </a:r>
            <a:r>
              <a:rPr lang="en-US" dirty="0"/>
              <a:t>of </a:t>
            </a:r>
            <a:r>
              <a:rPr lang="en-US" b="1" dirty="0">
                <a:latin typeface="Courier New"/>
                <a:cs typeface="Courier New"/>
              </a:rPr>
              <a:t>j</a:t>
            </a:r>
          </a:p>
          <a:p>
            <a:r>
              <a:rPr lang="en-US" dirty="0" smtClean="0"/>
              <a:t>Warp reads/writes does </a:t>
            </a:r>
            <a:r>
              <a:rPr lang="en-US" dirty="0" smtClean="0"/>
              <a:t>not match memory organization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1465421"/>
            <a:ext cx="5971807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j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</a:t>
            </a:r>
            <a:r>
              <a:rPr lang="en-US" sz="1600" dirty="0" err="1">
                <a:solidFill>
                  <a:srgbClr val="3366FF"/>
                </a:solidFill>
                <a:latin typeface="Courier New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2590800"/>
            <a:ext cx="2524148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k,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3200400"/>
            <a:ext cx="2524148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k,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5000" y="3810000"/>
            <a:ext cx="289560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474" y="2602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Read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474" y="3200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Read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798332"/>
            <a:ext cx="9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Write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590800"/>
            <a:ext cx="27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warp do gather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3200400"/>
            <a:ext cx="41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warp reference single location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3810000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Threads in block do scatter</a:t>
            </a:r>
          </a:p>
        </p:txBody>
      </p:sp>
    </p:spTree>
    <p:extLst>
      <p:ext uri="{BB962C8B-B14F-4D97-AF65-F5344CB8AC3E}">
        <p14:creationId xmlns:p14="http://schemas.microsoft.com/office/powerpoint/2010/main" val="378868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428999"/>
            <a:ext cx="7302500" cy="2905125"/>
          </a:xfrm>
        </p:spPr>
        <p:txBody>
          <a:bodyPr/>
          <a:lstStyle/>
          <a:p>
            <a:r>
              <a:rPr lang="en-US" dirty="0" smtClean="0"/>
              <a:t>Optimizing memory instruction </a:t>
            </a:r>
            <a:r>
              <a:rPr lang="en-US" dirty="0" err="1" smtClean="0"/>
              <a:t>peformance</a:t>
            </a:r>
            <a:endParaRPr lang="en-US" dirty="0" smtClean="0"/>
          </a:p>
          <a:p>
            <a:pPr lvl="1"/>
            <a:r>
              <a:rPr lang="en-US" dirty="0" smtClean="0"/>
              <a:t>Load faster than gather</a:t>
            </a:r>
          </a:p>
          <a:p>
            <a:pPr lvl="1"/>
            <a:r>
              <a:rPr lang="en-US" dirty="0" smtClean="0"/>
              <a:t>Store faster than scatter</a:t>
            </a:r>
          </a:p>
          <a:p>
            <a:r>
              <a:rPr lang="en-US" dirty="0" smtClean="0"/>
              <a:t>Avoiding memory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Inverted code has multiple warps competing for same block of memory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922" t="69235"/>
          <a:stretch/>
        </p:blipFill>
        <p:spPr>
          <a:xfrm>
            <a:off x="304800" y="1600200"/>
            <a:ext cx="5528110" cy="17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Pretransposing</a:t>
            </a:r>
            <a:r>
              <a:rPr lang="en-US" dirty="0" smtClean="0"/>
              <a:t> with CUDA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581400"/>
            <a:ext cx="893976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cudaTransposedKernel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j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&gt;= N || j &gt;= 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return;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float sum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i,k,N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dirty="0" smtClean="0">
                <a:latin typeface="Courier New" pitchFamily="49" charset="0"/>
              </a:rPr>
              <a:t>RM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j,k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sum;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1219200"/>
            <a:ext cx="7954722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/* Transpose matrix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cudaTransposeKernel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float 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j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&gt;= N || j &gt;= 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return;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[CM(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23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err="1" smtClean="0"/>
              <a:t>Pretranspose</a:t>
            </a:r>
            <a:r>
              <a:rPr lang="en-US" dirty="0" smtClean="0"/>
              <a:t> Implementations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059062"/>
              </p:ext>
            </p:extLst>
          </p:nvPr>
        </p:nvGraphicFramePr>
        <p:xfrm>
          <a:off x="31750" y="1066800"/>
          <a:ext cx="90805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10401" y="1676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Transpose operation must do either scatter or gather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5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</a:t>
            </a:r>
            <a:r>
              <a:rPr lang="en-US" dirty="0" err="1" smtClean="0"/>
              <a:t>Cuda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531"/>
            <a:ext cx="7010400" cy="52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6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Level</a:t>
            </a:r>
          </a:p>
          <a:p>
            <a:pPr lvl="1"/>
            <a:r>
              <a:rPr lang="en-US" dirty="0" smtClean="0"/>
              <a:t>Programmer partitions problem into blocks of K threads each</a:t>
            </a:r>
          </a:p>
          <a:p>
            <a:pPr lvl="2"/>
            <a:r>
              <a:rPr lang="en-US" dirty="0" smtClean="0"/>
              <a:t>32 ≤ K </a:t>
            </a:r>
            <a:r>
              <a:rPr lang="en-US" dirty="0"/>
              <a:t>≤</a:t>
            </a:r>
            <a:r>
              <a:rPr lang="en-US" dirty="0" smtClean="0"/>
              <a:t> 1024</a:t>
            </a:r>
          </a:p>
          <a:p>
            <a:pPr lvl="2"/>
            <a:r>
              <a:rPr lang="en-US" dirty="0" smtClean="0"/>
              <a:t>Multiple of 32</a:t>
            </a:r>
          </a:p>
          <a:p>
            <a:pPr lvl="1"/>
            <a:r>
              <a:rPr lang="en-US" dirty="0" smtClean="0"/>
              <a:t>Within block, have access to fast shared memory</a:t>
            </a:r>
          </a:p>
          <a:p>
            <a:pPr lvl="1"/>
            <a:r>
              <a:rPr lang="en-US" dirty="0" smtClean="0"/>
              <a:t>Within block, can synchronize with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syncthreads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dirty="0" smtClean="0"/>
              <a:t>Warp Level</a:t>
            </a:r>
          </a:p>
          <a:p>
            <a:pPr lvl="1"/>
            <a:r>
              <a:rPr lang="en-US" dirty="0" smtClean="0"/>
              <a:t>Each block implemented as set of warps</a:t>
            </a:r>
          </a:p>
          <a:p>
            <a:pPr lvl="2"/>
            <a:r>
              <a:rPr lang="en-US" dirty="0" smtClean="0"/>
              <a:t>32 threads each</a:t>
            </a:r>
          </a:p>
          <a:p>
            <a:pPr lvl="1"/>
            <a:r>
              <a:rPr lang="en-US" dirty="0" smtClean="0"/>
              <a:t>Implemented using “SIMT” processor</a:t>
            </a:r>
          </a:p>
          <a:p>
            <a:pPr lvl="2"/>
            <a:r>
              <a:rPr lang="en-US" dirty="0" smtClean="0"/>
              <a:t>Single-instruction, multiple threads</a:t>
            </a:r>
          </a:p>
          <a:p>
            <a:pPr lvl="2"/>
            <a:r>
              <a:rPr lang="en-US" dirty="0" smtClean="0"/>
              <a:t>Guarantees stay synchronized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5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Multiplication: </a:t>
            </a:r>
            <a:r>
              <a:rPr lang="en-US" dirty="0" smtClean="0"/>
              <a:t>Simple CPU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228600" y="3886200"/>
            <a:ext cx="8680681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multMatrixSimple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j = 0; j &lt; N; j++)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float sum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    sum 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i,k,N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k,j,N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sum;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62000" y="1828799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762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 bwMode="auto">
          <a:xfrm flipH="1">
            <a:off x="2438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3429000" y="1828799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baseline="-25000" dirty="0">
              <a:latin typeface="+mj-lt"/>
            </a:endParaRPr>
          </a:p>
        </p:txBody>
      </p:sp>
      <p:sp>
        <p:nvSpPr>
          <p:cNvPr id="19" name="Left Bracket 18"/>
          <p:cNvSpPr/>
          <p:nvPr/>
        </p:nvSpPr>
        <p:spPr bwMode="auto">
          <a:xfrm>
            <a:off x="3429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 flipH="1">
            <a:off x="5105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096000" y="1828799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22" name="Left Bracket 21"/>
          <p:cNvSpPr/>
          <p:nvPr/>
        </p:nvSpPr>
        <p:spPr bwMode="auto">
          <a:xfrm>
            <a:off x="6096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7772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2000" y="20573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3810000" y="26669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7239000" y="2057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334" y="1981199"/>
            <a:ext cx="69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err="1" smtClean="0">
                <a:latin typeface="Calibri" pitchFamily="34" charset="0"/>
              </a:rPr>
              <a:t>i</a:t>
            </a:r>
            <a:endParaRPr lang="en-US" sz="1600" i="1" dirty="0" smtClean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1447799"/>
            <a:ext cx="976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Column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8400" y="1447799"/>
            <a:ext cx="117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Element </a:t>
            </a:r>
            <a:r>
              <a:rPr lang="en-US" sz="1600" i="1" dirty="0" err="1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 bwMode="auto">
          <a:xfrm>
            <a:off x="6836831" y="1786353"/>
            <a:ext cx="402169" cy="2710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706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3260725" cy="4972050"/>
          </a:xfrm>
        </p:spPr>
        <p:txBody>
          <a:bodyPr/>
          <a:lstStyle/>
          <a:p>
            <a:r>
              <a:rPr lang="en-US" dirty="0" smtClean="0"/>
              <a:t>Localize computation within blocks</a:t>
            </a:r>
          </a:p>
          <a:p>
            <a:r>
              <a:rPr lang="en-US" dirty="0" smtClean="0"/>
              <a:t>Each performs sequence of tasks</a:t>
            </a:r>
          </a:p>
          <a:p>
            <a:r>
              <a:rPr lang="en-US" dirty="0" smtClean="0"/>
              <a:t>Each uses shared memory and local synchronization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114800" y="2133600"/>
            <a:ext cx="914400" cy="30926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 flipV="1">
            <a:off x="4114800" y="24384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4114800" y="2590800"/>
            <a:ext cx="914400" cy="30926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>
            <a:off x="4114800" y="2514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 bwMode="auto">
          <a:xfrm flipV="1">
            <a:off x="4114800" y="2895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4114800" y="3048000"/>
            <a:ext cx="914400" cy="309265"/>
          </a:xfrm>
          <a:prstGeom prst="rect">
            <a:avLst/>
          </a:prstGeom>
          <a:solidFill>
            <a:srgbClr val="EBAFA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>
            <a:off x="4114800" y="29718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4038600" y="3805535"/>
            <a:ext cx="609600" cy="1223665"/>
            <a:chOff x="4114800" y="3805535"/>
            <a:chExt cx="914400" cy="122366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44" name="Isosceles Triangle 43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48" name="Isosceles Triangle 47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Isosceles Triangle 50"/>
          <p:cNvSpPr/>
          <p:nvPr/>
        </p:nvSpPr>
        <p:spPr bwMode="auto">
          <a:xfrm>
            <a:off x="4114800" y="1905000"/>
            <a:ext cx="3886200" cy="2286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 bwMode="auto">
          <a:xfrm>
            <a:off x="5105400" y="2133600"/>
            <a:ext cx="914400" cy="30926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55" name="Isosceles Triangle 54"/>
          <p:cNvSpPr/>
          <p:nvPr/>
        </p:nvSpPr>
        <p:spPr bwMode="auto">
          <a:xfrm flipV="1">
            <a:off x="5105400" y="24384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 bwMode="auto">
          <a:xfrm>
            <a:off x="5105400" y="2590800"/>
            <a:ext cx="914400" cy="30926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57" name="Isosceles Triangle 56"/>
          <p:cNvSpPr/>
          <p:nvPr/>
        </p:nvSpPr>
        <p:spPr bwMode="auto">
          <a:xfrm>
            <a:off x="5105400" y="2514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 bwMode="auto">
          <a:xfrm flipV="1">
            <a:off x="5105400" y="2895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 bwMode="auto">
          <a:xfrm>
            <a:off x="5105400" y="3048000"/>
            <a:ext cx="914400" cy="309265"/>
          </a:xfrm>
          <a:prstGeom prst="rect">
            <a:avLst/>
          </a:prstGeom>
          <a:solidFill>
            <a:srgbClr val="EBAFA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60" name="Isosceles Triangle 59"/>
          <p:cNvSpPr/>
          <p:nvPr/>
        </p:nvSpPr>
        <p:spPr bwMode="auto">
          <a:xfrm>
            <a:off x="5105400" y="29718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6096000" y="2133600"/>
            <a:ext cx="914400" cy="30926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 flipV="1">
            <a:off x="6096000" y="24384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 bwMode="auto">
          <a:xfrm>
            <a:off x="6096000" y="2590800"/>
            <a:ext cx="914400" cy="30926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74" name="Isosceles Triangle 73"/>
          <p:cNvSpPr/>
          <p:nvPr/>
        </p:nvSpPr>
        <p:spPr bwMode="auto">
          <a:xfrm>
            <a:off x="6096000" y="2514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 bwMode="auto">
          <a:xfrm flipV="1">
            <a:off x="6096000" y="2895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 bwMode="auto">
          <a:xfrm>
            <a:off x="6096000" y="3048000"/>
            <a:ext cx="914400" cy="309265"/>
          </a:xfrm>
          <a:prstGeom prst="rect">
            <a:avLst/>
          </a:prstGeom>
          <a:solidFill>
            <a:srgbClr val="EBAFA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77" name="Isosceles Triangle 76"/>
          <p:cNvSpPr/>
          <p:nvPr/>
        </p:nvSpPr>
        <p:spPr bwMode="auto">
          <a:xfrm>
            <a:off x="6096000" y="29718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 bwMode="auto">
          <a:xfrm>
            <a:off x="7086600" y="2133600"/>
            <a:ext cx="914400" cy="30926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89" name="Isosceles Triangle 88"/>
          <p:cNvSpPr/>
          <p:nvPr/>
        </p:nvSpPr>
        <p:spPr bwMode="auto">
          <a:xfrm flipV="1">
            <a:off x="7086600" y="24384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 bwMode="auto">
          <a:xfrm>
            <a:off x="7086600" y="2590800"/>
            <a:ext cx="914400" cy="30926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91" name="Isosceles Triangle 90"/>
          <p:cNvSpPr/>
          <p:nvPr/>
        </p:nvSpPr>
        <p:spPr bwMode="auto">
          <a:xfrm>
            <a:off x="7086600" y="2514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/>
        </p:nvSpPr>
        <p:spPr bwMode="auto">
          <a:xfrm flipV="1">
            <a:off x="7086600" y="28956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 bwMode="auto">
          <a:xfrm>
            <a:off x="7086600" y="3048000"/>
            <a:ext cx="914400" cy="309265"/>
          </a:xfrm>
          <a:prstGeom prst="rect">
            <a:avLst/>
          </a:prstGeom>
          <a:solidFill>
            <a:srgbClr val="EBAFA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94" name="Isosceles Triangle 93"/>
          <p:cNvSpPr/>
          <p:nvPr/>
        </p:nvSpPr>
        <p:spPr bwMode="auto">
          <a:xfrm>
            <a:off x="7086600" y="2971800"/>
            <a:ext cx="9144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 bwMode="auto">
          <a:xfrm flipV="1">
            <a:off x="4114800" y="3352800"/>
            <a:ext cx="3886200" cy="2286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 bwMode="auto">
          <a:xfrm flipV="1">
            <a:off x="4038600" y="5029200"/>
            <a:ext cx="4038600" cy="2286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4038600" y="3581400"/>
            <a:ext cx="4038600" cy="2286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4724400" y="3810000"/>
            <a:ext cx="609600" cy="1223665"/>
            <a:chOff x="4114800" y="3805535"/>
            <a:chExt cx="914400" cy="1223665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10" name="Isosceles Triangle 109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12" name="Isosceles Triangle 111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Isosceles Triangle 112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15" name="Isosceles Triangle 114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410200" y="3814465"/>
            <a:ext cx="609600" cy="1223665"/>
            <a:chOff x="4114800" y="3805535"/>
            <a:chExt cx="914400" cy="1223665"/>
          </a:xfrm>
        </p:grpSpPr>
        <p:sp>
          <p:nvSpPr>
            <p:cNvPr id="117" name="Rectangle 116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18" name="Isosceles Triangle 117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20" name="Isosceles Triangle 119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23" name="Isosceles Triangle 122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096000" y="3818930"/>
            <a:ext cx="609600" cy="1223665"/>
            <a:chOff x="4114800" y="3805535"/>
            <a:chExt cx="914400" cy="1223665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26" name="Isosceles Triangle 125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28" name="Isosceles Triangle 127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Isosceles Triangle 128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31" name="Isosceles Triangle 130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781800" y="3823395"/>
            <a:ext cx="609600" cy="1223665"/>
            <a:chOff x="4114800" y="3805535"/>
            <a:chExt cx="914400" cy="1223665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34" name="Isosceles Triangle 133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36" name="Isosceles Triangle 135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Isosceles Triangle 136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39" name="Isosceles Triangle 138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467600" y="3827860"/>
            <a:ext cx="609600" cy="1223665"/>
            <a:chOff x="4114800" y="3805535"/>
            <a:chExt cx="914400" cy="1223665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4114800" y="3805535"/>
              <a:ext cx="9144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42" name="Isosceles Triangle 141"/>
            <p:cNvSpPr/>
            <p:nvPr/>
          </p:nvSpPr>
          <p:spPr bwMode="auto">
            <a:xfrm flipV="1">
              <a:off x="4114800" y="41103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4114800" y="4262735"/>
              <a:ext cx="9144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44" name="Isosceles Triangle 143"/>
            <p:cNvSpPr/>
            <p:nvPr/>
          </p:nvSpPr>
          <p:spPr bwMode="auto">
            <a:xfrm>
              <a:off x="4114800" y="4186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 bwMode="auto">
            <a:xfrm flipV="1">
              <a:off x="4114800" y="45675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114800" y="4719935"/>
              <a:ext cx="914400" cy="30926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47" name="Isosceles Triangle 146"/>
            <p:cNvSpPr/>
            <p:nvPr/>
          </p:nvSpPr>
          <p:spPr bwMode="auto">
            <a:xfrm>
              <a:off x="4114800" y="4643735"/>
              <a:ext cx="9144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37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MM Optimization #2: Partitioning into Blocks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3" name="Left Bracket 2"/>
          <p:cNvSpPr/>
          <p:nvPr/>
        </p:nvSpPr>
        <p:spPr bwMode="auto">
          <a:xfrm>
            <a:off x="762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ket 142"/>
          <p:cNvSpPr/>
          <p:nvPr/>
        </p:nvSpPr>
        <p:spPr bwMode="auto">
          <a:xfrm flipH="1">
            <a:off x="2438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 bwMode="auto">
          <a:xfrm>
            <a:off x="3429000" y="1447800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baseline="-25000" dirty="0">
              <a:latin typeface="+mj-lt"/>
            </a:endParaRPr>
          </a:p>
        </p:txBody>
      </p:sp>
      <p:sp>
        <p:nvSpPr>
          <p:cNvPr id="146" name="Left Bracket 145"/>
          <p:cNvSpPr/>
          <p:nvPr/>
        </p:nvSpPr>
        <p:spPr bwMode="auto">
          <a:xfrm>
            <a:off x="3429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Bracket 146"/>
          <p:cNvSpPr/>
          <p:nvPr/>
        </p:nvSpPr>
        <p:spPr bwMode="auto">
          <a:xfrm flipH="1">
            <a:off x="5105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6096000" y="14478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149" name="Left Bracket 148"/>
          <p:cNvSpPr/>
          <p:nvPr/>
        </p:nvSpPr>
        <p:spPr bwMode="auto">
          <a:xfrm>
            <a:off x="6096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eft Bracket 149"/>
          <p:cNvSpPr/>
          <p:nvPr/>
        </p:nvSpPr>
        <p:spPr bwMode="auto">
          <a:xfrm flipH="1">
            <a:off x="7772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1447800"/>
            <a:ext cx="5334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562600" y="1447800"/>
            <a:ext cx="5334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1981200"/>
            <a:ext cx="2133600" cy="533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3695700" y="2247900"/>
            <a:ext cx="2133600" cy="533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7162803" y="1981199"/>
            <a:ext cx="533400" cy="53340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34" y="1981200"/>
            <a:ext cx="698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</a:t>
            </a:r>
          </a:p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smtClean="0">
                <a:latin typeface="Calibri" pitchFamily="34" charset="0"/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066800"/>
            <a:ext cx="1500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 Column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400" y="1066800"/>
            <a:ext cx="951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 </a:t>
            </a:r>
            <a:r>
              <a:rPr lang="en-US" sz="1600" i="1" dirty="0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cxnSp>
        <p:nvCxnSpPr>
          <p:cNvPr id="10" name="Straight Arrow Connector 9"/>
          <p:cNvCxnSpPr>
            <a:stCxn id="21" idx="2"/>
          </p:cNvCxnSpPr>
          <p:nvPr/>
        </p:nvCxnSpPr>
        <p:spPr bwMode="auto">
          <a:xfrm>
            <a:off x="6724170" y="1405354"/>
            <a:ext cx="438630" cy="5758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657600" y="3962399"/>
            <a:ext cx="4635500" cy="2371725"/>
          </a:xfrm>
        </p:spPr>
        <p:txBody>
          <a:bodyPr/>
          <a:lstStyle/>
          <a:p>
            <a:r>
              <a:rPr lang="en-US" dirty="0" smtClean="0"/>
              <a:t>Generate results on block-by-block basis</a:t>
            </a:r>
          </a:p>
          <a:p>
            <a:r>
              <a:rPr lang="en-US" dirty="0" smtClean="0"/>
              <a:t>Localizes access to A and B</a:t>
            </a:r>
          </a:p>
          <a:p>
            <a:r>
              <a:rPr lang="en-US" dirty="0" smtClean="0"/>
              <a:t>N need not be multiple of block size</a:t>
            </a:r>
          </a:p>
        </p:txBody>
      </p:sp>
      <p:graphicFrame>
        <p:nvGraphicFramePr>
          <p:cNvPr id="26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49510"/>
              </p:ext>
            </p:extLst>
          </p:nvPr>
        </p:nvGraphicFramePr>
        <p:xfrm>
          <a:off x="228601" y="4486964"/>
          <a:ext cx="3048000" cy="112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336800" imgH="863600" progId="Equation.3">
                  <p:embed/>
                </p:oleObj>
              </mc:Choice>
              <mc:Fallback>
                <p:oleObj name="Equation" r:id="rId3" imgW="23368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1" y="4486964"/>
                        <a:ext cx="3048000" cy="112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62000" y="1447801"/>
            <a:ext cx="2133600" cy="2133600"/>
            <a:chOff x="762000" y="1828800"/>
            <a:chExt cx="2133600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29000" y="1447801"/>
            <a:ext cx="2133600" cy="2133600"/>
            <a:chOff x="762000" y="1828800"/>
            <a:chExt cx="2133600" cy="2133600"/>
          </a:xfrm>
        </p:grpSpPr>
        <p:grpSp>
          <p:nvGrpSpPr>
            <p:cNvPr id="49" name="Group 48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096000" y="1447801"/>
            <a:ext cx="2133600" cy="2133600"/>
            <a:chOff x="762000" y="1828800"/>
            <a:chExt cx="2133600" cy="2133600"/>
          </a:xfrm>
        </p:grpSpPr>
        <p:grpSp>
          <p:nvGrpSpPr>
            <p:cNvPr id="70" name="Group 69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CPU-based Blocked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3" name="Left Bracket 2"/>
          <p:cNvSpPr/>
          <p:nvPr/>
        </p:nvSpPr>
        <p:spPr bwMode="auto">
          <a:xfrm>
            <a:off x="762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Left Bracket 142"/>
          <p:cNvSpPr/>
          <p:nvPr/>
        </p:nvSpPr>
        <p:spPr bwMode="auto">
          <a:xfrm flipH="1">
            <a:off x="2438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 bwMode="auto">
          <a:xfrm>
            <a:off x="3429000" y="1447800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r>
              <a:rPr lang="en-US" baseline="30000" dirty="0" smtClean="0">
                <a:latin typeface="+mj-lt"/>
              </a:rPr>
              <a:t>T</a:t>
            </a:r>
            <a:endParaRPr lang="en-US" baseline="30000" dirty="0">
              <a:latin typeface="+mj-lt"/>
            </a:endParaRPr>
          </a:p>
        </p:txBody>
      </p:sp>
      <p:sp>
        <p:nvSpPr>
          <p:cNvPr id="146" name="Left Bracket 145"/>
          <p:cNvSpPr/>
          <p:nvPr/>
        </p:nvSpPr>
        <p:spPr bwMode="auto">
          <a:xfrm>
            <a:off x="3429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Bracket 146"/>
          <p:cNvSpPr/>
          <p:nvPr/>
        </p:nvSpPr>
        <p:spPr bwMode="auto">
          <a:xfrm flipH="1">
            <a:off x="5105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6096000" y="14478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149" name="Left Bracket 148"/>
          <p:cNvSpPr/>
          <p:nvPr/>
        </p:nvSpPr>
        <p:spPr bwMode="auto">
          <a:xfrm>
            <a:off x="60960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eft Bracket 149"/>
          <p:cNvSpPr/>
          <p:nvPr/>
        </p:nvSpPr>
        <p:spPr bwMode="auto">
          <a:xfrm flipH="1">
            <a:off x="7772400" y="1447800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1447800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410200" y="1447800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2000" y="1981200"/>
            <a:ext cx="2133600" cy="533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 rot="10800000">
            <a:off x="3429000" y="2514600"/>
            <a:ext cx="2133600" cy="533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rot="16200000">
            <a:off x="7162803" y="1981199"/>
            <a:ext cx="533400" cy="53340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334" y="1981200"/>
            <a:ext cx="698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</a:t>
            </a:r>
          </a:p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smtClean="0">
                <a:latin typeface="Calibri" pitchFamily="34" charset="0"/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066800"/>
            <a:ext cx="122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 Row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400" y="1066800"/>
            <a:ext cx="951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Block </a:t>
            </a:r>
            <a:r>
              <a:rPr lang="en-US" sz="1600" i="1" dirty="0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>
                <a:latin typeface="Calibri" pitchFamily="34" charset="0"/>
              </a:rPr>
              <a:t>J</a:t>
            </a:r>
            <a:endParaRPr lang="en-US" sz="1600" i="1" dirty="0" smtClean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21" idx="2"/>
          </p:cNvCxnSpPr>
          <p:nvPr/>
        </p:nvCxnSpPr>
        <p:spPr bwMode="auto">
          <a:xfrm>
            <a:off x="6724170" y="1405354"/>
            <a:ext cx="438630" cy="5758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657600" y="3962399"/>
            <a:ext cx="4635500" cy="237172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pretranspose</a:t>
            </a:r>
            <a:endParaRPr lang="en-US" dirty="0" smtClean="0"/>
          </a:p>
          <a:p>
            <a:pPr lvl="1"/>
            <a:r>
              <a:rPr lang="en-US" dirty="0" smtClean="0"/>
              <a:t>Required for performance</a:t>
            </a:r>
          </a:p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Outer loops index over blocks</a:t>
            </a:r>
          </a:p>
          <a:p>
            <a:pPr lvl="1"/>
            <a:r>
              <a:rPr lang="en-US" dirty="0" smtClean="0"/>
              <a:t>Inner loops compute product for single block</a:t>
            </a:r>
          </a:p>
          <a:p>
            <a:r>
              <a:rPr lang="en-US" dirty="0" smtClean="0"/>
              <a:t>Block size </a:t>
            </a:r>
            <a:r>
              <a:rPr lang="en-US" dirty="0" smtClean="0">
                <a:latin typeface="Courier New"/>
                <a:cs typeface="Courier New"/>
              </a:rPr>
              <a:t>SBLK</a:t>
            </a:r>
            <a:r>
              <a:rPr lang="en-US" dirty="0" smtClean="0"/>
              <a:t> = 8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0" y="1447801"/>
            <a:ext cx="2133600" cy="2133600"/>
            <a:chOff x="762000" y="1828800"/>
            <a:chExt cx="2133600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29000" y="1447801"/>
            <a:ext cx="2133600" cy="2133600"/>
            <a:chOff x="762000" y="1828800"/>
            <a:chExt cx="2133600" cy="2133600"/>
          </a:xfrm>
        </p:grpSpPr>
        <p:grpSp>
          <p:nvGrpSpPr>
            <p:cNvPr id="49" name="Group 48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61" name="Rectangle 60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096000" y="1447801"/>
            <a:ext cx="2133600" cy="2133600"/>
            <a:chOff x="762000" y="1828800"/>
            <a:chExt cx="2133600" cy="2133600"/>
          </a:xfrm>
        </p:grpSpPr>
        <p:grpSp>
          <p:nvGrpSpPr>
            <p:cNvPr id="70" name="Group 69"/>
            <p:cNvGrpSpPr/>
            <p:nvPr/>
          </p:nvGrpSpPr>
          <p:grpSpPr>
            <a:xfrm>
              <a:off x="762000" y="1828800"/>
              <a:ext cx="2133600" cy="533400"/>
              <a:chOff x="762000" y="1828800"/>
              <a:chExt cx="2133600" cy="533400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62000" y="2362200"/>
              <a:ext cx="2133600" cy="533400"/>
              <a:chOff x="762000" y="1828800"/>
              <a:chExt cx="2133600" cy="5334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62000" y="2895600"/>
              <a:ext cx="2133600" cy="533400"/>
              <a:chOff x="762000" y="1828800"/>
              <a:chExt cx="2133600" cy="533400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0" y="3429000"/>
              <a:ext cx="2133600" cy="533400"/>
              <a:chOff x="762000" y="1828800"/>
              <a:chExt cx="2133600" cy="5334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7620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12954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288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2362200" y="1828800"/>
                <a:ext cx="533400" cy="53340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0" name="Straight Arrow Connector 89"/>
          <p:cNvCxnSpPr/>
          <p:nvPr/>
        </p:nvCxnSpPr>
        <p:spPr bwMode="auto">
          <a:xfrm>
            <a:off x="4572000" y="1371600"/>
            <a:ext cx="228600" cy="1143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91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22774"/>
              </p:ext>
            </p:extLst>
          </p:nvPr>
        </p:nvGraphicFramePr>
        <p:xfrm>
          <a:off x="228601" y="4486964"/>
          <a:ext cx="3048000" cy="112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3" imgW="2336800" imgH="863600" progId="Equation.3">
                  <p:embed/>
                </p:oleObj>
              </mc:Choice>
              <mc:Fallback>
                <p:oleObj name="Equation" r:id="rId3" imgW="23368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1" y="4486964"/>
                        <a:ext cx="3048000" cy="112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23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Multiplication Implementation: Outer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1200" y="1524001"/>
            <a:ext cx="3276600" cy="4810124"/>
          </a:xfrm>
        </p:spPr>
        <p:txBody>
          <a:bodyPr/>
          <a:lstStyle/>
          <a:p>
            <a:r>
              <a:rPr lang="en-US" dirty="0" smtClean="0"/>
              <a:t>Look at actual code to see how it handles cases where N is not multiple of block size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192690" y="3809828"/>
            <a:ext cx="7613382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multMatrixTransposeBlocked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 float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scratchMatrix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transposeMatrix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(N,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/* Zero out C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0, N * N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(float));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j, k;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&lt;= N-SBLK;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+= SBLK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for (j = 0; j &lt;= N-SBLK; j+= SBLK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for (k = 0; k &lt;= N-SBLK; k+=SBLK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Compute contribution to </a:t>
            </a:r>
            <a:r>
              <a:rPr lang="en-US" sz="1600" dirty="0" smtClean="0">
                <a:solidFill>
                  <a:srgbClr val="800000"/>
                </a:solidFill>
                <a:latin typeface="Courier New" pitchFamily="49" charset="0"/>
              </a:rPr>
              <a:t>C[i..i+SBLK-1][j..j+SBLK-1]</a:t>
            </a:r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      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" y="1295399"/>
            <a:ext cx="2133600" cy="2514601"/>
            <a:chOff x="1066800" y="1219200"/>
            <a:chExt cx="2133600" cy="2514601"/>
          </a:xfrm>
        </p:grpSpPr>
        <p:sp>
          <p:nvSpPr>
            <p:cNvPr id="46" name="Rectangle 45"/>
            <p:cNvSpPr/>
            <p:nvPr/>
          </p:nvSpPr>
          <p:spPr bwMode="auto">
            <a:xfrm rot="16200000">
              <a:off x="2209800" y="2209799"/>
              <a:ext cx="152400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0" y="1600199"/>
              <a:ext cx="1176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Element </a:t>
              </a:r>
              <a:r>
                <a:rPr lang="en-US" sz="1600" i="1" dirty="0" err="1">
                  <a:latin typeface="Calibri" pitchFamily="34" charset="0"/>
                </a:rPr>
                <a:t>i</a:t>
              </a:r>
              <a:r>
                <a:rPr lang="en-US" sz="1600" dirty="0" smtClean="0">
                  <a:latin typeface="Calibri" pitchFamily="34" charset="0"/>
                </a:rPr>
                <a:t>,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  <p:cxnSp>
          <p:nvCxnSpPr>
            <p:cNvPr id="50" name="Straight Arrow Connector 49"/>
            <p:cNvCxnSpPr>
              <a:stCxn id="49" idx="2"/>
            </p:cNvCxnSpPr>
            <p:nvPr/>
          </p:nvCxnSpPr>
          <p:spPr bwMode="auto">
            <a:xfrm>
              <a:off x="1807631" y="1938753"/>
              <a:ext cx="402169" cy="2710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1066800" y="1600200"/>
              <a:ext cx="1828800" cy="1828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mpd="sng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52" name="Left Bracket 51"/>
            <p:cNvSpPr/>
            <p:nvPr/>
          </p:nvSpPr>
          <p:spPr bwMode="auto">
            <a:xfrm flipH="1">
              <a:off x="2743200" y="16002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 bwMode="auto">
            <a:xfrm rot="16200000">
              <a:off x="2133603" y="2133599"/>
              <a:ext cx="533400" cy="53340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0" y="1219200"/>
              <a:ext cx="931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Block </a:t>
              </a:r>
              <a:r>
                <a:rPr lang="en-US" sz="1600" i="1" dirty="0" err="1">
                  <a:latin typeface="Calibri" pitchFamily="34" charset="0"/>
                </a:rPr>
                <a:t>i</a:t>
              </a:r>
              <a:r>
                <a:rPr lang="en-US" sz="1600" dirty="0" smtClean="0">
                  <a:latin typeface="Calibri" pitchFamily="34" charset="0"/>
                </a:rPr>
                <a:t>,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  <p:cxnSp>
          <p:nvCxnSpPr>
            <p:cNvPr id="61" name="Straight Arrow Connector 60"/>
            <p:cNvCxnSpPr>
              <a:stCxn id="60" idx="2"/>
            </p:cNvCxnSpPr>
            <p:nvPr/>
          </p:nvCxnSpPr>
          <p:spPr bwMode="auto">
            <a:xfrm>
              <a:off x="1685052" y="1557754"/>
              <a:ext cx="448548" cy="5758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104" name="Group 103"/>
            <p:cNvGrpSpPr/>
            <p:nvPr/>
          </p:nvGrpSpPr>
          <p:grpSpPr>
            <a:xfrm>
              <a:off x="1066800" y="1600201"/>
              <a:ext cx="2133600" cy="2133600"/>
              <a:chOff x="762000" y="1828800"/>
              <a:chExt cx="2133600" cy="2133600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762000" y="18288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762000" y="23622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762000" y="28956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62000" y="34290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36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36298"/>
              </p:ext>
            </p:extLst>
          </p:nvPr>
        </p:nvGraphicFramePr>
        <p:xfrm>
          <a:off x="2971800" y="2057400"/>
          <a:ext cx="3048000" cy="112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336800" imgH="863600" progId="Equation.3">
                  <p:embed/>
                </p:oleObj>
              </mc:Choice>
              <mc:Fallback>
                <p:oleObj name="Equation" r:id="rId3" imgW="2336800" imgH="86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057400"/>
                        <a:ext cx="3048000" cy="112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77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Multiplication Implementation: Inner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7683500" cy="1143000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k</a:t>
            </a:r>
            <a:r>
              <a:rPr lang="en-US" dirty="0" smtClean="0"/>
              <a:t> provide starting indices of blocks</a:t>
            </a:r>
          </a:p>
          <a:p>
            <a:r>
              <a:rPr lang="en-US" dirty="0" smtClean="0">
                <a:latin typeface="Courier New"/>
                <a:cs typeface="Courier New"/>
              </a:rPr>
              <a:t>bi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bj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bk</a:t>
            </a:r>
            <a:r>
              <a:rPr lang="en-US" dirty="0" smtClean="0"/>
              <a:t> provide offsets within blocks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192690" y="4425381"/>
            <a:ext cx="8311289" cy="1815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bi = 0; bi &lt; SBLK; bi++)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SBLK;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float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sum 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0.0;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for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=0;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&lt; SBLK;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    sum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i+bi,k+bk,N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+bj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,k+bk,N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i+bi,j+bj,N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+= sum;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24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758451"/>
              </p:ext>
            </p:extLst>
          </p:nvPr>
        </p:nvGraphicFramePr>
        <p:xfrm>
          <a:off x="1676400" y="1447800"/>
          <a:ext cx="5260975" cy="127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3517900" imgH="850900" progId="Equation.3">
                  <p:embed/>
                </p:oleObj>
              </mc:Choice>
              <mc:Fallback>
                <p:oleObj name="Equation" r:id="rId3" imgW="35179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5260975" cy="127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57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Implementations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567919"/>
              </p:ext>
            </p:extLst>
          </p:nvPr>
        </p:nvGraphicFramePr>
        <p:xfrm>
          <a:off x="42405" y="1066800"/>
          <a:ext cx="90805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6600" y="533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Fast blocked:</a:t>
            </a:r>
          </a:p>
          <a:p>
            <a:r>
              <a:rPr lang="en-US" sz="1800" dirty="0" err="1" smtClean="0">
                <a:latin typeface="Calibri" pitchFamily="34" charset="0"/>
              </a:rPr>
              <a:t>Pretranspose</a:t>
            </a:r>
            <a:r>
              <a:rPr lang="en-US" sz="1800" dirty="0" smtClean="0">
                <a:latin typeface="Calibri" pitchFamily="34" charset="0"/>
              </a:rPr>
              <a:t> +</a:t>
            </a:r>
            <a:endParaRPr lang="en-US" sz="1800" dirty="0" smtClean="0">
              <a:latin typeface="Calibri" pitchFamily="34" charset="0"/>
            </a:endParaRPr>
          </a:p>
          <a:p>
            <a:r>
              <a:rPr lang="en-US" sz="1800" dirty="0" smtClean="0">
                <a:latin typeface="Calibri" pitchFamily="34" charset="0"/>
              </a:rPr>
              <a:t>Unroll inner loop 8x and </a:t>
            </a:r>
            <a:r>
              <a:rPr lang="en-US" sz="1800" dirty="0" err="1" smtClean="0">
                <a:latin typeface="Calibri" pitchFamily="34" charset="0"/>
              </a:rPr>
              <a:t>reassociate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2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with </a:t>
            </a:r>
            <a:r>
              <a:rPr lang="en-US" dirty="0" err="1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657600"/>
            <a:ext cx="4556125" cy="2676524"/>
          </a:xfrm>
        </p:spPr>
        <p:txBody>
          <a:bodyPr/>
          <a:lstStyle/>
          <a:p>
            <a:r>
              <a:rPr lang="en-US" dirty="0" smtClean="0"/>
              <a:t>Block size </a:t>
            </a:r>
            <a:r>
              <a:rPr lang="en-US" dirty="0" smtClean="0">
                <a:latin typeface="Courier New"/>
                <a:cs typeface="Courier New"/>
              </a:rPr>
              <a:t>LBLK</a:t>
            </a:r>
            <a:r>
              <a:rPr lang="en-US" dirty="0" smtClean="0"/>
              <a:t> = 32</a:t>
            </a:r>
          </a:p>
          <a:p>
            <a:r>
              <a:rPr lang="en-US" dirty="0" smtClean="0"/>
              <a:t>Use one </a:t>
            </a:r>
            <a:r>
              <a:rPr lang="en-US" dirty="0" err="1" smtClean="0"/>
              <a:t>Cuda</a:t>
            </a:r>
            <a:r>
              <a:rPr lang="en-US" dirty="0" smtClean="0"/>
              <a:t> block for each block of destination matrix</a:t>
            </a:r>
          </a:p>
          <a:p>
            <a:r>
              <a:rPr lang="en-US" dirty="0" smtClean="0"/>
              <a:t>Enough </a:t>
            </a:r>
            <a:r>
              <a:rPr lang="en-US" dirty="0" err="1" smtClean="0"/>
              <a:t>Cuda</a:t>
            </a:r>
            <a:r>
              <a:rPr lang="en-US" dirty="0" smtClean="0"/>
              <a:t> blocks to cover C</a:t>
            </a:r>
          </a:p>
          <a:p>
            <a:r>
              <a:rPr lang="en-US" dirty="0" smtClean="0"/>
              <a:t>Each thread in block accumulates single destination value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5334000" y="4648200"/>
            <a:ext cx="609600" cy="309265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5334000" y="4572000"/>
            <a:ext cx="6096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14400" y="1066800"/>
            <a:ext cx="2133600" cy="2514601"/>
            <a:chOff x="1066800" y="1219200"/>
            <a:chExt cx="2133600" cy="2514601"/>
          </a:xfrm>
        </p:grpSpPr>
        <p:sp>
          <p:nvSpPr>
            <p:cNvPr id="86" name="Rectangle 85"/>
            <p:cNvSpPr/>
            <p:nvPr/>
          </p:nvSpPr>
          <p:spPr bwMode="auto">
            <a:xfrm rot="16200000">
              <a:off x="2209800" y="2209799"/>
              <a:ext cx="152400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19200" y="1600199"/>
              <a:ext cx="1176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Element </a:t>
              </a:r>
              <a:r>
                <a:rPr lang="en-US" sz="1600" i="1" dirty="0" err="1">
                  <a:latin typeface="Calibri" pitchFamily="34" charset="0"/>
                </a:rPr>
                <a:t>i</a:t>
              </a:r>
              <a:r>
                <a:rPr lang="en-US" sz="1600" dirty="0" smtClean="0">
                  <a:latin typeface="Calibri" pitchFamily="34" charset="0"/>
                </a:rPr>
                <a:t>,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  <p:cxnSp>
          <p:nvCxnSpPr>
            <p:cNvPr id="95" name="Straight Arrow Connector 94"/>
            <p:cNvCxnSpPr>
              <a:stCxn id="87" idx="2"/>
            </p:cNvCxnSpPr>
            <p:nvPr/>
          </p:nvCxnSpPr>
          <p:spPr bwMode="auto">
            <a:xfrm>
              <a:off x="1807631" y="1938753"/>
              <a:ext cx="402169" cy="2710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96" name="Rectangle 95"/>
            <p:cNvSpPr/>
            <p:nvPr/>
          </p:nvSpPr>
          <p:spPr bwMode="auto">
            <a:xfrm>
              <a:off x="1066800" y="1600200"/>
              <a:ext cx="1828800" cy="1828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mpd="sng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C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97" name="Left Bracket 96"/>
            <p:cNvSpPr/>
            <p:nvPr/>
          </p:nvSpPr>
          <p:spPr bwMode="auto">
            <a:xfrm flipH="1">
              <a:off x="2743200" y="16002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 bwMode="auto">
            <a:xfrm rot="16200000">
              <a:off x="2133603" y="2133599"/>
              <a:ext cx="533400" cy="53340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19200" y="1219200"/>
              <a:ext cx="951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Block </a:t>
              </a:r>
              <a:r>
                <a:rPr lang="en-US" sz="1600" i="1" dirty="0" smtClean="0">
                  <a:latin typeface="Calibri" pitchFamily="34" charset="0"/>
                </a:rPr>
                <a:t>I</a:t>
              </a:r>
              <a:r>
                <a:rPr lang="en-US" sz="1600" dirty="0" smtClean="0">
                  <a:latin typeface="Calibri" pitchFamily="34" charset="0"/>
                </a:rPr>
                <a:t>,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  <p:cxnSp>
          <p:nvCxnSpPr>
            <p:cNvPr id="100" name="Straight Arrow Connector 99"/>
            <p:cNvCxnSpPr>
              <a:stCxn id="99" idx="2"/>
            </p:cNvCxnSpPr>
            <p:nvPr/>
          </p:nvCxnSpPr>
          <p:spPr bwMode="auto">
            <a:xfrm>
              <a:off x="1694970" y="1557754"/>
              <a:ext cx="438630" cy="57584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101" name="Group 100"/>
            <p:cNvGrpSpPr/>
            <p:nvPr/>
          </p:nvGrpSpPr>
          <p:grpSpPr>
            <a:xfrm>
              <a:off x="1066800" y="1600201"/>
              <a:ext cx="2133600" cy="2133600"/>
              <a:chOff x="762000" y="1828800"/>
              <a:chExt cx="2133600" cy="21336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762000" y="18288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62" name="Rectangle 161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Rectangle 164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762000" y="23622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58" name="Rectangle 157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762000" y="28956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54" name="Rectangle 153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762000" y="3429000"/>
                <a:ext cx="2133600" cy="533400"/>
                <a:chOff x="762000" y="1828800"/>
                <a:chExt cx="2133600" cy="533400"/>
              </a:xfrm>
            </p:grpSpPr>
            <p:sp>
              <p:nvSpPr>
                <p:cNvPr id="150" name="Rectangle 149"/>
                <p:cNvSpPr/>
                <p:nvPr/>
              </p:nvSpPr>
              <p:spPr bwMode="auto">
                <a:xfrm>
                  <a:off x="7620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12954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18288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 bwMode="auto">
                <a:xfrm>
                  <a:off x="2362200" y="1828800"/>
                  <a:ext cx="533400" cy="53340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5334000" y="1143000"/>
            <a:ext cx="3392370" cy="914400"/>
            <a:chOff x="5334000" y="1143000"/>
            <a:chExt cx="339237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0" y="1143000"/>
              <a:ext cx="609600" cy="914400"/>
              <a:chOff x="6248400" y="1143000"/>
              <a:chExt cx="609600" cy="914400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6248400" y="1219200"/>
                <a:ext cx="609600" cy="309265"/>
              </a:xfrm>
              <a:prstGeom prst="rect">
                <a:avLst/>
              </a:prstGeom>
              <a:solidFill>
                <a:srgbClr val="FF8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 bwMode="auto">
              <a:xfrm flipV="1">
                <a:off x="6248400" y="1524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6248400" y="1676400"/>
                <a:ext cx="609600" cy="309265"/>
              </a:xfrm>
              <a:prstGeom prst="rect">
                <a:avLst/>
              </a:prstGeom>
              <a:solidFill>
                <a:srgbClr val="FF6FC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44" name="Isosceles Triangle 43"/>
              <p:cNvSpPr/>
              <p:nvPr/>
            </p:nvSpPr>
            <p:spPr bwMode="auto">
              <a:xfrm>
                <a:off x="6248400" y="1600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 bwMode="auto">
              <a:xfrm flipV="1">
                <a:off x="6248400" y="1981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 bwMode="auto">
              <a:xfrm>
                <a:off x="6248400" y="1143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943600" y="1143000"/>
              <a:ext cx="2782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Fetch blocks A &amp; B for k = 0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243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Compute block product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5334000" y="2057400"/>
            <a:ext cx="3512959" cy="914400"/>
            <a:chOff x="5334000" y="1143000"/>
            <a:chExt cx="3512959" cy="914400"/>
          </a:xfrm>
        </p:grpSpPr>
        <p:grpSp>
          <p:nvGrpSpPr>
            <p:cNvPr id="168" name="Group 167"/>
            <p:cNvGrpSpPr/>
            <p:nvPr/>
          </p:nvGrpSpPr>
          <p:grpSpPr>
            <a:xfrm>
              <a:off x="5334000" y="1143000"/>
              <a:ext cx="609600" cy="914400"/>
              <a:chOff x="6248400" y="1143000"/>
              <a:chExt cx="609600" cy="914400"/>
            </a:xfrm>
          </p:grpSpPr>
          <p:sp>
            <p:nvSpPr>
              <p:cNvPr id="171" name="Rectangle 170"/>
              <p:cNvSpPr/>
              <p:nvPr/>
            </p:nvSpPr>
            <p:spPr bwMode="auto">
              <a:xfrm>
                <a:off x="6248400" y="1219200"/>
                <a:ext cx="609600" cy="309265"/>
              </a:xfrm>
              <a:prstGeom prst="rect">
                <a:avLst/>
              </a:prstGeom>
              <a:solidFill>
                <a:srgbClr val="FF8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172" name="Isosceles Triangle 171"/>
              <p:cNvSpPr/>
              <p:nvPr/>
            </p:nvSpPr>
            <p:spPr bwMode="auto">
              <a:xfrm flipV="1">
                <a:off x="6248400" y="1524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6248400" y="1676400"/>
                <a:ext cx="609600" cy="309265"/>
              </a:xfrm>
              <a:prstGeom prst="rect">
                <a:avLst/>
              </a:prstGeom>
              <a:solidFill>
                <a:srgbClr val="FF6FC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174" name="Isosceles Triangle 173"/>
              <p:cNvSpPr/>
              <p:nvPr/>
            </p:nvSpPr>
            <p:spPr bwMode="auto">
              <a:xfrm>
                <a:off x="6248400" y="1600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74"/>
              <p:cNvSpPr/>
              <p:nvPr/>
            </p:nvSpPr>
            <p:spPr bwMode="auto">
              <a:xfrm flipV="1">
                <a:off x="6248400" y="1981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6" name="Isosceles Triangle 175"/>
              <p:cNvSpPr/>
              <p:nvPr/>
            </p:nvSpPr>
            <p:spPr bwMode="auto">
              <a:xfrm>
                <a:off x="6248400" y="1143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5943600" y="1143000"/>
              <a:ext cx="2903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Fetch blocks A &amp; B for k = 32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943600" y="1600200"/>
              <a:ext cx="243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Compute block product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86400" y="2971800"/>
            <a:ext cx="266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</a:p>
          <a:p>
            <a:pPr algn="ctr"/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</a:p>
          <a:p>
            <a:pPr algn="ctr"/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400" dirty="0" smtClean="0">
              <a:latin typeface="Calibri" pitchFamily="34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5334000" y="3657600"/>
            <a:ext cx="3732082" cy="914400"/>
            <a:chOff x="5334000" y="1143000"/>
            <a:chExt cx="3732082" cy="914400"/>
          </a:xfrm>
        </p:grpSpPr>
        <p:grpSp>
          <p:nvGrpSpPr>
            <p:cNvPr id="178" name="Group 177"/>
            <p:cNvGrpSpPr/>
            <p:nvPr/>
          </p:nvGrpSpPr>
          <p:grpSpPr>
            <a:xfrm>
              <a:off x="5334000" y="1143000"/>
              <a:ext cx="609600" cy="914400"/>
              <a:chOff x="6248400" y="1143000"/>
              <a:chExt cx="609600" cy="914400"/>
            </a:xfrm>
          </p:grpSpPr>
          <p:sp>
            <p:nvSpPr>
              <p:cNvPr id="181" name="Rectangle 180"/>
              <p:cNvSpPr/>
              <p:nvPr/>
            </p:nvSpPr>
            <p:spPr bwMode="auto">
              <a:xfrm>
                <a:off x="6248400" y="1219200"/>
                <a:ext cx="609600" cy="309265"/>
              </a:xfrm>
              <a:prstGeom prst="rect">
                <a:avLst/>
              </a:prstGeom>
              <a:solidFill>
                <a:srgbClr val="FF8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182" name="Isosceles Triangle 181"/>
              <p:cNvSpPr/>
              <p:nvPr/>
            </p:nvSpPr>
            <p:spPr bwMode="auto">
              <a:xfrm flipV="1">
                <a:off x="6248400" y="1524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6248400" y="1676400"/>
                <a:ext cx="609600" cy="309265"/>
              </a:xfrm>
              <a:prstGeom prst="rect">
                <a:avLst/>
              </a:prstGeom>
              <a:solidFill>
                <a:srgbClr val="FF6FC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184" name="Isosceles Triangle 183"/>
              <p:cNvSpPr/>
              <p:nvPr/>
            </p:nvSpPr>
            <p:spPr bwMode="auto">
              <a:xfrm>
                <a:off x="6248400" y="1600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Isosceles Triangle 184"/>
              <p:cNvSpPr/>
              <p:nvPr/>
            </p:nvSpPr>
            <p:spPr bwMode="auto">
              <a:xfrm flipV="1">
                <a:off x="6248400" y="1981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Isosceles Triangle 185"/>
              <p:cNvSpPr/>
              <p:nvPr/>
            </p:nvSpPr>
            <p:spPr bwMode="auto">
              <a:xfrm>
                <a:off x="6248400" y="1143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5943600" y="1143000"/>
              <a:ext cx="3122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Fetch blocks A &amp; B for k = N-32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43600" y="1600200"/>
              <a:ext cx="243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Compute block product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9800" y="4648200"/>
            <a:ext cx="274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Store values at destination</a:t>
            </a:r>
          </a:p>
        </p:txBody>
      </p:sp>
      <p:sp>
        <p:nvSpPr>
          <p:cNvPr id="187" name="Isosceles Triangle 186"/>
          <p:cNvSpPr/>
          <p:nvPr/>
        </p:nvSpPr>
        <p:spPr bwMode="auto">
          <a:xfrm flipV="1">
            <a:off x="5334000" y="4953000"/>
            <a:ext cx="609600" cy="762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Block Kernel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29200"/>
            <a:ext cx="7620000" cy="2143124"/>
          </a:xfrm>
        </p:spPr>
        <p:txBody>
          <a:bodyPr/>
          <a:lstStyle/>
          <a:p>
            <a:r>
              <a:rPr lang="en-US" dirty="0" smtClean="0"/>
              <a:t>Block size </a:t>
            </a:r>
            <a:r>
              <a:rPr lang="en-US" dirty="0" smtClean="0">
                <a:latin typeface="Courier New"/>
                <a:cs typeface="Courier New"/>
              </a:rPr>
              <a:t>LBLK</a:t>
            </a:r>
            <a:r>
              <a:rPr lang="en-US" dirty="0" smtClean="0"/>
              <a:t> = 32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blockDim.x</a:t>
            </a:r>
            <a:r>
              <a:rPr lang="en-US" dirty="0" smtClean="0"/>
              <a:t> = </a:t>
            </a:r>
            <a:r>
              <a:rPr lang="en-US" b="1" dirty="0" err="1" smtClean="0">
                <a:latin typeface="Courier New"/>
                <a:cs typeface="Courier New"/>
              </a:rPr>
              <a:t>blockDim.y</a:t>
            </a:r>
            <a:r>
              <a:rPr lang="en-US" dirty="0" smtClean="0"/>
              <a:t> = 32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index into source and destination arrays</a:t>
            </a:r>
          </a:p>
          <a:p>
            <a:r>
              <a:rPr lang="en-US" dirty="0" smtClean="0">
                <a:latin typeface="Courier New"/>
                <a:cs typeface="Courier New"/>
              </a:rPr>
              <a:t>bi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bj</a:t>
            </a:r>
            <a:r>
              <a:rPr lang="en-US" dirty="0" smtClean="0"/>
              <a:t> index local arrays</a:t>
            </a:r>
            <a:endParaRPr lang="en-US" dirty="0"/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304800" y="1066800"/>
            <a:ext cx="8324113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__global__ void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cudaBlockKernel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j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blockDim.y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bi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threadIdx.y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float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sum = 0.0; // Accumulate result for C[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][j]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// Shared space for two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submatrices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of A and B   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__shared__ float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subA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[LBLK*LBLK]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__shared__ float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[LBLK*LBLK];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Loop over values of k</a:t>
            </a:r>
          </a:p>
          <a:p>
            <a:endParaRPr lang="en-US" sz="1600" dirty="0">
              <a:solidFill>
                <a:srgbClr val="8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if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 &amp;&amp; j &lt; 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sum;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3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Cuda</a:t>
            </a:r>
            <a:r>
              <a:rPr lang="en-US" dirty="0" smtClean="0"/>
              <a:t> Block Loop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333876"/>
            <a:ext cx="4251325" cy="2219324"/>
          </a:xfrm>
        </p:spPr>
        <p:txBody>
          <a:bodyPr/>
          <a:lstStyle/>
          <a:p>
            <a:r>
              <a:rPr lang="en-US" dirty="0" smtClean="0"/>
              <a:t>Within loop, each </a:t>
            </a:r>
            <a:r>
              <a:rPr lang="en-US" dirty="0"/>
              <a:t>t</a:t>
            </a:r>
            <a:r>
              <a:rPr lang="en-US" dirty="0" smtClean="0"/>
              <a:t>hread plays two distinct roles</a:t>
            </a:r>
          </a:p>
          <a:p>
            <a:pPr lvl="1"/>
            <a:r>
              <a:rPr lang="en-US" dirty="0" smtClean="0"/>
              <a:t>Fetch elements from source arrays into shared memory</a:t>
            </a:r>
          </a:p>
          <a:p>
            <a:pPr lvl="1"/>
            <a:r>
              <a:rPr lang="en-US" dirty="0" smtClean="0"/>
              <a:t>Compute one element of </a:t>
            </a:r>
            <a:r>
              <a:rPr lang="en-US" dirty="0" err="1" smtClean="0"/>
              <a:t>subblock</a:t>
            </a:r>
            <a:r>
              <a:rPr lang="en-US" dirty="0" smtClean="0"/>
              <a:t> product</a:t>
            </a:r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1371600" y="1143000"/>
            <a:ext cx="5864606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for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LBLK) {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Fetch elements 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bi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, </a:t>
            </a:r>
            <a:r>
              <a:rPr lang="en-US" sz="16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bj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 for local arrays </a:t>
            </a:r>
            <a:r>
              <a:rPr lang="en-US" sz="16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subA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 and </a:t>
            </a:r>
            <a:r>
              <a:rPr lang="en-US" sz="16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subB</a:t>
            </a:r>
            <a:endParaRPr lang="en-US" sz="1600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 Wait until entire block gets filled       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__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syncthreads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Compute contribution to element </a:t>
            </a:r>
            <a:r>
              <a:rPr lang="en-US" sz="16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i</a:t>
            </a:r>
            <a:r>
              <a:rPr lang="en-US" sz="1600" i="1" dirty="0">
                <a:solidFill>
                  <a:srgbClr val="800000"/>
                </a:solidFill>
              </a:rPr>
              <a:t>, 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j</a:t>
            </a:r>
            <a:r>
              <a:rPr lang="en-US" sz="1600" i="1" dirty="0" smtClean="0">
                <a:solidFill>
                  <a:srgbClr val="800000"/>
                </a:solidFill>
              </a:rPr>
              <a:t>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of output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       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// Wait until all products computed          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syncthreads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495800" y="4791076"/>
            <a:ext cx="4355825" cy="914400"/>
            <a:chOff x="5334000" y="1143000"/>
            <a:chExt cx="4355825" cy="914400"/>
          </a:xfrm>
        </p:grpSpPr>
        <p:grpSp>
          <p:nvGrpSpPr>
            <p:cNvPr id="46" name="Group 45"/>
            <p:cNvGrpSpPr/>
            <p:nvPr/>
          </p:nvGrpSpPr>
          <p:grpSpPr>
            <a:xfrm>
              <a:off x="5334000" y="1143000"/>
              <a:ext cx="609600" cy="914400"/>
              <a:chOff x="6248400" y="1143000"/>
              <a:chExt cx="609600" cy="914400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6248400" y="1219200"/>
                <a:ext cx="609600" cy="309265"/>
              </a:xfrm>
              <a:prstGeom prst="rect">
                <a:avLst/>
              </a:prstGeom>
              <a:solidFill>
                <a:srgbClr val="FF8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50" name="Isosceles Triangle 49"/>
              <p:cNvSpPr/>
              <p:nvPr/>
            </p:nvSpPr>
            <p:spPr bwMode="auto">
              <a:xfrm flipV="1">
                <a:off x="6248400" y="1524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248400" y="1676400"/>
                <a:ext cx="609600" cy="309265"/>
              </a:xfrm>
              <a:prstGeom prst="rect">
                <a:avLst/>
              </a:prstGeom>
              <a:solidFill>
                <a:srgbClr val="FF6FC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latin typeface="+mn-lt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 bwMode="auto">
              <a:xfrm>
                <a:off x="6248400" y="1600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/>
              <p:cNvSpPr/>
              <p:nvPr/>
            </p:nvSpPr>
            <p:spPr bwMode="auto">
              <a:xfrm flipV="1">
                <a:off x="6248400" y="19812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/>
              <p:cNvSpPr/>
              <p:nvPr/>
            </p:nvSpPr>
            <p:spPr bwMode="auto">
              <a:xfrm>
                <a:off x="6248400" y="1143000"/>
                <a:ext cx="609600" cy="7620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943600" y="1143000"/>
              <a:ext cx="374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Fetch blocks A &amp; B for next value of k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1600200"/>
              <a:ext cx="243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Compute block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24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495800"/>
            <a:ext cx="7680325" cy="1838324"/>
          </a:xfrm>
        </p:spPr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k</a:t>
            </a:r>
            <a:r>
              <a:rPr lang="en-US" dirty="0" smtClean="0"/>
              <a:t> is multiple of </a:t>
            </a:r>
            <a:r>
              <a:rPr lang="en-US" dirty="0" smtClean="0">
                <a:latin typeface="Courier New"/>
                <a:cs typeface="Courier New"/>
              </a:rPr>
              <a:t>LBLK</a:t>
            </a:r>
          </a:p>
          <a:p>
            <a:pPr lvl="1"/>
            <a:r>
              <a:rPr lang="en-US" dirty="0" smtClean="0"/>
              <a:t>Coarse-grained</a:t>
            </a:r>
          </a:p>
          <a:p>
            <a:r>
              <a:rPr lang="en-US" dirty="0" smtClean="0"/>
              <a:t>Fetch element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k+bj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from A to get </a:t>
            </a:r>
            <a:r>
              <a:rPr lang="en-US" dirty="0" err="1" smtClean="0">
                <a:latin typeface="Courier New"/>
                <a:cs typeface="Courier New"/>
              </a:rPr>
              <a:t>subA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bi,bj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r>
              <a:rPr lang="en-US" dirty="0" smtClean="0"/>
              <a:t> </a:t>
            </a:r>
          </a:p>
          <a:p>
            <a:r>
              <a:rPr lang="en-US" dirty="0" smtClean="0"/>
              <a:t>Fetch element </a:t>
            </a:r>
            <a:r>
              <a:rPr lang="en-US" dirty="0" err="1" smtClean="0">
                <a:latin typeface="Courier New"/>
                <a:cs typeface="Courier New"/>
              </a:rPr>
              <a:t>k+bi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j</a:t>
            </a:r>
            <a:r>
              <a:rPr lang="en-US" dirty="0" smtClean="0"/>
              <a:t> from B to get </a:t>
            </a:r>
            <a:r>
              <a:rPr lang="en-US" dirty="0" err="1" smtClean="0">
                <a:latin typeface="Courier New"/>
                <a:cs typeface="Courier New"/>
              </a:rPr>
              <a:t>subB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bi,bj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r>
              <a:rPr lang="en-US" dirty="0" smtClean="0">
                <a:latin typeface="+mn-lt"/>
                <a:cs typeface="Courier New"/>
              </a:rPr>
              <a:t>Set to 0 if out of range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1143000" y="1219200"/>
            <a:ext cx="6956852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if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 &amp;&amp;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k+bj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bi,bj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i,k+bj,N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bi,bj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if (j &lt; N &amp;&amp;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k+bi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bi,bj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dmatB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k+bi,j,N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 else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bi,bj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38600" y="4267200"/>
            <a:ext cx="4355825" cy="457200"/>
            <a:chOff x="4495800" y="4572000"/>
            <a:chExt cx="4355825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495800" y="4648200"/>
              <a:ext cx="609600" cy="309265"/>
            </a:xfrm>
            <a:prstGeom prst="rect">
              <a:avLst/>
            </a:prstGeom>
            <a:solidFill>
              <a:srgbClr val="FF8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flipV="1">
              <a:off x="4495800" y="4953000"/>
              <a:ext cx="6096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4495800" y="4572000"/>
              <a:ext cx="6096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4572000"/>
              <a:ext cx="374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Fetch blocks A &amp; B for next value of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90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Simple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91200" y="3048000"/>
            <a:ext cx="3352800" cy="2295525"/>
          </a:xfrm>
        </p:spPr>
        <p:txBody>
          <a:bodyPr/>
          <a:lstStyle/>
          <a:p>
            <a:r>
              <a:rPr lang="en-US" dirty="0" smtClean="0"/>
              <a:t>Measured in GFLOPS</a:t>
            </a:r>
          </a:p>
          <a:p>
            <a:r>
              <a:rPr lang="en-US" dirty="0" smtClean="0"/>
              <a:t>Drops off for large values of N</a:t>
            </a:r>
          </a:p>
          <a:p>
            <a:r>
              <a:rPr lang="en-US" dirty="0" smtClean="0"/>
              <a:t>B has bad access pattern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81800" y="685800"/>
            <a:ext cx="1890787" cy="2209800"/>
            <a:chOff x="6096000" y="1295400"/>
            <a:chExt cx="1890787" cy="2209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6096000" y="1676400"/>
              <a:ext cx="1828800" cy="1828800"/>
            </a:xfrm>
            <a:prstGeom prst="rect">
              <a:avLst/>
            </a:prstGeom>
            <a:solidFill>
              <a:srgbClr val="D5F1CF"/>
            </a:solidFill>
            <a:ln w="6350" cmpd="sng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B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7" name="Left Bracket 6"/>
            <p:cNvSpPr/>
            <p:nvPr/>
          </p:nvSpPr>
          <p:spPr bwMode="auto">
            <a:xfrm>
              <a:off x="6096000" y="16764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/>
            <p:cNvSpPr/>
            <p:nvPr/>
          </p:nvSpPr>
          <p:spPr bwMode="auto">
            <a:xfrm flipH="1">
              <a:off x="7772400" y="16764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 rot="16200000">
              <a:off x="6477000" y="2514600"/>
              <a:ext cx="1828800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0400" y="1295400"/>
              <a:ext cx="976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Column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</p:grp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567381"/>
              </p:ext>
            </p:extLst>
          </p:nvPr>
        </p:nvGraphicFramePr>
        <p:xfrm>
          <a:off x="42405" y="1066800"/>
          <a:ext cx="5977395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311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Block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4556125" cy="2676524"/>
          </a:xfrm>
        </p:spPr>
        <p:txBody>
          <a:bodyPr/>
          <a:lstStyle/>
          <a:p>
            <a:r>
              <a:rPr lang="en-US" dirty="0" smtClean="0"/>
              <a:t>Each thread in block accumulates single destination value</a:t>
            </a:r>
            <a:endParaRPr lang="en-US" dirty="0"/>
          </a:p>
        </p:txBody>
      </p:sp>
      <p:sp>
        <p:nvSpPr>
          <p:cNvPr id="69" name="Rectangle 3"/>
          <p:cNvSpPr>
            <a:spLocks noChangeArrowheads="1"/>
          </p:cNvSpPr>
          <p:nvPr/>
        </p:nvSpPr>
        <p:spPr bwMode="auto">
          <a:xfrm>
            <a:off x="228600" y="1998820"/>
            <a:ext cx="7941898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 for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LBLK;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sum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bi,bk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subB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bk,bj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,LBLK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5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91516"/>
              </p:ext>
            </p:extLst>
          </p:nvPr>
        </p:nvGraphicFramePr>
        <p:xfrm>
          <a:off x="4800600" y="4572000"/>
          <a:ext cx="3479800" cy="11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501900" imgH="850900" progId="Equation.3">
                  <p:embed/>
                </p:oleObj>
              </mc:Choice>
              <mc:Fallback>
                <p:oleObj name="Equation" r:id="rId3" imgW="25019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4572000"/>
                        <a:ext cx="3479800" cy="11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219200" y="4724400"/>
            <a:ext cx="3043079" cy="457200"/>
            <a:chOff x="1219200" y="5181600"/>
            <a:chExt cx="3043079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219200" y="5257800"/>
              <a:ext cx="609600" cy="309265"/>
            </a:xfrm>
            <a:prstGeom prst="rect">
              <a:avLst/>
            </a:prstGeom>
            <a:solidFill>
              <a:srgbClr val="FF6F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1219200" y="5181600"/>
              <a:ext cx="6096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 bwMode="auto">
            <a:xfrm flipV="1">
              <a:off x="1219200" y="5562600"/>
              <a:ext cx="609600" cy="7620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181600"/>
              <a:ext cx="243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Compute block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7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Blocked Implementations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064134"/>
              </p:ext>
            </p:extLst>
          </p:nvPr>
        </p:nvGraphicFramePr>
        <p:xfrm>
          <a:off x="42405" y="1066800"/>
          <a:ext cx="90805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85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</a:t>
            </a:r>
            <a:r>
              <a:rPr lang="en-US" dirty="0" smtClean="0"/>
              <a:t>Inverted Indexing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890563"/>
              </p:ext>
            </p:extLst>
          </p:nvPr>
        </p:nvGraphicFramePr>
        <p:xfrm>
          <a:off x="31750" y="1066800"/>
          <a:ext cx="9080500" cy="535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72200" y="457200"/>
            <a:ext cx="255033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Blocked version has similar indexing properties as unblocked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5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952999"/>
            <a:ext cx="7896225" cy="13811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What’s wrong with this code?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0" y="1125379"/>
            <a:ext cx="5479285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k+=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LBLK) {</a:t>
            </a: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if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&gt;= N || j &gt;= N)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   continue;  // Skip if out of bounds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Computation when in-bounds</a:t>
            </a:r>
          </a:p>
          <a:p>
            <a:endParaRPr lang="en-US" sz="16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/ Wait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until everyone finished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__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syncthreads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Compute contribution to element </a:t>
            </a:r>
            <a:r>
              <a:rPr lang="en-US" sz="1600" dirty="0" err="1" smtClean="0">
                <a:solidFill>
                  <a:srgbClr val="800000"/>
                </a:solidFill>
                <a:latin typeface="Courier New"/>
                <a:cs typeface="Courier New"/>
              </a:rPr>
              <a:t>i</a:t>
            </a:r>
            <a:r>
              <a:rPr lang="en-US" sz="1600" i="1" dirty="0">
                <a:solidFill>
                  <a:srgbClr val="800000"/>
                </a:solidFill>
              </a:rPr>
              <a:t>, 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cs typeface="Courier New"/>
              </a:rPr>
              <a:t>j</a:t>
            </a:r>
            <a:r>
              <a:rPr lang="en-US" sz="1600" i="1" dirty="0" smtClean="0">
                <a:solidFill>
                  <a:srgbClr val="800000"/>
                </a:solidFill>
              </a:rPr>
              <a:t> </a:t>
            </a:r>
            <a:r>
              <a:rPr lang="en-US" sz="1600" i="1" dirty="0" smtClean="0">
                <a:solidFill>
                  <a:srgbClr val="800000"/>
                </a:solidFill>
                <a:latin typeface="+mn-lt"/>
              </a:rPr>
              <a:t>of output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// Wait until all products computed                                                                                                                                                                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    __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syncthreads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4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use of </a:t>
            </a:r>
            <a:r>
              <a:rPr lang="en-US" dirty="0" err="1" smtClean="0"/>
              <a:t>Cuda</a:t>
            </a:r>
            <a:r>
              <a:rPr lang="en-US" dirty="0" smtClean="0"/>
              <a:t> hierarchy can help</a:t>
            </a:r>
          </a:p>
          <a:p>
            <a:pPr lvl="1"/>
            <a:r>
              <a:rPr lang="en-US" dirty="0" smtClean="0"/>
              <a:t>Lighter weight synchronization</a:t>
            </a:r>
          </a:p>
          <a:p>
            <a:pPr lvl="1"/>
            <a:r>
              <a:rPr lang="en-US" dirty="0" smtClean="0"/>
              <a:t>Shared access to fast memory</a:t>
            </a:r>
          </a:p>
          <a:p>
            <a:pPr lvl="1"/>
            <a:r>
              <a:rPr lang="en-US" dirty="0" smtClean="0"/>
              <a:t>Different blocks can proceed at different rates</a:t>
            </a:r>
          </a:p>
          <a:p>
            <a:pPr lvl="2"/>
            <a:r>
              <a:rPr lang="en-US" dirty="0" smtClean="0"/>
              <a:t>(Not shown in this example)</a:t>
            </a:r>
          </a:p>
          <a:p>
            <a:r>
              <a:rPr lang="en-US" dirty="0" smtClean="0"/>
              <a:t>Advice</a:t>
            </a:r>
          </a:p>
          <a:p>
            <a:pPr lvl="1"/>
            <a:r>
              <a:rPr lang="en-US" dirty="0" smtClean="0"/>
              <a:t>Implement pure data-parallel version first</a:t>
            </a:r>
          </a:p>
          <a:p>
            <a:pPr lvl="1"/>
            <a:r>
              <a:rPr lang="en-US" dirty="0" smtClean="0"/>
              <a:t>Only exploit hierarchy for performance critical parts</a:t>
            </a:r>
          </a:p>
          <a:p>
            <a:pPr lvl="1"/>
            <a:r>
              <a:rPr lang="en-US" dirty="0" smtClean="0"/>
              <a:t>Watch out for synchronization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Proper memory referencing more important than these low-level optimizations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"/>
            <a:ext cx="4965700" cy="392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432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Memory with Float4’s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356966"/>
              </p:ext>
            </p:extLst>
          </p:nvPr>
        </p:nvGraphicFramePr>
        <p:xfrm>
          <a:off x="42405" y="1066800"/>
          <a:ext cx="90805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91400" y="6096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Idea suggested by </a:t>
            </a:r>
            <a:r>
              <a:rPr lang="en-US" sz="1800" dirty="0" err="1" smtClean="0">
                <a:latin typeface="Calibri" pitchFamily="34" charset="0"/>
              </a:rPr>
              <a:t>Kayvon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</a:rPr>
              <a:t>Fatahalian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1362075"/>
            <a:ext cx="2819400" cy="4972050"/>
          </a:xfrm>
        </p:spPr>
        <p:txBody>
          <a:bodyPr/>
          <a:lstStyle/>
          <a:p>
            <a:r>
              <a:rPr lang="en-US" dirty="0" smtClean="0"/>
              <a:t>Thread blocks compute </a:t>
            </a:r>
            <a:r>
              <a:rPr lang="en-US" dirty="0"/>
              <a:t>products of 64x64 </a:t>
            </a:r>
            <a:r>
              <a:rPr lang="en-US" dirty="0" err="1"/>
              <a:t>submatrices</a:t>
            </a:r>
            <a:endParaRPr lang="en-US" dirty="0"/>
          </a:p>
          <a:p>
            <a:r>
              <a:rPr lang="en-US" dirty="0" smtClean="0"/>
              <a:t>1024 threads </a:t>
            </a:r>
          </a:p>
          <a:p>
            <a:r>
              <a:rPr lang="en-US" dirty="0" smtClean="0"/>
              <a:t>Organize as 64 rows X 16 columns</a:t>
            </a:r>
          </a:p>
          <a:p>
            <a:r>
              <a:rPr lang="en-US" dirty="0" smtClean="0"/>
              <a:t>Threads read &amp; write </a:t>
            </a:r>
            <a:r>
              <a:rPr lang="en-US" smtClean="0"/>
              <a:t>memory in </a:t>
            </a:r>
            <a:r>
              <a:rPr lang="en-US" dirty="0" smtClean="0"/>
              <a:t>chunks of 16 bytes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/>
              <a:t>’s each</a:t>
            </a:r>
          </a:p>
        </p:txBody>
      </p:sp>
      <p:grpSp>
        <p:nvGrpSpPr>
          <p:cNvPr id="1303" name="Group 1302"/>
          <p:cNvGrpSpPr/>
          <p:nvPr/>
        </p:nvGrpSpPr>
        <p:grpSpPr>
          <a:xfrm>
            <a:off x="1066800" y="1600200"/>
            <a:ext cx="4876800" cy="4876800"/>
            <a:chOff x="990600" y="1295400"/>
            <a:chExt cx="4876800" cy="4876800"/>
          </a:xfrm>
        </p:grpSpPr>
        <p:grpSp>
          <p:nvGrpSpPr>
            <p:cNvPr id="87" name="Group 86"/>
            <p:cNvGrpSpPr/>
            <p:nvPr/>
          </p:nvGrpSpPr>
          <p:grpSpPr>
            <a:xfrm>
              <a:off x="9906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23" name="Rectangle 2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43" name="Rectangle 4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48" name="Rectangle 4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53" name="Rectangle 5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73" name="Rectangle 7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78" name="Rectangle 7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3" name="Rectangle 8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12954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65" name="Rectangle 16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Rectangle 16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61" name="Rectangle 16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Rectangle 16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57" name="Rectangle 15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Rectangle 15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15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53" name="Rectangle 15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Rectangle 15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Rectangle 15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49" name="Rectangle 14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45" name="Rectangle 14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41" name="Rectangle 14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37" name="Rectangle 13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33" name="Rectangle 13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9" name="Rectangle 12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1" name="Rectangle 12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7" name="Rectangle 11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3" name="Rectangle 11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5" name="Rectangle 10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69" name="Group 168"/>
            <p:cNvGrpSpPr/>
            <p:nvPr/>
          </p:nvGrpSpPr>
          <p:grpSpPr>
            <a:xfrm>
              <a:off x="16002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246" name="Rectangle 24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242" name="Rectangle 24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Rectangle 24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Rectangle 24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Rectangle 24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238" name="Rectangle 23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ectangle 23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ectangle 24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234" name="Rectangle 23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ectangle 23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230" name="Rectangle 22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Rectangle 23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" name="Rectangle 23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226" name="Rectangle 22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222" name="Rectangle 22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Rectangle 22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218" name="Rectangle 21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9" name="Rectangle 21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214" name="Rectangle 21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Rectangle 21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Rectangle 21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210" name="Rectangle 20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 21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Rectangle 21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206" name="Rectangle 20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202" name="Rectangle 20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98" name="Rectangle 19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Rectangle 19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Rectangle 19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94" name="Rectangle 19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Rectangle 19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86" name="Rectangle 18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50" name="Group 249"/>
            <p:cNvGrpSpPr/>
            <p:nvPr/>
          </p:nvGrpSpPr>
          <p:grpSpPr>
            <a:xfrm>
              <a:off x="19050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27" name="Rectangle 32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8" name="Rectangle 32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9" name="Rectangle 32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0" name="Rectangle 32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323" name="Rectangle 32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Rectangle 32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Rectangle 32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0" name="Rectangle 31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Rectangle 32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315" name="Rectangle 31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Rectangle 31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Rectangle 31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311" name="Rectangle 31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Rectangle 31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Rectangle 31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Rectangle 31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07" name="Rectangle 30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Rectangle 30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303" name="Rectangle 30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299" name="Rectangle 29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Rectangle 29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Rectangle 30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2" name="Rectangle 30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295" name="Rectangle 29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6" name="Rectangle 29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7" name="Rectangle 29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Rectangle 29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291" name="Rectangle 29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2" name="Rectangle 29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3" name="Rectangle 29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Rectangle 29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287" name="Rectangle 28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8" name="Rectangle 28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9" name="Rectangle 28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283" name="Rectangle 28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Rectangle 28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Rectangle 28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6" name="Rectangle 28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279" name="Rectangle 27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0" name="Rectangle 27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Rectangle 28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275" name="Rectangle 27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271" name="Rectangle 27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Rectangle 27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3" name="Rectangle 27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267" name="Rectangle 26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1" name="Group 330"/>
            <p:cNvGrpSpPr/>
            <p:nvPr/>
          </p:nvGrpSpPr>
          <p:grpSpPr>
            <a:xfrm>
              <a:off x="22098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332" name="Group 331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408" name="Rectangle 40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9" name="Rectangle 40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0" name="Rectangle 40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1" name="Rectangle 41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404" name="Rectangle 40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5" name="Rectangle 40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Rectangle 40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7" name="Rectangle 40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400" name="Rectangle 39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Rectangle 40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2" name="Rectangle 40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3" name="Rectangle 40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396" name="Rectangle 39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9" name="Rectangle 39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6" name="Group 335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392" name="Rectangle 39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4" name="Rectangle 39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5" name="Rectangle 39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7" name="Group 336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0" name="Rectangle 38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1" name="Rectangle 39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8" name="Group 337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384" name="Rectangle 38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5" name="Rectangle 38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7" name="Rectangle 38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380" name="Rectangle 37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Rectangle 38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2" name="Rectangle 38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376" name="Rectangle 37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Rectangle 37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9" name="Rectangle 37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1" name="Group 340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372" name="Rectangle 37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Rectangle 37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4" name="Rectangle 37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2" name="Group 341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68" name="Rectangle 36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9" name="Rectangle 36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1" name="Rectangle 37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364" name="Rectangle 36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5" name="Rectangle 36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6" name="Rectangle 36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7" name="Rectangle 36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360" name="Rectangle 35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1" name="Rectangle 36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Rectangle 36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3" name="Rectangle 36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5" name="Group 344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356" name="Rectangle 35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7" name="Rectangle 35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8" name="Rectangle 35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9" name="Rectangle 35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6" name="Group 345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352" name="Rectangle 35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3" name="Rectangle 35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4" name="Rectangle 35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5" name="Rectangle 35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47" name="Group 346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348" name="Rectangle 34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12" name="Group 411"/>
            <p:cNvGrpSpPr/>
            <p:nvPr/>
          </p:nvGrpSpPr>
          <p:grpSpPr>
            <a:xfrm>
              <a:off x="25146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413" name="Group 412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489" name="Rectangle 48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0" name="Rectangle 48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Rectangle 49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2" name="Rectangle 49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4" name="Group 413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485" name="Rectangle 48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6" name="Rectangle 48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7" name="Rectangle 48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5" name="Group 414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481" name="Rectangle 48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2" name="Rectangle 48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3" name="Rectangle 48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4" name="Rectangle 48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6" name="Group 415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477" name="Rectangle 47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8" name="Rectangle 47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9" name="Rectangle 47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0" name="Rectangle 47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7" name="Group 416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473" name="Rectangle 47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4" name="Rectangle 47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5" name="Rectangle 47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6" name="Rectangle 47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8" name="Group 417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469" name="Rectangle 46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0" name="Rectangle 46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1" name="Rectangle 47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2" name="Rectangle 47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19" name="Group 418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465" name="Rectangle 46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6" name="Rectangle 46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7" name="Rectangle 46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8" name="Rectangle 46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0" name="Group 419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461" name="Rectangle 46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2" name="Rectangle 46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3" name="Rectangle 46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4" name="Rectangle 46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457" name="Rectangle 45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8" name="Rectangle 45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0" name="Rectangle 45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2" name="Group 421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453" name="Rectangle 45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4" name="Rectangle 45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5" name="Rectangle 45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6" name="Rectangle 45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3" name="Group 422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449" name="Rectangle 44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0" name="Rectangle 44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1" name="Rectangle 45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2" name="Rectangle 45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4" name="Group 423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445" name="Rectangle 44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6" name="Rectangle 44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7" name="Rectangle 44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8" name="Rectangle 44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5" name="Group 424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441" name="Rectangle 44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2" name="Rectangle 44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3" name="Rectangle 44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4" name="Rectangle 44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6" name="Group 425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437" name="Rectangle 43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8" name="Rectangle 43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9" name="Rectangle 43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0" name="Rectangle 43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7" name="Group 426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433" name="Rectangle 43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4" name="Rectangle 43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5" name="Rectangle 43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6" name="Rectangle 43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8" name="Group 427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429" name="Rectangle 42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0" name="Rectangle 42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1" name="Rectangle 43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2" name="Rectangle 43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93" name="Group 492"/>
            <p:cNvGrpSpPr/>
            <p:nvPr/>
          </p:nvGrpSpPr>
          <p:grpSpPr>
            <a:xfrm>
              <a:off x="28194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494" name="Group 493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70" name="Rectangle 56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2" name="Rectangle 57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3" name="Rectangle 57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5" name="Group 494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566" name="Rectangle 56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7" name="Rectangle 56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Rectangle 56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56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6" name="Group 495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562" name="Rectangle 56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3" name="Rectangle 56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4" name="Rectangle 56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5" name="Rectangle 56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7" name="Group 496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0" name="Rectangle 55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1" name="Rectangle 56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8" name="Group 497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554" name="Rectangle 55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7" name="Rectangle 55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99" name="Group 498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50" name="Rectangle 54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1" name="Rectangle 55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2" name="Rectangle 55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3" name="Rectangle 55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0" name="Group 499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546" name="Rectangle 54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" name="Rectangle 54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8" name="Rectangle 54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1" name="Group 500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542" name="Rectangle 54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3" name="Rectangle 54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2" name="Group 501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538" name="Rectangle 53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9" name="Rectangle 53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0" name="Rectangle 53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3" name="Group 502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534" name="Rectangle 53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5" name="Rectangle 53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6" name="Rectangle 53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7" name="Rectangle 53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4" name="Group 503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30" name="Rectangle 52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1" name="Rectangle 53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2" name="Rectangle 53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3" name="Rectangle 53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5" name="Group 504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526" name="Rectangle 52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7" name="Rectangle 52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8" name="Rectangle 52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9" name="Rectangle 52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3" name="Rectangle 52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4" name="Rectangle 52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5" name="Rectangle 52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7" name="Group 506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518" name="Rectangle 51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9" name="Rectangle 51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0" name="Rectangle 51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1" name="Rectangle 52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8" name="Group 507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514" name="Rectangle 51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5" name="Rectangle 51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6" name="Rectangle 51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10" name="Rectangle 50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1" name="Rectangle 51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2" name="Rectangle 51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3" name="Rectangle 51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74" name="Group 573"/>
            <p:cNvGrpSpPr/>
            <p:nvPr/>
          </p:nvGrpSpPr>
          <p:grpSpPr>
            <a:xfrm>
              <a:off x="31242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575" name="Group 574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651" name="Rectangle 65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2" name="Rectangle 65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3" name="Rectangle 65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4" name="Rectangle 65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6" name="Group 575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647" name="Rectangle 64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8" name="Rectangle 64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9" name="Rectangle 64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0" name="Rectangle 64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7" name="Group 576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5" name="Rectangle 64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6" name="Rectangle 64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8" name="Group 577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1" name="Rectangle 64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2" name="Rectangle 64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9" name="Group 578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8" name="Rectangle 63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0" name="Group 579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4" name="Rectangle 63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1" name="Group 580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2" name="Group 581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623" name="Rectangle 62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4" name="Rectangle 62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6" name="Rectangle 62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3" name="Group 582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619" name="Rectangle 61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0" name="Rectangle 61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1" name="Rectangle 62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2" name="Rectangle 62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4" name="Group 583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6" name="Rectangle 61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5" name="Group 584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4" name="Rectangle 61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6" name="Group 585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7" name="Group 586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5" name="Rectangle 60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6" name="Rectangle 60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89" name="Group 588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595" name="Rectangle 59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6" name="Rectangle 59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7" name="Rectangle 59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90" name="Group 589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591" name="Rectangle 59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2" name="Rectangle 59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3" name="Rectangle 59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4" name="Rectangle 59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5" name="Group 654"/>
            <p:cNvGrpSpPr/>
            <p:nvPr/>
          </p:nvGrpSpPr>
          <p:grpSpPr>
            <a:xfrm>
              <a:off x="34290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656" name="Group 655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32" name="Rectangle 73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3" name="Rectangle 73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4" name="Rectangle 73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5" name="Rectangle 73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57" name="Group 656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728" name="Rectangle 72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9" name="Rectangle 72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0" name="Rectangle 72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1" name="Rectangle 73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58" name="Group 657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724" name="Rectangle 72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5" name="Rectangle 72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6" name="Rectangle 72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7" name="Rectangle 72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59" name="Group 658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720" name="Rectangle 71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1" name="Rectangle 72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2" name="Rectangle 72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3" name="Rectangle 72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0" name="Group 659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716" name="Rectangle 71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7" name="Rectangle 71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8" name="Rectangle 71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9" name="Rectangle 71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1" name="Group 660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12" name="Rectangle 71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3" name="Rectangle 71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4" name="Rectangle 71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5" name="Rectangle 71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2" name="Group 661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708" name="Rectangle 70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9" name="Rectangle 70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0" name="Rectangle 70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1" name="Rectangle 71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3" name="Group 662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704" name="Rectangle 70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5" name="Rectangle 70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6" name="Rectangle 70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7" name="Rectangle 70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4" name="Group 663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700" name="Rectangle 69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1" name="Rectangle 70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2" name="Rectangle 70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3" name="Rectangle 70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5" name="Group 664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696" name="Rectangle 69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7" name="Rectangle 69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8" name="Rectangle 69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9" name="Rectangle 69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6" name="Group 665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692" name="Rectangle 69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3" name="Rectangle 69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4" name="Rectangle 69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5" name="Rectangle 69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7" name="Group 666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688" name="Rectangle 68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9" name="Rectangle 68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0" name="Rectangle 68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1" name="Rectangle 69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8" name="Group 667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684" name="Rectangle 68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5" name="Rectangle 68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6" name="Rectangle 68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7" name="Rectangle 68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69" name="Group 668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680" name="Rectangle 67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1" name="Rectangle 68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2" name="Rectangle 68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3" name="Rectangle 68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0" name="Group 669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676" name="Rectangle 67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7" name="Rectangle 67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8" name="Rectangle 67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9" name="Rectangle 67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1" name="Group 670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672" name="Rectangle 67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4" name="Rectangle 67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5" name="Rectangle 67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36" name="Group 735"/>
            <p:cNvGrpSpPr/>
            <p:nvPr/>
          </p:nvGrpSpPr>
          <p:grpSpPr>
            <a:xfrm>
              <a:off x="37338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737" name="Group 736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13" name="Rectangle 81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4" name="Rectangle 81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5" name="Rectangle 81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6" name="Rectangle 81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8" name="Group 737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809" name="Rectangle 80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0" name="Rectangle 80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1" name="Rectangle 81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2" name="Rectangle 81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9" name="Group 738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805" name="Rectangle 80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6" name="Rectangle 80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7" name="Rectangle 80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8" name="Rectangle 80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0" name="Group 739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801" name="Rectangle 80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2" name="Rectangle 80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3" name="Rectangle 80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4" name="Rectangle 80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1" name="Group 740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797" name="Rectangle 79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8" name="Rectangle 79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9" name="Rectangle 79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0" name="Rectangle 79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2" name="Group 741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93" name="Rectangle 79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4" name="Rectangle 79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5" name="Rectangle 79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6" name="Rectangle 79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3" name="Group 742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789" name="Rectangle 78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0" name="Rectangle 78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1" name="Rectangle 79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2" name="Rectangle 79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4" name="Group 743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785" name="Rectangle 78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6" name="Rectangle 78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7" name="Rectangle 78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8" name="Rectangle 78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5" name="Group 744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781" name="Rectangle 78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2" name="Rectangle 78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3" name="Rectangle 78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4" name="Rectangle 78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6" name="Group 745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777" name="Rectangle 77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8" name="Rectangle 77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9" name="Rectangle 77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0" name="Rectangle 77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73" name="Rectangle 77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4" name="Rectangle 77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5" name="Rectangle 77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6" name="Rectangle 77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8" name="Group 747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769" name="Rectangle 76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0" name="Rectangle 76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1" name="Rectangle 77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2" name="Rectangle 77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9" name="Group 748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765" name="Rectangle 76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6" name="Rectangle 76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7" name="Rectangle 76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8" name="Rectangle 76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0" name="Group 749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761" name="Rectangle 76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2" name="Rectangle 76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3" name="Rectangle 76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4" name="Rectangle 76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1" name="Group 750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757" name="Rectangle 75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8" name="Rectangle 75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9" name="Rectangle 75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0" name="Rectangle 75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52" name="Group 751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753" name="Rectangle 75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4" name="Rectangle 75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5" name="Rectangle 75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6" name="Rectangle 75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17" name="Group 816"/>
            <p:cNvGrpSpPr/>
            <p:nvPr/>
          </p:nvGrpSpPr>
          <p:grpSpPr>
            <a:xfrm>
              <a:off x="40386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94" name="Rectangle 89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5" name="Rectangle 89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6" name="Rectangle 89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7" name="Rectangle 89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890" name="Rectangle 88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1" name="Rectangle 89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2" name="Rectangle 89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3" name="Rectangle 89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0" name="Group 819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886" name="Rectangle 88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7" name="Rectangle 88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8" name="Rectangle 88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9" name="Rectangle 88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1" name="Group 820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882" name="Rectangle 88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3" name="Rectangle 88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4" name="Rectangle 88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5" name="Rectangle 88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2" name="Group 821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878" name="Rectangle 87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9" name="Rectangle 87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0" name="Rectangle 87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1" name="Rectangle 88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3" name="Group 822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74" name="Rectangle 87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5" name="Rectangle 87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6" name="Rectangle 87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7" name="Rectangle 87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4" name="Group 823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870" name="Rectangle 86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1" name="Rectangle 87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2" name="Rectangle 87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3" name="Rectangle 87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5" name="Group 824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866" name="Rectangle 86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7" name="Rectangle 86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8" name="Rectangle 86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9" name="Rectangle 86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6" name="Group 825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862" name="Rectangle 86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3" name="Rectangle 86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4" name="Rectangle 86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5" name="Rectangle 86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7" name="Group 826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858" name="Rectangle 85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9" name="Rectangle 85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0" name="Rectangle 85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1" name="Rectangle 86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8" name="Group 827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54" name="Rectangle 85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5" name="Rectangle 85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6" name="Rectangle 85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7" name="Rectangle 85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29" name="Group 828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850" name="Rectangle 84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1" name="Rectangle 85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2" name="Rectangle 85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3" name="Rectangle 85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0" name="Group 829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846" name="Rectangle 84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7" name="Rectangle 84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8" name="Rectangle 84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9" name="Rectangle 84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1" name="Group 830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842" name="Rectangle 84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3" name="Rectangle 84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4" name="Rectangle 84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5" name="Rectangle 84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2" name="Group 831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838" name="Rectangle 83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9" name="Rectangle 83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0" name="Rectangle 83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1" name="Rectangle 84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33" name="Group 832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834" name="Rectangle 83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5" name="Rectangle 83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6" name="Rectangle 83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7" name="Rectangle 83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98" name="Group 897"/>
            <p:cNvGrpSpPr/>
            <p:nvPr/>
          </p:nvGrpSpPr>
          <p:grpSpPr>
            <a:xfrm>
              <a:off x="43434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899" name="Group 898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975" name="Rectangle 97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6" name="Rectangle 97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7" name="Rectangle 97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8" name="Rectangle 97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0" name="Group 899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971" name="Rectangle 97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2" name="Rectangle 97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3" name="Rectangle 97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4" name="Rectangle 97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1" name="Group 900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967" name="Rectangle 96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8" name="Rectangle 96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9" name="Rectangle 96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0" name="Rectangle 96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2" name="Group 901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963" name="Rectangle 96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4" name="Rectangle 96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5" name="Rectangle 96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6" name="Rectangle 96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959" name="Rectangle 95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0" name="Rectangle 95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1" name="Rectangle 96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2" name="Rectangle 96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4" name="Group 903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955" name="Rectangle 95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6" name="Rectangle 95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7" name="Rectangle 95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8" name="Rectangle 95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5" name="Group 904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951" name="Rectangle 95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2" name="Rectangle 95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3" name="Rectangle 95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4" name="Rectangle 95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6" name="Group 905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947" name="Rectangle 94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8" name="Rectangle 94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9" name="Rectangle 94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0" name="Rectangle 94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7" name="Group 906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943" name="Rectangle 94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4" name="Rectangle 94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5" name="Rectangle 94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6" name="Rectangle 94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8" name="Group 907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939" name="Rectangle 93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0" name="Rectangle 93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1" name="Rectangle 94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2" name="Rectangle 94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9" name="Group 908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935" name="Rectangle 93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6" name="Rectangle 93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7" name="Rectangle 93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8" name="Rectangle 93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0" name="Group 909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931" name="Rectangle 93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2" name="Rectangle 93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3" name="Rectangle 93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4" name="Rectangle 93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1" name="Group 910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927" name="Rectangle 92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8" name="Rectangle 92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9" name="Rectangle 92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0" name="Rectangle 92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2" name="Group 911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923" name="Rectangle 92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4" name="Rectangle 92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5" name="Rectangle 92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6" name="Rectangle 92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3" name="Group 912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919" name="Rectangle 91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0" name="Rectangle 91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1" name="Rectangle 92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2" name="Rectangle 92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14" name="Group 913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915" name="Rectangle 91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6" name="Rectangle 91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7" name="Rectangle 91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8" name="Rectangle 91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979" name="Group 978"/>
            <p:cNvGrpSpPr/>
            <p:nvPr/>
          </p:nvGrpSpPr>
          <p:grpSpPr>
            <a:xfrm>
              <a:off x="46482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980" name="Group 979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56" name="Rectangle 105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7" name="Rectangle 105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8" name="Rectangle 105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9" name="Rectangle 105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1" name="Group 980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52" name="Rectangle 105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3" name="Rectangle 105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4" name="Rectangle 105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5" name="Rectangle 105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2" name="Group 981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48" name="Rectangle 104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9" name="Rectangle 104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0" name="Rectangle 104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1" name="Rectangle 105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3" name="Group 982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44" name="Rectangle 104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5" name="Rectangle 104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6" name="Rectangle 104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7" name="Rectangle 104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4" name="Group 983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40" name="Rectangle 103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1" name="Rectangle 104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2" name="Rectangle 104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3" name="Rectangle 104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5" name="Group 984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36" name="Rectangle 103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7" name="Rectangle 103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8" name="Rectangle 103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9" name="Rectangle 103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6" name="Group 985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32" name="Rectangle 103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3" name="Rectangle 103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4" name="Rectangle 103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5" name="Rectangle 103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7" name="Group 986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28" name="Rectangle 102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9" name="Rectangle 102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0" name="Rectangle 102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1" name="Rectangle 103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8" name="Group 987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24" name="Rectangle 102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5" name="Rectangle 102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6" name="Rectangle 102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7" name="Rectangle 102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89" name="Group 988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20" name="Rectangle 101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1" name="Rectangle 102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2" name="Rectangle 102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3" name="Rectangle 102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0" name="Group 989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16" name="Rectangle 101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7" name="Rectangle 101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8" name="Rectangle 101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9" name="Rectangle 101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1" name="Group 990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12" name="Rectangle 101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3" name="Rectangle 101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4" name="Rectangle 101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5" name="Rectangle 101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2" name="Group 991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08" name="Rectangle 100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9" name="Rectangle 100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0" name="Rectangle 100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1" name="Rectangle 101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3" name="Group 992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04" name="Rectangle 100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5" name="Rectangle 100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6" name="Rectangle 100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7" name="Rectangle 100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4" name="Group 993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00" name="Rectangle 99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1" name="Rectangle 100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2" name="Rectangle 100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3" name="Rectangle 100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95" name="Group 994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996" name="Rectangle 99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7" name="Rectangle 99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8" name="Rectangle 99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9" name="Rectangle 99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60" name="Group 1059"/>
            <p:cNvGrpSpPr/>
            <p:nvPr/>
          </p:nvGrpSpPr>
          <p:grpSpPr>
            <a:xfrm>
              <a:off x="49530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1061" name="Group 1060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37" name="Rectangle 113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9" name="Rectangle 113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0" name="Rectangle 113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2" name="Group 1061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33" name="Rectangle 113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4" name="Rectangle 113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5" name="Rectangle 113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6" name="Rectangle 113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3" name="Group 1062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29" name="Rectangle 112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0" name="Rectangle 112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1" name="Rectangle 113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2" name="Rectangle 113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4" name="Group 1063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25" name="Rectangle 112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6" name="Rectangle 112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7" name="Rectangle 112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8" name="Rectangle 112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5" name="Group 1064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21" name="Rectangle 112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2" name="Rectangle 112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3" name="Rectangle 112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4" name="Rectangle 112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6" name="Group 1065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17" name="Rectangle 111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8" name="Rectangle 111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9" name="Rectangle 111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0" name="Rectangle 111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7" name="Group 1066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13" name="Rectangle 111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4" name="Rectangle 111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5" name="Rectangle 111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6" name="Rectangle 111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8" name="Group 1067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09" name="Rectangle 110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0" name="Rectangle 110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1" name="Rectangle 111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2" name="Rectangle 111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9" name="Group 1068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05" name="Rectangle 110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6" name="Rectangle 110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7" name="Rectangle 110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8" name="Rectangle 110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0" name="Group 1069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01" name="Rectangle 110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2" name="Rectangle 110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3" name="Rectangle 110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4" name="Rectangle 110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1" name="Group 1070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97" name="Rectangle 109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8" name="Rectangle 109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9" name="Rectangle 109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0" name="Rectangle 109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2" name="Group 1071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93" name="Rectangle 109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4" name="Rectangle 109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5" name="Rectangle 109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6" name="Rectangle 109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3" name="Group 1072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89" name="Rectangle 108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0" name="Rectangle 108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1" name="Rectangle 109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2" name="Rectangle 109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4" name="Group 1073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85" name="Rectangle 108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6" name="Rectangle 108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7" name="Rectangle 108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8" name="Rectangle 108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5" name="Group 1074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81" name="Rectangle 108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2" name="Rectangle 108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3" name="Rectangle 108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4" name="Rectangle 108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76" name="Group 1075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077" name="Rectangle 107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8" name="Rectangle 107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9" name="Rectangle 107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0" name="Rectangle 107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141" name="Group 1140"/>
            <p:cNvGrpSpPr/>
            <p:nvPr/>
          </p:nvGrpSpPr>
          <p:grpSpPr>
            <a:xfrm>
              <a:off x="52578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1142" name="Group 1141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18" name="Rectangle 121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9" name="Rectangle 121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0" name="Rectangle 121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1" name="Rectangle 122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3" name="Group 1142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14" name="Rectangle 121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5" name="Rectangle 121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6" name="Rectangle 121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7" name="Rectangle 121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4" name="Group 1143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10" name="Rectangle 120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1" name="Rectangle 121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2" name="Rectangle 121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3" name="Rectangle 121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06" name="Rectangle 120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7" name="Rectangle 120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8" name="Rectangle 120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9" name="Rectangle 120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02" name="Rectangle 120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3" name="Rectangle 120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4" name="Rectangle 120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5" name="Rectangle 120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98" name="Rectangle 119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9" name="Rectangle 119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0" name="Rectangle 119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1" name="Rectangle 120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8" name="Group 1147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94" name="Rectangle 119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5" name="Rectangle 119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6" name="Rectangle 119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7" name="Rectangle 119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9" name="Group 1148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90" name="Rectangle 118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1" name="Rectangle 119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2" name="Rectangle 119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3" name="Rectangle 119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0" name="Group 1149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86" name="Rectangle 118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7" name="Rectangle 118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8" name="Rectangle 118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9" name="Rectangle 118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1" name="Group 1150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82" name="Rectangle 118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3" name="Rectangle 118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4" name="Rectangle 118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5" name="Rectangle 118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2" name="Group 1151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78" name="Rectangle 117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9" name="Rectangle 117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0" name="Rectangle 117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1" name="Rectangle 118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3" name="Group 1152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74" name="Rectangle 1173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5" name="Rectangle 1174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6" name="Rectangle 1175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7" name="Rectangle 1176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4" name="Group 1153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70" name="Rectangle 1169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1" name="Rectangle 1170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2" name="Rectangle 1171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3" name="Rectangle 1172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5" name="Group 1154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66" name="Rectangle 1165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7" name="Rectangle 1166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8" name="Rectangle 1167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9" name="Rectangle 1168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6" name="Group 1155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62" name="Rectangle 1161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3" name="Rectangle 1162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4" name="Rectangle 1163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57" name="Group 1156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158" name="Rectangle 1157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9" name="Rectangle 1158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0" name="Rectangle 1159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1" name="Rectangle 1160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222" name="Group 1221"/>
            <p:cNvGrpSpPr/>
            <p:nvPr/>
          </p:nvGrpSpPr>
          <p:grpSpPr>
            <a:xfrm>
              <a:off x="5562600" y="1295400"/>
              <a:ext cx="304800" cy="4876800"/>
              <a:chOff x="990600" y="1295400"/>
              <a:chExt cx="304800" cy="4876800"/>
            </a:xfrm>
          </p:grpSpPr>
          <p:grpSp>
            <p:nvGrpSpPr>
              <p:cNvPr id="1223" name="Group 1222"/>
              <p:cNvGrpSpPr/>
              <p:nvPr/>
            </p:nvGrpSpPr>
            <p:grpSpPr>
              <a:xfrm>
                <a:off x="990600" y="1295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99" name="Rectangle 129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0" name="Rectangle 129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1" name="Rectangle 130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2" name="Rectangle 130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4" name="Group 1223"/>
              <p:cNvGrpSpPr/>
              <p:nvPr/>
            </p:nvGrpSpPr>
            <p:grpSpPr>
              <a:xfrm>
                <a:off x="990600" y="1600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95" name="Rectangle 129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6" name="Rectangle 129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7" name="Rectangle 129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8" name="Rectangle 129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5" name="Group 1224"/>
              <p:cNvGrpSpPr/>
              <p:nvPr/>
            </p:nvGrpSpPr>
            <p:grpSpPr>
              <a:xfrm>
                <a:off x="990600" y="1905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91" name="Rectangle 129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2" name="Rectangle 129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3" name="Rectangle 129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4" name="Rectangle 129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6" name="Group 1225"/>
              <p:cNvGrpSpPr/>
              <p:nvPr/>
            </p:nvGrpSpPr>
            <p:grpSpPr>
              <a:xfrm>
                <a:off x="990600" y="2209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87" name="Rectangle 128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8" name="Rectangle 128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9" name="Rectangle 128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0" name="Rectangle 128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7" name="Group 1226"/>
              <p:cNvGrpSpPr/>
              <p:nvPr/>
            </p:nvGrpSpPr>
            <p:grpSpPr>
              <a:xfrm>
                <a:off x="990600" y="2514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83" name="Rectangle 128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4" name="Rectangle 128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5" name="Rectangle 128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6" name="Rectangle 128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8" name="Group 1227"/>
              <p:cNvGrpSpPr/>
              <p:nvPr/>
            </p:nvGrpSpPr>
            <p:grpSpPr>
              <a:xfrm>
                <a:off x="990600" y="2819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79" name="Rectangle 127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0" name="Rectangle 127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1" name="Rectangle 128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2" name="Rectangle 128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29" name="Group 1228"/>
              <p:cNvGrpSpPr/>
              <p:nvPr/>
            </p:nvGrpSpPr>
            <p:grpSpPr>
              <a:xfrm>
                <a:off x="990600" y="3124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75" name="Rectangle 127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6" name="Rectangle 127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7" name="Rectangle 127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8" name="Rectangle 127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0" name="Group 1229"/>
              <p:cNvGrpSpPr/>
              <p:nvPr/>
            </p:nvGrpSpPr>
            <p:grpSpPr>
              <a:xfrm>
                <a:off x="990600" y="3429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71" name="Rectangle 127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2" name="Rectangle 127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3" name="Rectangle 127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4" name="Rectangle 127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1" name="Group 1230"/>
              <p:cNvGrpSpPr/>
              <p:nvPr/>
            </p:nvGrpSpPr>
            <p:grpSpPr>
              <a:xfrm>
                <a:off x="990600" y="3733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67" name="Rectangle 126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8" name="Rectangle 126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9" name="Rectangle 126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0" name="Rectangle 126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2" name="Group 1231"/>
              <p:cNvGrpSpPr/>
              <p:nvPr/>
            </p:nvGrpSpPr>
            <p:grpSpPr>
              <a:xfrm>
                <a:off x="990600" y="4038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63" name="Rectangle 126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4" name="Rectangle 126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5" name="Rectangle 126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6" name="Rectangle 126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3" name="Group 1232"/>
              <p:cNvGrpSpPr/>
              <p:nvPr/>
            </p:nvGrpSpPr>
            <p:grpSpPr>
              <a:xfrm>
                <a:off x="990600" y="4343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59" name="Rectangle 125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0" name="Rectangle 125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1" name="Rectangle 126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2" name="Rectangle 126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4" name="Group 1233"/>
              <p:cNvGrpSpPr/>
              <p:nvPr/>
            </p:nvGrpSpPr>
            <p:grpSpPr>
              <a:xfrm>
                <a:off x="990600" y="46482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55" name="Rectangle 1254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6" name="Rectangle 1255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7" name="Rectangle 1256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8" name="Rectangle 1257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5" name="Group 1234"/>
              <p:cNvGrpSpPr/>
              <p:nvPr/>
            </p:nvGrpSpPr>
            <p:grpSpPr>
              <a:xfrm>
                <a:off x="990600" y="49530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51" name="Rectangle 1250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2" name="Rectangle 1251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3" name="Rectangle 1252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4" name="Rectangle 1253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6" name="Group 1235"/>
              <p:cNvGrpSpPr/>
              <p:nvPr/>
            </p:nvGrpSpPr>
            <p:grpSpPr>
              <a:xfrm>
                <a:off x="990600" y="52578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47" name="Rectangle 1246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8" name="Rectangle 1247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9" name="Rectangle 1248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0" name="Rectangle 1249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7" name="Group 1236"/>
              <p:cNvGrpSpPr/>
              <p:nvPr/>
            </p:nvGrpSpPr>
            <p:grpSpPr>
              <a:xfrm>
                <a:off x="990600" y="55626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43" name="Rectangle 1242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4" name="Rectangle 1243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5" name="Rectangle 1244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6" name="Rectangle 1245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38" name="Group 1237"/>
              <p:cNvGrpSpPr/>
              <p:nvPr/>
            </p:nvGrpSpPr>
            <p:grpSpPr>
              <a:xfrm>
                <a:off x="990600" y="5867400"/>
                <a:ext cx="304800" cy="304800"/>
                <a:chOff x="990600" y="1676400"/>
                <a:chExt cx="304800" cy="304800"/>
              </a:xfrm>
            </p:grpSpPr>
            <p:sp>
              <p:nvSpPr>
                <p:cNvPr id="1239" name="Rectangle 1238"/>
                <p:cNvSpPr/>
                <p:nvPr/>
              </p:nvSpPr>
              <p:spPr bwMode="auto">
                <a:xfrm>
                  <a:off x="990600" y="16764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0" name="Rectangle 1239"/>
                <p:cNvSpPr/>
                <p:nvPr/>
              </p:nvSpPr>
              <p:spPr bwMode="auto">
                <a:xfrm>
                  <a:off x="990600" y="1752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1" name="Rectangle 1240"/>
                <p:cNvSpPr/>
                <p:nvPr/>
              </p:nvSpPr>
              <p:spPr bwMode="auto">
                <a:xfrm>
                  <a:off x="990600" y="18288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2" name="Rectangle 1241"/>
                <p:cNvSpPr/>
                <p:nvPr/>
              </p:nvSpPr>
              <p:spPr bwMode="auto">
                <a:xfrm>
                  <a:off x="990600" y="1905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304" name="TextBox 1303"/>
          <p:cNvSpPr txBox="1"/>
          <p:nvPr/>
        </p:nvSpPr>
        <p:spPr>
          <a:xfrm>
            <a:off x="34645" y="36576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64 rows</a:t>
            </a:r>
          </a:p>
        </p:txBody>
      </p:sp>
      <p:sp>
        <p:nvSpPr>
          <p:cNvPr id="1305" name="TextBox 1304"/>
          <p:cNvSpPr txBox="1"/>
          <p:nvPr/>
        </p:nvSpPr>
        <p:spPr>
          <a:xfrm>
            <a:off x="2240547" y="1143000"/>
            <a:ext cx="256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 columns of </a:t>
            </a:r>
            <a:r>
              <a:rPr lang="en-US" sz="1800" dirty="0" smtClean="0">
                <a:latin typeface="Courier New"/>
                <a:cs typeface="Courier New"/>
              </a:rPr>
              <a:t>float4</a:t>
            </a:r>
            <a:r>
              <a:rPr lang="en-US" sz="1800" dirty="0" smtClean="0">
                <a:latin typeface="Calibri" pitchFamily="34" charset="0"/>
              </a:rPr>
              <a:t>’s</a:t>
            </a:r>
          </a:p>
        </p:txBody>
      </p:sp>
    </p:spTree>
    <p:extLst>
      <p:ext uri="{BB962C8B-B14F-4D97-AF65-F5344CB8AC3E}">
        <p14:creationId xmlns:p14="http://schemas.microsoft.com/office/powerpoint/2010/main" val="299023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Inner </a:t>
            </a:r>
            <a:r>
              <a:rPr lang="en-US" dirty="0" smtClean="0"/>
              <a:t>Step of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0"/>
            <a:ext cx="8610600" cy="3133725"/>
          </a:xfrm>
        </p:spPr>
        <p:txBody>
          <a:bodyPr/>
          <a:lstStyle/>
          <a:p>
            <a:r>
              <a:rPr lang="en-US" dirty="0" smtClean="0"/>
              <a:t>Each thread loops 16 times</a:t>
            </a:r>
          </a:p>
          <a:p>
            <a:pPr lvl="1"/>
            <a:r>
              <a:rPr lang="en-US" dirty="0" smtClean="0"/>
              <a:t>Within loop, compute product:</a:t>
            </a:r>
          </a:p>
          <a:p>
            <a:pPr lvl="2"/>
            <a:r>
              <a:rPr lang="en-US" dirty="0" smtClean="0"/>
              <a:t>1x4 portion of A</a:t>
            </a:r>
          </a:p>
          <a:p>
            <a:pPr lvl="2"/>
            <a:r>
              <a:rPr lang="en-US" dirty="0" smtClean="0"/>
              <a:t>4x4 of B</a:t>
            </a:r>
          </a:p>
          <a:p>
            <a:pPr lvl="2"/>
            <a:r>
              <a:rPr lang="en-US" dirty="0" smtClean="0"/>
              <a:t>Add sum to 1x4 portion of C</a:t>
            </a:r>
          </a:p>
          <a:p>
            <a:pPr lvl="2"/>
            <a:r>
              <a:rPr lang="en-US" dirty="0" smtClean="0"/>
              <a:t>16 multiplies, 16 adds</a:t>
            </a:r>
          </a:p>
          <a:p>
            <a:r>
              <a:rPr lang="en-US" dirty="0" smtClean="0"/>
              <a:t>Why so fast?</a:t>
            </a:r>
          </a:p>
          <a:p>
            <a:pPr lvl="1"/>
            <a:r>
              <a:rPr lang="en-US" dirty="0" smtClean="0"/>
              <a:t>Makes maximum use of memory bus capability</a:t>
            </a:r>
            <a:endParaRPr lang="en-US" dirty="0"/>
          </a:p>
        </p:txBody>
      </p:sp>
      <p:grpSp>
        <p:nvGrpSpPr>
          <p:cNvPr id="1367" name="Group 1366"/>
          <p:cNvGrpSpPr/>
          <p:nvPr/>
        </p:nvGrpSpPr>
        <p:grpSpPr>
          <a:xfrm>
            <a:off x="381000" y="1371600"/>
            <a:ext cx="8278981" cy="1676400"/>
            <a:chOff x="228600" y="1828800"/>
            <a:chExt cx="8278981" cy="1676400"/>
          </a:xfrm>
        </p:grpSpPr>
        <p:grpSp>
          <p:nvGrpSpPr>
            <p:cNvPr id="1356" name="Group 1355"/>
            <p:cNvGrpSpPr/>
            <p:nvPr/>
          </p:nvGrpSpPr>
          <p:grpSpPr>
            <a:xfrm>
              <a:off x="228600" y="2324100"/>
              <a:ext cx="1954381" cy="685800"/>
              <a:chOff x="228600" y="1752600"/>
              <a:chExt cx="1954381" cy="685800"/>
            </a:xfrm>
          </p:grpSpPr>
          <p:sp>
            <p:nvSpPr>
              <p:cNvPr id="1305" name="TextBox 1304"/>
              <p:cNvSpPr txBox="1"/>
              <p:nvPr/>
            </p:nvSpPr>
            <p:spPr>
              <a:xfrm>
                <a:off x="228600" y="1752600"/>
                <a:ext cx="1954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4 elements from A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596190" y="2133600"/>
                <a:ext cx="1219200" cy="304800"/>
                <a:chOff x="1219200" y="2286000"/>
                <a:chExt cx="1219200" cy="304800"/>
              </a:xfrm>
            </p:grpSpPr>
            <p:sp>
              <p:nvSpPr>
                <p:cNvPr id="4" name="Rectangle 3"/>
                <p:cNvSpPr/>
                <p:nvPr/>
              </p:nvSpPr>
              <p:spPr bwMode="auto">
                <a:xfrm>
                  <a:off x="12192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6" name="Rectangle 1305"/>
                <p:cNvSpPr/>
                <p:nvPr/>
              </p:nvSpPr>
              <p:spPr bwMode="auto">
                <a:xfrm>
                  <a:off x="15240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7" name="Rectangle 1306"/>
                <p:cNvSpPr/>
                <p:nvPr/>
              </p:nvSpPr>
              <p:spPr bwMode="auto">
                <a:xfrm>
                  <a:off x="18288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8" name="Rectangle 1307"/>
                <p:cNvSpPr/>
                <p:nvPr/>
              </p:nvSpPr>
              <p:spPr bwMode="auto">
                <a:xfrm>
                  <a:off x="21336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57" name="Group 1356"/>
            <p:cNvGrpSpPr/>
            <p:nvPr/>
          </p:nvGrpSpPr>
          <p:grpSpPr>
            <a:xfrm>
              <a:off x="3048000" y="1828800"/>
              <a:ext cx="2292139" cy="1676400"/>
              <a:chOff x="1828800" y="2819400"/>
              <a:chExt cx="2292139" cy="1676400"/>
            </a:xfrm>
          </p:grpSpPr>
          <p:sp>
            <p:nvSpPr>
              <p:cNvPr id="1304" name="TextBox 1303"/>
              <p:cNvSpPr txBox="1"/>
              <p:nvPr/>
            </p:nvSpPr>
            <p:spPr>
              <a:xfrm>
                <a:off x="1828800" y="2819400"/>
                <a:ext cx="2292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Calibri" pitchFamily="34" charset="0"/>
                  </a:rPr>
                  <a:t>4 X 4 elements from B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365269" y="3276600"/>
                <a:ext cx="1219200" cy="1219200"/>
                <a:chOff x="2819400" y="2286000"/>
                <a:chExt cx="1219200" cy="121920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2819400" y="2286000"/>
                  <a:ext cx="1219200" cy="304800"/>
                  <a:chOff x="1219200" y="2286000"/>
                  <a:chExt cx="1219200" cy="304800"/>
                </a:xfrm>
              </p:grpSpPr>
              <p:sp>
                <p:nvSpPr>
                  <p:cNvPr id="1310" name="Rectangle 1309"/>
                  <p:cNvSpPr/>
                  <p:nvPr/>
                </p:nvSpPr>
                <p:spPr bwMode="auto">
                  <a:xfrm>
                    <a:off x="12192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1" name="Rectangle 1310"/>
                  <p:cNvSpPr/>
                  <p:nvPr/>
                </p:nvSpPr>
                <p:spPr bwMode="auto">
                  <a:xfrm>
                    <a:off x="15240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2" name="Rectangle 1311"/>
                  <p:cNvSpPr/>
                  <p:nvPr/>
                </p:nvSpPr>
                <p:spPr bwMode="auto">
                  <a:xfrm>
                    <a:off x="18288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3" name="Rectangle 1312"/>
                  <p:cNvSpPr/>
                  <p:nvPr/>
                </p:nvSpPr>
                <p:spPr bwMode="auto">
                  <a:xfrm>
                    <a:off x="21336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14" name="Group 1313"/>
                <p:cNvGrpSpPr/>
                <p:nvPr/>
              </p:nvGrpSpPr>
              <p:grpSpPr>
                <a:xfrm>
                  <a:off x="2819400" y="2590800"/>
                  <a:ext cx="1219200" cy="304800"/>
                  <a:chOff x="1219200" y="2286000"/>
                  <a:chExt cx="1219200" cy="304800"/>
                </a:xfrm>
              </p:grpSpPr>
              <p:sp>
                <p:nvSpPr>
                  <p:cNvPr id="1315" name="Rectangle 1314"/>
                  <p:cNvSpPr/>
                  <p:nvPr/>
                </p:nvSpPr>
                <p:spPr bwMode="auto">
                  <a:xfrm>
                    <a:off x="12192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6" name="Rectangle 1315"/>
                  <p:cNvSpPr/>
                  <p:nvPr/>
                </p:nvSpPr>
                <p:spPr bwMode="auto">
                  <a:xfrm>
                    <a:off x="15240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7" name="Rectangle 1316"/>
                  <p:cNvSpPr/>
                  <p:nvPr/>
                </p:nvSpPr>
                <p:spPr bwMode="auto">
                  <a:xfrm>
                    <a:off x="18288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8" name="Rectangle 1317"/>
                  <p:cNvSpPr/>
                  <p:nvPr/>
                </p:nvSpPr>
                <p:spPr bwMode="auto">
                  <a:xfrm>
                    <a:off x="21336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19" name="Group 1318"/>
                <p:cNvGrpSpPr/>
                <p:nvPr/>
              </p:nvGrpSpPr>
              <p:grpSpPr>
                <a:xfrm>
                  <a:off x="2819400" y="2895600"/>
                  <a:ext cx="1219200" cy="304800"/>
                  <a:chOff x="1219200" y="2286000"/>
                  <a:chExt cx="1219200" cy="304800"/>
                </a:xfrm>
              </p:grpSpPr>
              <p:sp>
                <p:nvSpPr>
                  <p:cNvPr id="1320" name="Rectangle 1319"/>
                  <p:cNvSpPr/>
                  <p:nvPr/>
                </p:nvSpPr>
                <p:spPr bwMode="auto">
                  <a:xfrm>
                    <a:off x="12192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1" name="Rectangle 1320"/>
                  <p:cNvSpPr/>
                  <p:nvPr/>
                </p:nvSpPr>
                <p:spPr bwMode="auto">
                  <a:xfrm>
                    <a:off x="15240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2" name="Rectangle 1321"/>
                  <p:cNvSpPr/>
                  <p:nvPr/>
                </p:nvSpPr>
                <p:spPr bwMode="auto">
                  <a:xfrm>
                    <a:off x="18288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3" name="Rectangle 1322"/>
                  <p:cNvSpPr/>
                  <p:nvPr/>
                </p:nvSpPr>
                <p:spPr bwMode="auto">
                  <a:xfrm>
                    <a:off x="21336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24" name="Group 1323"/>
                <p:cNvGrpSpPr/>
                <p:nvPr/>
              </p:nvGrpSpPr>
              <p:grpSpPr>
                <a:xfrm>
                  <a:off x="2819400" y="3200400"/>
                  <a:ext cx="1219200" cy="304800"/>
                  <a:chOff x="1219200" y="2286000"/>
                  <a:chExt cx="1219200" cy="304800"/>
                </a:xfrm>
              </p:grpSpPr>
              <p:sp>
                <p:nvSpPr>
                  <p:cNvPr id="1325" name="Rectangle 1324"/>
                  <p:cNvSpPr/>
                  <p:nvPr/>
                </p:nvSpPr>
                <p:spPr bwMode="auto">
                  <a:xfrm>
                    <a:off x="12192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6" name="Rectangle 1325"/>
                  <p:cNvSpPr/>
                  <p:nvPr/>
                </p:nvSpPr>
                <p:spPr bwMode="auto">
                  <a:xfrm>
                    <a:off x="15240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7" name="Rectangle 1326"/>
                  <p:cNvSpPr/>
                  <p:nvPr/>
                </p:nvSpPr>
                <p:spPr bwMode="auto">
                  <a:xfrm>
                    <a:off x="18288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8" name="Rectangle 1327"/>
                  <p:cNvSpPr/>
                  <p:nvPr/>
                </p:nvSpPr>
                <p:spPr bwMode="auto">
                  <a:xfrm>
                    <a:off x="2133600" y="2286000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358" name="Group 1357"/>
            <p:cNvGrpSpPr/>
            <p:nvPr/>
          </p:nvGrpSpPr>
          <p:grpSpPr>
            <a:xfrm>
              <a:off x="6553200" y="2324100"/>
              <a:ext cx="1954381" cy="685800"/>
              <a:chOff x="3886200" y="4724400"/>
              <a:chExt cx="1954381" cy="685800"/>
            </a:xfrm>
          </p:grpSpPr>
          <p:grpSp>
            <p:nvGrpSpPr>
              <p:cNvPr id="1350" name="Group 1349"/>
              <p:cNvGrpSpPr/>
              <p:nvPr/>
            </p:nvGrpSpPr>
            <p:grpSpPr>
              <a:xfrm>
                <a:off x="4191000" y="5105400"/>
                <a:ext cx="1219200" cy="304800"/>
                <a:chOff x="1219200" y="2286000"/>
                <a:chExt cx="1219200" cy="304800"/>
              </a:xfrm>
            </p:grpSpPr>
            <p:sp>
              <p:nvSpPr>
                <p:cNvPr id="1351" name="Rectangle 1350"/>
                <p:cNvSpPr/>
                <p:nvPr/>
              </p:nvSpPr>
              <p:spPr bwMode="auto">
                <a:xfrm>
                  <a:off x="12192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2" name="Rectangle 1351"/>
                <p:cNvSpPr/>
                <p:nvPr/>
              </p:nvSpPr>
              <p:spPr bwMode="auto">
                <a:xfrm>
                  <a:off x="15240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3" name="Rectangle 1352"/>
                <p:cNvSpPr/>
                <p:nvPr/>
              </p:nvSpPr>
              <p:spPr bwMode="auto">
                <a:xfrm>
                  <a:off x="18288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4" name="Rectangle 1353"/>
                <p:cNvSpPr/>
                <p:nvPr/>
              </p:nvSpPr>
              <p:spPr bwMode="auto">
                <a:xfrm>
                  <a:off x="2133600" y="2286000"/>
                  <a:ext cx="304800" cy="304800"/>
                </a:xfrm>
                <a:prstGeom prst="rect">
                  <a:avLst/>
                </a:prstGeom>
                <a:solidFill>
                  <a:schemeClr val="bg1"/>
                </a:solidFill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55" name="TextBox 1354"/>
              <p:cNvSpPr txBox="1"/>
              <p:nvPr/>
            </p:nvSpPr>
            <p:spPr>
              <a:xfrm>
                <a:off x="3886200" y="4724400"/>
                <a:ext cx="1954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Calibri" pitchFamily="34" charset="0"/>
                  </a:rPr>
                  <a:t>4 elements from C</a:t>
                </a:r>
              </a:p>
            </p:txBody>
          </p:sp>
        </p:grpSp>
        <p:sp>
          <p:nvSpPr>
            <p:cNvPr id="1359" name="TextBox 1358"/>
            <p:cNvSpPr txBox="1"/>
            <p:nvPr/>
          </p:nvSpPr>
          <p:spPr>
            <a:xfrm>
              <a:off x="2362200" y="2209800"/>
              <a:ext cx="6445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 smtClean="0">
                  <a:latin typeface="Calibri" pitchFamily="34" charset="0"/>
                </a:rPr>
                <a:t>×</a:t>
              </a:r>
            </a:p>
          </p:txBody>
        </p:sp>
        <p:sp>
          <p:nvSpPr>
            <p:cNvPr id="1360" name="TextBox 1359"/>
            <p:cNvSpPr txBox="1"/>
            <p:nvPr/>
          </p:nvSpPr>
          <p:spPr>
            <a:xfrm>
              <a:off x="5486400" y="2438400"/>
              <a:ext cx="62268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sz="3200" dirty="0" smtClean="0">
                <a:latin typeface="Calibri" pitchFamily="34" charset="0"/>
              </a:endParaRP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914400" y="1981200"/>
            <a:ext cx="7029511" cy="1068029"/>
            <a:chOff x="762000" y="2438400"/>
            <a:chExt cx="7029511" cy="1068029"/>
          </a:xfrm>
        </p:grpSpPr>
        <p:cxnSp>
          <p:nvCxnSpPr>
            <p:cNvPr id="1362" name="Straight Connector 1361"/>
            <p:cNvCxnSpPr/>
            <p:nvPr/>
          </p:nvCxnSpPr>
          <p:spPr bwMode="auto">
            <a:xfrm>
              <a:off x="762000" y="2895600"/>
              <a:ext cx="914400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363" name="Straight Connector 1362"/>
            <p:cNvCxnSpPr/>
            <p:nvPr/>
          </p:nvCxnSpPr>
          <p:spPr bwMode="auto">
            <a:xfrm rot="5400000">
              <a:off x="3886200" y="2895600"/>
              <a:ext cx="914400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364" name="Oval 1363"/>
            <p:cNvSpPr/>
            <p:nvPr/>
          </p:nvSpPr>
          <p:spPr bwMode="auto">
            <a:xfrm>
              <a:off x="7543800" y="2819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25400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365" name="TextBox 1364"/>
            <p:cNvSpPr txBox="1"/>
            <p:nvPr/>
          </p:nvSpPr>
          <p:spPr>
            <a:xfrm rot="16200000">
              <a:off x="7362241" y="3077160"/>
              <a:ext cx="458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sz="2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90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7896225" cy="4972050"/>
          </a:xfrm>
        </p:spPr>
        <p:txBody>
          <a:bodyPr/>
          <a:lstStyle/>
          <a:p>
            <a:r>
              <a:rPr lang="en-US" dirty="0" smtClean="0"/>
              <a:t>Don’t wire down constants</a:t>
            </a:r>
          </a:p>
          <a:p>
            <a:r>
              <a:rPr lang="en-US" dirty="0" smtClean="0"/>
              <a:t>Don’t assume special properties of N</a:t>
            </a:r>
          </a:p>
          <a:p>
            <a:pPr lvl="1"/>
            <a:r>
              <a:rPr lang="en-US" dirty="0" smtClean="0"/>
              <a:t>Multiple of block size, power of 2, …</a:t>
            </a:r>
          </a:p>
          <a:p>
            <a:r>
              <a:rPr lang="en-US" dirty="0" smtClean="0"/>
              <a:t>Use function or macro to do rounding-up division</a:t>
            </a:r>
          </a:p>
          <a:p>
            <a:r>
              <a:rPr lang="en-US" dirty="0" smtClean="0"/>
              <a:t>Write checker code</a:t>
            </a:r>
          </a:p>
          <a:p>
            <a:pPr lvl="1"/>
            <a:r>
              <a:rPr lang="en-US" dirty="0" smtClean="0"/>
              <a:t>Overall functionality</a:t>
            </a:r>
          </a:p>
          <a:p>
            <a:pPr lvl="1"/>
            <a:r>
              <a:rPr lang="en-US" dirty="0" smtClean="0"/>
              <a:t>Individual steps on device</a:t>
            </a:r>
          </a:p>
          <a:p>
            <a:pPr lvl="2"/>
            <a:r>
              <a:rPr lang="en-US" dirty="0" smtClean="0"/>
              <a:t>Must transfer data back to host to check</a:t>
            </a:r>
          </a:p>
          <a:p>
            <a:r>
              <a:rPr lang="en-US" dirty="0" smtClean="0"/>
              <a:t>Avoid </a:t>
            </a:r>
            <a:r>
              <a:rPr lang="en-US" dirty="0" err="1" smtClean="0"/>
              <a:t>printf</a:t>
            </a:r>
            <a:r>
              <a:rPr lang="en-US" dirty="0" smtClean="0"/>
              <a:t> within kernel functions</a:t>
            </a:r>
          </a:p>
          <a:p>
            <a:pPr lvl="1"/>
            <a:r>
              <a:rPr lang="en-US" dirty="0" smtClean="0"/>
              <a:t>Only use on </a:t>
            </a:r>
            <a:r>
              <a:rPr lang="en-US" i="1" dirty="0" smtClean="0"/>
              <a:t>small</a:t>
            </a:r>
            <a:r>
              <a:rPr lang="en-US" dirty="0" smtClean="0"/>
              <a:t> examples</a:t>
            </a:r>
          </a:p>
          <a:p>
            <a:r>
              <a:rPr lang="en-US" dirty="0" smtClean="0"/>
              <a:t>Get the algorithm &amp; abstract implementation right before attempting low-level optimizations</a:t>
            </a:r>
          </a:p>
          <a:p>
            <a:pPr lvl="1"/>
            <a:r>
              <a:rPr lang="en-US" dirty="0" smtClean="0"/>
              <a:t>Exploiting the various memory categories on device</a:t>
            </a:r>
          </a:p>
          <a:p>
            <a:pPr lvl="1"/>
            <a:r>
              <a:rPr lang="en-US" dirty="0" smtClean="0"/>
              <a:t>Exploiting properties specific to block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8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#1: </a:t>
            </a:r>
            <a:r>
              <a:rPr lang="en-US" dirty="0" err="1" smtClean="0"/>
              <a:t>Pretranspose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3962399"/>
            <a:ext cx="7896225" cy="2371725"/>
          </a:xfrm>
        </p:spPr>
        <p:txBody>
          <a:bodyPr/>
          <a:lstStyle/>
          <a:p>
            <a:r>
              <a:rPr lang="en-US" dirty="0" smtClean="0"/>
              <a:t>Transposed version of B has better access pattern</a:t>
            </a:r>
          </a:p>
          <a:p>
            <a:pPr lvl="1"/>
            <a:r>
              <a:rPr lang="en-US" dirty="0" smtClean="0"/>
              <a:t>Transpose once</a:t>
            </a:r>
          </a:p>
          <a:p>
            <a:pPr lvl="1"/>
            <a:r>
              <a:rPr lang="en-US" dirty="0" smtClean="0"/>
              <a:t>Use each element N times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62000" y="1828799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762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 bwMode="auto">
          <a:xfrm flipH="1">
            <a:off x="2438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3429000" y="1828799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r>
              <a:rPr lang="en-US" baseline="30000" dirty="0" smtClean="0">
                <a:latin typeface="+mj-lt"/>
              </a:rPr>
              <a:t>T</a:t>
            </a:r>
            <a:endParaRPr lang="en-US" baseline="30000" dirty="0">
              <a:latin typeface="+mj-lt"/>
            </a:endParaRPr>
          </a:p>
        </p:txBody>
      </p:sp>
      <p:sp>
        <p:nvSpPr>
          <p:cNvPr id="19" name="Left Bracket 18"/>
          <p:cNvSpPr/>
          <p:nvPr/>
        </p:nvSpPr>
        <p:spPr bwMode="auto">
          <a:xfrm>
            <a:off x="3429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 flipH="1">
            <a:off x="5105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6096000" y="1828799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22" name="Left Bracket 21"/>
          <p:cNvSpPr/>
          <p:nvPr/>
        </p:nvSpPr>
        <p:spPr bwMode="auto">
          <a:xfrm>
            <a:off x="6096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7772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57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2000" y="20573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3429000" y="3048000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 rot="16200000">
            <a:off x="7239000" y="2057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334" y="1981199"/>
            <a:ext cx="69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err="1" smtClean="0">
                <a:latin typeface="Calibri" pitchFamily="34" charset="0"/>
              </a:rPr>
              <a:t>i</a:t>
            </a:r>
            <a:endParaRPr lang="en-US" sz="1600" i="1" dirty="0" smtClean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1447799"/>
            <a:ext cx="70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8400" y="1447799"/>
            <a:ext cx="117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Element </a:t>
            </a:r>
            <a:r>
              <a:rPr lang="en-US" sz="1600" i="1" dirty="0" err="1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 bwMode="auto">
          <a:xfrm>
            <a:off x="6836831" y="1786353"/>
            <a:ext cx="402169" cy="2710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30" idx="1"/>
          </p:cNvCxnSpPr>
          <p:nvPr/>
        </p:nvCxnSpPr>
        <p:spPr bwMode="auto">
          <a:xfrm flipH="1">
            <a:off x="3733800" y="1617076"/>
            <a:ext cx="609600" cy="143092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34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93605"/>
              </p:ext>
            </p:extLst>
          </p:nvPr>
        </p:nvGraphicFramePr>
        <p:xfrm>
          <a:off x="4495800" y="4724400"/>
          <a:ext cx="2444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977900" imgH="457200" progId="Equation.3">
                  <p:embed/>
                </p:oleObj>
              </mc:Choice>
              <mc:Fallback>
                <p:oleObj name="Equation" r:id="rId3" imgW="97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4724400"/>
                        <a:ext cx="244475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73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Transposing a Matrix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3428999"/>
            <a:ext cx="8366125" cy="2905125"/>
          </a:xfrm>
        </p:spPr>
        <p:txBody>
          <a:bodyPr/>
          <a:lstStyle/>
          <a:p>
            <a:r>
              <a:rPr lang="en-US" dirty="0" smtClean="0"/>
              <a:t>Column-major ordering of elements</a:t>
            </a:r>
          </a:p>
          <a:p>
            <a:endParaRPr lang="en-US" dirty="0"/>
          </a:p>
          <a:p>
            <a:r>
              <a:rPr lang="en-US" dirty="0" smtClean="0"/>
              <a:t>Transposing converts from row-major to column-major order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609600" y="39624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define CM(r, c, height) ((c) * (height) + (r))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76800" y="1143000"/>
            <a:ext cx="1828800" cy="2209800"/>
            <a:chOff x="3429000" y="1447799"/>
            <a:chExt cx="1828800" cy="22098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429000" y="1828799"/>
              <a:ext cx="1828800" cy="1828800"/>
            </a:xfrm>
            <a:prstGeom prst="rect">
              <a:avLst/>
            </a:prstGeom>
            <a:solidFill>
              <a:srgbClr val="D5F1CF"/>
            </a:solidFill>
            <a:ln w="6350" cmpd="sng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D= S</a:t>
              </a:r>
              <a:r>
                <a:rPr lang="en-US" baseline="30000" dirty="0" smtClean="0">
                  <a:latin typeface="+mj-lt"/>
                </a:rPr>
                <a:t>T</a:t>
              </a:r>
              <a:endParaRPr lang="en-US" baseline="30000" dirty="0">
                <a:latin typeface="+mj-lt"/>
              </a:endParaRPr>
            </a:p>
          </p:txBody>
        </p:sp>
        <p:sp>
          <p:nvSpPr>
            <p:cNvPr id="19" name="Left Bracket 18"/>
            <p:cNvSpPr/>
            <p:nvPr/>
          </p:nvSpPr>
          <p:spPr bwMode="auto">
            <a:xfrm>
              <a:off x="3429000" y="1828799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/>
            <p:cNvSpPr/>
            <p:nvPr/>
          </p:nvSpPr>
          <p:spPr bwMode="auto">
            <a:xfrm flipH="1">
              <a:off x="5105400" y="1828799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29000" y="3048000"/>
              <a:ext cx="1828800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3400" y="1447799"/>
              <a:ext cx="70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Row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  <p:cxnSp>
          <p:nvCxnSpPr>
            <p:cNvPr id="33" name="Straight Arrow Connector 32"/>
            <p:cNvCxnSpPr>
              <a:stCxn id="30" idx="1"/>
            </p:cNvCxnSpPr>
            <p:nvPr/>
          </p:nvCxnSpPr>
          <p:spPr bwMode="auto">
            <a:xfrm flipH="1">
              <a:off x="3733800" y="1617076"/>
              <a:ext cx="609600" cy="14309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2209800" y="1143000"/>
            <a:ext cx="1890787" cy="2209800"/>
            <a:chOff x="990600" y="1447800"/>
            <a:chExt cx="1890787" cy="2209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990600" y="1828800"/>
              <a:ext cx="1828800" cy="1828800"/>
            </a:xfrm>
            <a:prstGeom prst="rect">
              <a:avLst/>
            </a:prstGeom>
            <a:solidFill>
              <a:srgbClr val="D5F1CF"/>
            </a:solidFill>
            <a:ln w="6350" cmpd="sng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S</a:t>
              </a:r>
              <a:endParaRPr lang="en-US" baseline="-25000" dirty="0">
                <a:latin typeface="+mj-lt"/>
              </a:endParaRPr>
            </a:p>
          </p:txBody>
        </p:sp>
        <p:sp>
          <p:nvSpPr>
            <p:cNvPr id="35" name="Left Bracket 34"/>
            <p:cNvSpPr/>
            <p:nvPr/>
          </p:nvSpPr>
          <p:spPr bwMode="auto">
            <a:xfrm>
              <a:off x="990600" y="18288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/>
            <p:cNvSpPr/>
            <p:nvPr/>
          </p:nvSpPr>
          <p:spPr bwMode="auto">
            <a:xfrm flipH="1">
              <a:off x="2667000" y="1828800"/>
              <a:ext cx="152400" cy="1828800"/>
            </a:xfrm>
            <a:prstGeom prst="leftBracket">
              <a:avLst/>
            </a:prstGeom>
            <a:noFill/>
            <a:ln w="38100" cmpd="sng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 rot="16200000">
              <a:off x="1371600" y="2667000"/>
              <a:ext cx="1828800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5000" y="1447800"/>
              <a:ext cx="976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alibri" pitchFamily="34" charset="0"/>
                </a:rPr>
                <a:t>Column </a:t>
              </a:r>
              <a:r>
                <a:rPr lang="en-US" sz="1600" i="1" dirty="0" smtClean="0">
                  <a:latin typeface="Calibri" pitchFamily="34" charset="0"/>
                </a:rPr>
                <a:t>j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038600" y="1524000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3600" b="0" dirty="0" smtClean="0">
              <a:latin typeface="Calibri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609600" y="4848761"/>
            <a:ext cx="6956852" cy="132343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transposeMatrix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j = 0; j &lt; N; j++)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[CM(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91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Multiplication: </a:t>
            </a:r>
            <a:r>
              <a:rPr lang="en-US" dirty="0" err="1" smtClean="0"/>
              <a:t>Pretranspose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192690" y="3809828"/>
            <a:ext cx="8926943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multMatrixTransposed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N,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float *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scratchMatrix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transposeMatrix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(N,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j = 0; j &lt; N; j++)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float sum = 0.0;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for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k = 0; k &lt; N; k++)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    sum +=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i,k,N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*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tranB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</a:rPr>
              <a:t>M(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j,k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matC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[RM(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</a:rPr>
              <a:t>i,j,N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)] = sum;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62000" y="1828799"/>
            <a:ext cx="1828800" cy="1828800"/>
          </a:xfrm>
          <a:prstGeom prst="rect">
            <a:avLst/>
          </a:prstGeom>
          <a:solidFill>
            <a:srgbClr val="F1C7C7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A</a:t>
            </a:r>
            <a:endParaRPr lang="en-US" baseline="-25000" dirty="0">
              <a:latin typeface="+mj-lt"/>
            </a:endParaRPr>
          </a:p>
        </p:txBody>
      </p:sp>
      <p:sp>
        <p:nvSpPr>
          <p:cNvPr id="34" name="Left Bracket 33"/>
          <p:cNvSpPr/>
          <p:nvPr/>
        </p:nvSpPr>
        <p:spPr bwMode="auto">
          <a:xfrm>
            <a:off x="762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/>
          <p:cNvSpPr/>
          <p:nvPr/>
        </p:nvSpPr>
        <p:spPr bwMode="auto">
          <a:xfrm flipH="1">
            <a:off x="2438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3429000" y="1828799"/>
            <a:ext cx="1828800" cy="1828800"/>
          </a:xfrm>
          <a:prstGeom prst="rect">
            <a:avLst/>
          </a:prstGeom>
          <a:solidFill>
            <a:srgbClr val="D5F1CF"/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B</a:t>
            </a:r>
            <a:r>
              <a:rPr lang="en-US" baseline="30000" dirty="0" smtClean="0">
                <a:latin typeface="+mj-lt"/>
              </a:rPr>
              <a:t>T</a:t>
            </a:r>
            <a:endParaRPr lang="en-US" baseline="30000" dirty="0">
              <a:latin typeface="+mj-lt"/>
            </a:endParaRPr>
          </a:p>
        </p:txBody>
      </p:sp>
      <p:sp>
        <p:nvSpPr>
          <p:cNvPr id="37" name="Left Bracket 36"/>
          <p:cNvSpPr/>
          <p:nvPr/>
        </p:nvSpPr>
        <p:spPr bwMode="auto">
          <a:xfrm>
            <a:off x="3429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 bwMode="auto">
          <a:xfrm flipH="1">
            <a:off x="5105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 bwMode="auto">
          <a:xfrm>
            <a:off x="6096000" y="1828799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 cmpd="sng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baseline="-25000" dirty="0">
              <a:latin typeface="+mj-lt"/>
            </a:endParaRPr>
          </a:p>
        </p:txBody>
      </p:sp>
      <p:sp>
        <p:nvSpPr>
          <p:cNvPr id="40" name="Left Bracket 39"/>
          <p:cNvSpPr/>
          <p:nvPr/>
        </p:nvSpPr>
        <p:spPr bwMode="auto">
          <a:xfrm>
            <a:off x="60960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 bwMode="auto">
          <a:xfrm flipH="1">
            <a:off x="7772400" y="1828799"/>
            <a:ext cx="152400" cy="1828800"/>
          </a:xfrm>
          <a:prstGeom prst="leftBracket">
            <a:avLst/>
          </a:prstGeom>
          <a:noFill/>
          <a:ln w="38100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90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×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0" y="1828799"/>
            <a:ext cx="838200" cy="18288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3600" b="0" dirty="0" smtClean="0">
                <a:latin typeface="Calibri" pitchFamily="34" charset="0"/>
              </a:rPr>
              <a:t>=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62000" y="2057399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3429000" y="3048000"/>
            <a:ext cx="18288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 rot="16200000">
            <a:off x="7239000" y="2057399"/>
            <a:ext cx="152400" cy="1524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3334" y="1981199"/>
            <a:ext cx="69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err="1" smtClean="0">
                <a:latin typeface="Calibri" pitchFamily="34" charset="0"/>
              </a:rPr>
              <a:t>i</a:t>
            </a:r>
            <a:endParaRPr lang="en-US" sz="1600" i="1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43400" y="1447799"/>
            <a:ext cx="70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Row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8400" y="1447799"/>
            <a:ext cx="1176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Element </a:t>
            </a:r>
            <a:r>
              <a:rPr lang="en-US" sz="1600" i="1" dirty="0" err="1">
                <a:latin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</a:rPr>
              <a:t>, </a:t>
            </a:r>
            <a:r>
              <a:rPr lang="en-US" sz="1600" i="1" dirty="0" smtClean="0">
                <a:latin typeface="Calibri" pitchFamily="34" charset="0"/>
              </a:rPr>
              <a:t>j</a:t>
            </a:r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 bwMode="auto">
          <a:xfrm>
            <a:off x="6836831" y="1786353"/>
            <a:ext cx="402169" cy="2710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48" idx="1"/>
          </p:cNvCxnSpPr>
          <p:nvPr/>
        </p:nvCxnSpPr>
        <p:spPr bwMode="auto">
          <a:xfrm flipH="1">
            <a:off x="3733800" y="1617076"/>
            <a:ext cx="609600" cy="143092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52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52832"/>
              </p:ext>
            </p:extLst>
          </p:nvPr>
        </p:nvGraphicFramePr>
        <p:xfrm>
          <a:off x="6699250" y="457200"/>
          <a:ext cx="2444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977900" imgH="457200" progId="Equation.3">
                  <p:embed/>
                </p:oleObj>
              </mc:Choice>
              <mc:Fallback>
                <p:oleObj name="Equation" r:id="rId3" imgW="977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99250" y="457200"/>
                        <a:ext cx="244475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Pretranspose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2600" y="1066800"/>
            <a:ext cx="3352800" cy="2295525"/>
          </a:xfrm>
        </p:spPr>
        <p:txBody>
          <a:bodyPr/>
          <a:lstStyle/>
          <a:p>
            <a:r>
              <a:rPr lang="en-US" dirty="0" smtClean="0"/>
              <a:t>Scales to large matrices</a:t>
            </a:r>
          </a:p>
          <a:p>
            <a:r>
              <a:rPr lang="en-US" dirty="0" smtClean="0"/>
              <a:t>“Cache-friendly” code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656273"/>
              </p:ext>
            </p:extLst>
          </p:nvPr>
        </p:nvGraphicFramePr>
        <p:xfrm>
          <a:off x="42405" y="1066800"/>
          <a:ext cx="6739395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829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Single Program Multiple Data (SPMD)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7896225" cy="3362324"/>
          </a:xfrm>
        </p:spPr>
        <p:txBody>
          <a:bodyPr/>
          <a:lstStyle/>
          <a:p>
            <a:r>
              <a:rPr lang="en-US" dirty="0" smtClean="0"/>
              <a:t>M </a:t>
            </a:r>
            <a:r>
              <a:rPr lang="en-US" dirty="0" smtClean="0"/>
              <a:t>Processors, all executing same code</a:t>
            </a:r>
          </a:p>
          <a:p>
            <a:pPr lvl="1"/>
            <a:r>
              <a:rPr lang="en-US" dirty="0" smtClean="0"/>
              <a:t>Called “kernels”</a:t>
            </a:r>
          </a:p>
          <a:p>
            <a:pPr lvl="1"/>
            <a:r>
              <a:rPr lang="en-US" dirty="0" smtClean="0"/>
              <a:t>M </a:t>
            </a:r>
            <a:r>
              <a:rPr lang="en-US" dirty="0" smtClean="0"/>
              <a:t>based on problem size</a:t>
            </a:r>
          </a:p>
          <a:p>
            <a:r>
              <a:rPr lang="en-US" dirty="0" smtClean="0"/>
              <a:t>Share common global memory</a:t>
            </a:r>
          </a:p>
          <a:p>
            <a:pPr lvl="1"/>
            <a:r>
              <a:rPr lang="en-US" dirty="0" smtClean="0"/>
              <a:t>And also have private memory for local variables</a:t>
            </a:r>
          </a:p>
          <a:p>
            <a:pPr lvl="1"/>
            <a:r>
              <a:rPr lang="en-US" dirty="0" smtClean="0"/>
              <a:t>Make no assumptions about effect of memory access conflicts</a:t>
            </a:r>
          </a:p>
          <a:p>
            <a:r>
              <a:rPr lang="en-US" dirty="0" smtClean="0"/>
              <a:t>No synchronization primitives</a:t>
            </a:r>
          </a:p>
          <a:p>
            <a:r>
              <a:rPr lang="en-US" dirty="0" smtClean="0"/>
              <a:t>Called </a:t>
            </a:r>
            <a:r>
              <a:rPr lang="en-US" i="1" dirty="0" smtClean="0"/>
              <a:t>threads</a:t>
            </a:r>
            <a:r>
              <a:rPr lang="en-US" dirty="0" smtClean="0"/>
              <a:t>, but not at all like </a:t>
            </a:r>
            <a:r>
              <a:rPr lang="en-US" dirty="0" err="1" smtClean="0"/>
              <a:t>pthreads</a:t>
            </a:r>
            <a:endParaRPr lang="en-US" dirty="0" smtClean="0"/>
          </a:p>
          <a:p>
            <a:pPr lvl="1"/>
            <a:r>
              <a:rPr lang="en-US" dirty="0" smtClean="0"/>
              <a:t>Very simple &amp; </a:t>
            </a:r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All execute the same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10357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521344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39116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235688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277466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19243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610204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027976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444574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486352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281292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699064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6928786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346558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764330" y="1447800"/>
            <a:ext cx="304800" cy="3048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6003864" y="1447801"/>
            <a:ext cx="924922" cy="3048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 smtClean="0">
                <a:latin typeface="Arial"/>
                <a:ea typeface="Wingdings"/>
                <a:cs typeface="Arial"/>
                <a:sym typeface="Wingdings"/>
              </a:rPr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1800" dirty="0">
                <a:latin typeface="Arial"/>
                <a:ea typeface="Wingdings"/>
                <a:cs typeface="Arial"/>
                <a:sym typeface="Wingdings"/>
              </a:rPr>
              <a:t>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690174" y="2057401"/>
            <a:ext cx="7378955" cy="726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Shared Memory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3" name="Straight Connector 22"/>
          <p:cNvCxnSpPr>
            <a:stCxn id="4" idx="2"/>
          </p:cNvCxnSpPr>
          <p:nvPr/>
        </p:nvCxnSpPr>
        <p:spPr bwMode="auto">
          <a:xfrm>
            <a:off x="8382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2192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6764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0574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5146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8956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3528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7338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1910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5720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50292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4102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8674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0866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4676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7924800" y="1752600"/>
            <a:ext cx="0" cy="304801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526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15108</TotalTime>
  <Words>3606</Words>
  <Application>Microsoft Macintosh PowerPoint</Application>
  <PresentationFormat>On-screen Show (4:3)</PresentationFormat>
  <Paragraphs>599</Paragraphs>
  <Slides>49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template2007</vt:lpstr>
      <vt:lpstr>Equation</vt:lpstr>
      <vt:lpstr>Introduction to CUDA Programming  15-418/618: Parallel Computer Architecture and Programming Special Presentation.  Feb. 8, 2017</vt:lpstr>
      <vt:lpstr>Application Example: N × N Matrix Multiplication</vt:lpstr>
      <vt:lpstr>Matrix Multiplication: Simple CPU Implementation</vt:lpstr>
      <vt:lpstr>CPU Simple Performance</vt:lpstr>
      <vt:lpstr>Optimization #1: Pretranspose</vt:lpstr>
      <vt:lpstr>Transposing a Matrix</vt:lpstr>
      <vt:lpstr>Matrix Multiplication: Pretranspose Implementation</vt:lpstr>
      <vt:lpstr>Pretranspose Performance</vt:lpstr>
      <vt:lpstr>Abstract Single Program Multiple Data (SPMD) Model</vt:lpstr>
      <vt:lpstr>Interacting with SPMD Machine: Control</vt:lpstr>
      <vt:lpstr>Structure of SPMD Program</vt:lpstr>
      <vt:lpstr>Block/Thread Notation</vt:lpstr>
      <vt:lpstr>Interacting with SPMD Machine: Data</vt:lpstr>
      <vt:lpstr>Cuda Program</vt:lpstr>
      <vt:lpstr>Cuda Program (cont.)</vt:lpstr>
      <vt:lpstr>Matrix Multiplication: Simple Cuda Implementation</vt:lpstr>
      <vt:lpstr>Host Code Example</vt:lpstr>
      <vt:lpstr>Host Code Example (cont).</vt:lpstr>
      <vt:lpstr>Simple CUDA Performance</vt:lpstr>
      <vt:lpstr>Inverted Indexing Accessing Pattern</vt:lpstr>
      <vt:lpstr>CUDA Inverted Indexing Performance</vt:lpstr>
      <vt:lpstr>What’s the Difference?</vt:lpstr>
      <vt:lpstr>Impact on Memory Referencing: Regular</vt:lpstr>
      <vt:lpstr>Impact on Memory Referencing: Inverted</vt:lpstr>
      <vt:lpstr>Relation to Hardware</vt:lpstr>
      <vt:lpstr>Pretransposing with CUDA</vt:lpstr>
      <vt:lpstr>CUDA Pretranspose Implementations</vt:lpstr>
      <vt:lpstr>Thinking About Cuda</vt:lpstr>
      <vt:lpstr>GPU Hierarchy</vt:lpstr>
      <vt:lpstr>Programming with Blocks</vt:lpstr>
      <vt:lpstr>MM Optimization #2: Partitioning into Blocks</vt:lpstr>
      <vt:lpstr>CPU-based Blocked Implementation</vt:lpstr>
      <vt:lpstr>Blocked Multiplication Implementation: Outer Loops</vt:lpstr>
      <vt:lpstr>Blocked Multiplication Implementation: Inner Loops</vt:lpstr>
      <vt:lpstr>CPU Implementations</vt:lpstr>
      <vt:lpstr>Blocking with Cuda</vt:lpstr>
      <vt:lpstr>Cuda Block Kernel Structure</vt:lpstr>
      <vt:lpstr>Cuda Block Loop Structure</vt:lpstr>
      <vt:lpstr>Fetching Blocks</vt:lpstr>
      <vt:lpstr>Computing Block Product</vt:lpstr>
      <vt:lpstr>CUDA Blocked Implementations</vt:lpstr>
      <vt:lpstr>CUDA Inverted Indexing</vt:lpstr>
      <vt:lpstr>Warning!</vt:lpstr>
      <vt:lpstr>Observations</vt:lpstr>
      <vt:lpstr>PowerPoint Presentation</vt:lpstr>
      <vt:lpstr>Reading Memory with Float4’s</vt:lpstr>
      <vt:lpstr>Idea</vt:lpstr>
      <vt:lpstr>Added Inner Step of Computation</vt:lpstr>
      <vt:lpstr>Some Advice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subject/>
  <dc:creator>Markus Pueschel</dc:creator>
  <cp:keywords/>
  <dc:description>Redesign of slides created by Randal E. Bryant and David R. O'Hallaron</dc:description>
  <cp:lastModifiedBy>Randy Bryant</cp:lastModifiedBy>
  <cp:revision>823</cp:revision>
  <cp:lastPrinted>2017-02-08T16:33:45Z</cp:lastPrinted>
  <dcterms:created xsi:type="dcterms:W3CDTF">2011-01-05T21:18:09Z</dcterms:created>
  <dcterms:modified xsi:type="dcterms:W3CDTF">2017-02-08T16:34:53Z</dcterms:modified>
  <cp:category/>
</cp:coreProperties>
</file>