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2" r:id="rId4"/>
    <p:sldId id="265" r:id="rId5"/>
    <p:sldId id="266" r:id="rId6"/>
    <p:sldId id="268" r:id="rId7"/>
    <p:sldId id="267" r:id="rId8"/>
    <p:sldId id="261" r:id="rId9"/>
    <p:sldId id="269" r:id="rId10"/>
    <p:sldId id="259" r:id="rId11"/>
    <p:sldId id="270" r:id="rId12"/>
    <p:sldId id="274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D" initials="qD" lastIdx="1" clrIdx="0">
    <p:extLst>
      <p:ext uri="{19B8F6BF-5375-455C-9EA6-DF929625EA0E}">
        <p15:presenceInfo xmlns:p15="http://schemas.microsoft.com/office/powerpoint/2012/main" userId="ecc4b89dfba11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62526-3C68-4BDA-B8D7-BE8E125DA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9FDBC9-358D-4923-BD9D-A325F4B33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680E3-AC7E-4892-9EDC-0FEFD9C5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60CF8-30B5-4B05-9A6C-00DBAD68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0B521-1535-4236-BCC0-751F8671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52D2F-B6AD-4D47-8FD1-F5DDEA17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6B6C8-953F-4E3C-A362-5690709B2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A7989-E66C-41DA-A6F0-EEC4FFB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03623-9F3C-4562-8945-7843F565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06750-40A5-4FCF-91EB-AF33B2B3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2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20AF01-0E61-4FD3-BD0E-D164CFB9A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59977-1F5D-4F34-AB31-E07009541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F6BBE-26F6-4D13-9FEF-9A81A899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57E2F-1934-4FB6-9665-A05ED920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B195E-DB3D-4A79-8284-49A3660E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9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C66CC-CCB4-4A89-904F-38EEE97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50430-CA32-4C3E-8A89-DBD86B25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DE959-B483-4E45-B4C5-FC746A1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2BD93-AF72-4058-A391-CA16FA8F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BDD56-3685-41E9-82F0-24E96A8C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F266-7E18-46F6-886D-011540F5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7FDAB-D6B9-49F0-8DC0-61680763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89B74-A694-41E9-8D39-D7DA5B97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8AE31-416D-404F-A97E-D472113F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56DB-D4BA-4833-A172-E7B4ACE5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4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7624-1222-4276-A63B-A6EBA608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2E109-577B-4AFE-8A19-49F4E124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8F52F-ED0B-4FA7-908F-6AA8B253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81092-C1FE-4CBD-8643-537B7B79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41A2E-BB2A-4755-8798-8437FC73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AD541-D117-4FE5-AF00-2BADD1F2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6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4D37D-237E-4A3D-BBB7-6825E8D0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CB900-02A4-44CC-AF64-D420B05A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2B01F-B7DA-4FF8-AAB0-B887E33A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B32BC0-CBEF-4A39-ADD4-B8CF4ED7F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0A46ED-6824-4D82-BFE7-40B858E5B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FBC975-1E91-4C0C-82A8-85A8B0BA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D4808-5B25-4D04-8CA2-C9E08247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BB074B-0350-4E5B-9187-C49B8B8B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0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AECF2-3B0F-4B12-BB66-54E73D47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CE45D1-5E8D-4187-BEE9-D6192A4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6A71C-2704-48E3-98D6-7D2BADD4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FABB7-7A48-4457-9C85-2DC71315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3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D1599-B3CA-4D4F-B650-CD3502AE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E8009-73B3-41F5-8341-7897010D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B6F326-D975-4D59-B216-27F9A0BC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1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B24D-90DF-4F01-8BA4-FCB50556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A5ECC-09B6-4BF4-8E7C-A4C48E0B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E5845-EC91-4CE5-B897-811F836B9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5417F-B531-4108-A95B-0C52C717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FB679-42E3-475F-BA4B-8BBAF66E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D6D7D-1C51-4283-9412-0B604C37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6346E-BF64-425A-AE08-B372BDB9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B2E376-AAE9-41D8-B4EC-BA324DD30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D1A18-C677-417B-8247-C30DC53E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0BAB3-3680-4633-AA1B-CD6238E8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1F06E-6B00-4A4C-A482-22867E20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8D6FF-281D-420C-AEB8-8754B79C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5790D-9DB4-43FD-9FF1-B0417E3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59DB6-CCCD-496F-8A27-C84BD581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9A5C0-60C6-4F23-963D-477B63AAE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9BA1-DAC7-4F3A-8FD0-0F99FF36AA1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948B7-C2D6-4205-BB41-7F6418997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722AE-B5F5-46DC-984E-4B1542FE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58C0-56AA-4548-84A6-C8893510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5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7DF57-27FB-4A33-A787-FE6D3798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2756"/>
            <a:ext cx="8877300" cy="89739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地学大数据期末答辩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F29841-29C8-4415-ABD9-2F963BEBB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8040"/>
            <a:ext cx="4257675" cy="317930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目录</a:t>
            </a:r>
            <a:endParaRPr lang="en-US" altLang="zh-CN" sz="4400" b="1" dirty="0"/>
          </a:p>
          <a:p>
            <a:pPr marL="514350" indent="-51435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技术栈</a:t>
            </a:r>
            <a:endParaRPr lang="en-US" altLang="zh-CN" dirty="0"/>
          </a:p>
          <a:p>
            <a:pPr marL="514350" indent="-51435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用户基本行为的统计</a:t>
            </a:r>
            <a:endParaRPr lang="en-US" altLang="zh-CN" dirty="0"/>
          </a:p>
          <a:p>
            <a:pPr marL="514350" indent="-51435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用户行为特征深度分析</a:t>
            </a:r>
            <a:endParaRPr lang="en-US" altLang="zh-CN" dirty="0"/>
          </a:p>
          <a:p>
            <a:pPr marL="514350" indent="-514350" algn="l">
              <a:buFont typeface="+mj-ea"/>
              <a:buAutoNum type="ea1JpnChsDbPeriod"/>
            </a:pPr>
            <a:endParaRPr lang="en-US" altLang="zh-CN" dirty="0"/>
          </a:p>
          <a:p>
            <a:pPr marL="514350" indent="-514350" algn="l">
              <a:buFont typeface="+mj-ea"/>
              <a:buAutoNum type="ea1JpnChsDbPeriod"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1A43FC-EFE5-4AF5-95C7-711F1E3D0ACA}"/>
              </a:ext>
            </a:extLst>
          </p:cNvPr>
          <p:cNvSpPr txBox="1"/>
          <p:nvPr/>
        </p:nvSpPr>
        <p:spPr>
          <a:xfrm>
            <a:off x="8702012" y="4481467"/>
            <a:ext cx="2695575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1953871 </a:t>
            </a:r>
            <a:r>
              <a:rPr lang="zh-CN" altLang="en-US" b="1" dirty="0"/>
              <a:t>邓泉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zh-CN" b="1" dirty="0"/>
              <a:t>指导教师：李江峰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2022/12/19</a:t>
            </a:r>
          </a:p>
        </p:txBody>
      </p:sp>
    </p:spTree>
    <p:extLst>
      <p:ext uri="{BB962C8B-B14F-4D97-AF65-F5344CB8AC3E}">
        <p14:creationId xmlns:p14="http://schemas.microsoft.com/office/powerpoint/2010/main" val="151946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E01865-D985-4FB2-90E7-A0A4ACEFF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67" y="2190745"/>
            <a:ext cx="7315215" cy="457200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8BC6902-764C-40DC-80B5-5C25586E6FD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特征：通话时刻（通话时间段）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127E50E-FA83-4FFB-9923-774BF06C3B3E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用户行为特征深度分析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DC318-04A5-4749-9743-E0397E884C12}"/>
              </a:ext>
            </a:extLst>
          </p:cNvPr>
          <p:cNvSpPr/>
          <p:nvPr/>
        </p:nvSpPr>
        <p:spPr>
          <a:xfrm>
            <a:off x="1676400" y="1583370"/>
            <a:ext cx="8839199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对用户的</a:t>
            </a:r>
            <a:r>
              <a:rPr lang="zh-CN" altLang="en-US" b="1" dirty="0"/>
              <a:t>八维特征向量</a:t>
            </a:r>
            <a:r>
              <a:rPr lang="en-US" altLang="zh-CN" b="1" dirty="0"/>
              <a:t>&lt;</a:t>
            </a:r>
            <a:r>
              <a:rPr lang="zh-CN" altLang="en-US" b="1" dirty="0"/>
              <a:t>时间段</a:t>
            </a:r>
            <a:r>
              <a:rPr lang="en-US" altLang="zh-CN" b="1" dirty="0"/>
              <a:t>1</a:t>
            </a:r>
            <a:r>
              <a:rPr lang="zh-CN" altLang="en-US" b="1" dirty="0"/>
              <a:t>占比</a:t>
            </a:r>
            <a:r>
              <a:rPr lang="en-US" altLang="zh-CN" b="1" dirty="0"/>
              <a:t>, ..., </a:t>
            </a:r>
            <a:r>
              <a:rPr lang="zh-CN" altLang="en-US" b="1" dirty="0"/>
              <a:t>时间段</a:t>
            </a:r>
            <a:r>
              <a:rPr lang="en-US" altLang="zh-CN" b="1" dirty="0"/>
              <a:t>8</a:t>
            </a:r>
            <a:r>
              <a:rPr lang="zh-CN" altLang="en-US" b="1" dirty="0"/>
              <a:t>占比</a:t>
            </a:r>
            <a:r>
              <a:rPr lang="en-US" altLang="zh-CN" b="1" dirty="0"/>
              <a:t>&gt;</a:t>
            </a:r>
            <a:r>
              <a:rPr lang="zh-CN" altLang="en-US" dirty="0"/>
              <a:t>进行</a:t>
            </a:r>
            <a:r>
              <a:rPr lang="en-US" altLang="zh-CN" dirty="0"/>
              <a:t>K-Means</a:t>
            </a:r>
            <a:r>
              <a:rPr lang="zh-CN" altLang="en-US" dirty="0"/>
              <a:t>聚类分析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zh-CN" altLang="en-US" b="1" dirty="0"/>
              <a:t>肘部法</a:t>
            </a:r>
            <a:r>
              <a:rPr lang="zh-CN" altLang="en-US" dirty="0"/>
              <a:t>确定</a:t>
            </a:r>
            <a:r>
              <a:rPr lang="en-US" altLang="zh-CN" dirty="0"/>
              <a:t>cluster</a:t>
            </a:r>
            <a:r>
              <a:rPr lang="zh-CN" altLang="en-US" dirty="0"/>
              <a:t>数量为</a:t>
            </a:r>
            <a:r>
              <a:rPr lang="en-US" altLang="zh-C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0337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6FBA8CD-008D-41B6-9E1F-07075BA11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88" y="2882345"/>
            <a:ext cx="2776149" cy="1667937"/>
          </a:xfr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5F0F7B-27F8-413F-AC08-28617E41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88" y="2878944"/>
            <a:ext cx="2776149" cy="16679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11C2AC-56F3-494B-A799-7CB253B5F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6" y="2878945"/>
            <a:ext cx="2776149" cy="16679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E320933-3900-4604-B087-354C01789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88" y="4553682"/>
            <a:ext cx="2782892" cy="16746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699C2D-B480-465D-BAC1-5CD01863B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84" y="4560483"/>
            <a:ext cx="2771653" cy="1674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827BA1-1A54-4D7D-AD3A-227585F9E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3" y="4553682"/>
            <a:ext cx="2771653" cy="16746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54E5B5-D9B4-4DF3-8469-1B1C46E19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41" y="3429000"/>
            <a:ext cx="4062241" cy="24801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9AE433-EA95-452D-9B94-9E9D80FD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01" y="1285123"/>
            <a:ext cx="10023398" cy="857894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特征：通话时刻（通话时间段）</a:t>
            </a:r>
            <a:br>
              <a:rPr lang="zh-CN" altLang="en-US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对于每一个簇，将该簇下对应的所有主叫号码的通话时间段和通话时长做统计分析，绘制直方图表示每个簇的通话时长分布情况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3071D07-2A70-4D0E-AE89-C059C0924BD5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特征：通话时刻（通话时间段）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A76F8E7-3216-47FD-A57E-AA2BA73DDFAB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用户行为特征深度分析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09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6FBA8CD-008D-41B6-9E1F-07075BA11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88" y="2882345"/>
            <a:ext cx="2776149" cy="1667937"/>
          </a:xfr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5F0F7B-27F8-413F-AC08-28617E41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88" y="2878944"/>
            <a:ext cx="2776149" cy="16679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11C2AC-56F3-494B-A799-7CB253B5F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6" y="2878945"/>
            <a:ext cx="2776149" cy="16679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E320933-3900-4604-B087-354C01789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88" y="4553682"/>
            <a:ext cx="2782892" cy="16746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699C2D-B480-465D-BAC1-5CD01863B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84" y="4560483"/>
            <a:ext cx="2771653" cy="1674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827BA1-1A54-4D7D-AD3A-227585F9E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3" y="4553682"/>
            <a:ext cx="2771653" cy="16746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54E5B5-D9B4-4DF3-8469-1B1C46E19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41" y="3429000"/>
            <a:ext cx="4062241" cy="24801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9AE433-EA95-452D-9B94-9E9D80FD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01" y="1638212"/>
            <a:ext cx="10023398" cy="857894"/>
          </a:xfrm>
        </p:spPr>
        <p:txBody>
          <a:bodyPr>
            <a:noAutofit/>
          </a:bodyPr>
          <a:lstStyle/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结果显示，其中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个簇反映的特征是该类人群通话时长占比在各个时间段相对均匀；其余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个簇的特征是有一个时间段的通话时长占比特别突出，说明该类人群在对应的时间段内经常通话，而除了这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个簇对应的“最常通话时间段”之外剩下的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个时间段是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0:00-3:00,3:00-6:00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，这恰好是人们的睡眠时间段，“最常通话时间段”一般不会产生在这两者里面，这样的数据分析结论也非常符合实际。</a:t>
            </a:r>
            <a:endParaRPr lang="zh-CN" altLang="en-US" sz="20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3071D07-2A70-4D0E-AE89-C059C0924BD5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特征：通话时刻（通话时间段）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A76F8E7-3216-47FD-A57E-AA2BA73DDFAB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用户行为特征深度分析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0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BC6902-764C-40DC-80B5-5C25586E6FD0}"/>
              </a:ext>
            </a:extLst>
          </p:cNvPr>
          <p:cNvSpPr txBox="1">
            <a:spLocks/>
          </p:cNvSpPr>
          <p:nvPr/>
        </p:nvSpPr>
        <p:spPr>
          <a:xfrm>
            <a:off x="3226559" y="2096917"/>
            <a:ext cx="6695364" cy="266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0DBA44-0351-405E-9520-443EFBE90488}"/>
              </a:ext>
            </a:extLst>
          </p:cNvPr>
          <p:cNvSpPr txBox="1"/>
          <p:nvPr/>
        </p:nvSpPr>
        <p:spPr>
          <a:xfrm>
            <a:off x="9384400" y="4761082"/>
            <a:ext cx="2695575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1953871 </a:t>
            </a:r>
            <a:r>
              <a:rPr lang="zh-CN" altLang="en-US" b="1" dirty="0"/>
              <a:t>邓泉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zh-CN" b="1" dirty="0"/>
              <a:t>指导教师：李江峰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2022/12/19</a:t>
            </a:r>
          </a:p>
        </p:txBody>
      </p:sp>
    </p:spTree>
    <p:extLst>
      <p:ext uri="{BB962C8B-B14F-4D97-AF65-F5344CB8AC3E}">
        <p14:creationId xmlns:p14="http://schemas.microsoft.com/office/powerpoint/2010/main" val="6299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8DBAFE4-DEC8-4531-B380-7CCD348B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44675"/>
            <a:ext cx="2959100" cy="1824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0.baidu.com/it/u=2696055754,4217417524&amp;fm=253&amp;fmt=auto&amp;app=138&amp;f=PNG?w=500&amp;h=269">
            <a:extLst>
              <a:ext uri="{FF2B5EF4-FFF2-40B4-BE49-F238E27FC236}">
                <a16:creationId xmlns:a16="http://schemas.microsoft.com/office/drawing/2014/main" id="{133D97B9-223B-4AEE-AF5B-1F6FA580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1844675"/>
            <a:ext cx="3451225" cy="1824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pic2.zhimg.com%2Fv2-de414468de6856eae1b93bd659a2a3b3_1440w.jpg%3Fsource%3D172ae18b&amp;refer=http%3A%2F%2Fpic2.zhimg.com&amp;app=2002&amp;size=f9999,10000&amp;q=a80&amp;n=0&amp;g=0n&amp;fmt=auto?sec=1673963203&amp;t=bb237ef1fd819b074fd0f4eb18c60e2e">
            <a:extLst>
              <a:ext uri="{FF2B5EF4-FFF2-40B4-BE49-F238E27FC236}">
                <a16:creationId xmlns:a16="http://schemas.microsoft.com/office/drawing/2014/main" id="{34402D42-F024-496C-B514-8332BFEA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1844675"/>
            <a:ext cx="3919538" cy="1824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D6CBE4-BB34-4A90-A438-BEB965E2FD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843" b="-526"/>
          <a:stretch/>
        </p:blipFill>
        <p:spPr>
          <a:xfrm>
            <a:off x="857250" y="3740150"/>
            <a:ext cx="5748338" cy="255428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1D4FF1-F1A2-42FB-B16F-A296841E3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8" r="630" b="9987"/>
          <a:stretch/>
        </p:blipFill>
        <p:spPr bwMode="auto">
          <a:xfrm>
            <a:off x="6678613" y="3740150"/>
            <a:ext cx="4652963" cy="25542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E5A0636D-D011-4A9B-9D48-D64E5F72B9D0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</a:p>
        </p:txBody>
      </p:sp>
    </p:spTree>
    <p:extLst>
      <p:ext uri="{BB962C8B-B14F-4D97-AF65-F5344CB8AC3E}">
        <p14:creationId xmlns:p14="http://schemas.microsoft.com/office/powerpoint/2010/main" val="37408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7658B2E-27D3-4DEA-8D40-25330CA03CB3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69A04C-72B5-4BC5-820A-082188F6FCAA}"/>
              </a:ext>
            </a:extLst>
          </p:cNvPr>
          <p:cNvSpPr txBox="1"/>
          <p:nvPr/>
        </p:nvSpPr>
        <p:spPr>
          <a:xfrm>
            <a:off x="592542" y="2949278"/>
            <a:ext cx="3952164" cy="298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原始数据存在的问题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end_time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通话结束时间存在错误数据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00:00:00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raw_dur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通话时长存在错误数据，与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end_time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–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start_time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不一致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75B160-B2A9-4A5F-856F-AA9F7235A561}"/>
              </a:ext>
            </a:extLst>
          </p:cNvPr>
          <p:cNvSpPr txBox="1"/>
          <p:nvPr/>
        </p:nvSpPr>
        <p:spPr>
          <a:xfrm>
            <a:off x="4900684" y="2949278"/>
            <a:ext cx="4093191" cy="377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解决方案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start_time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raw_dur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 %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day_time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i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day_time</a:t>
            </a:r>
            <a:r>
              <a:rPr lang="en-US" altLang="zh-CN" sz="2000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24 * 3600	</a:t>
            </a:r>
            <a:r>
              <a:rPr lang="zh-CN" altLang="en-US" sz="2000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单位：</a:t>
            </a:r>
            <a:r>
              <a:rPr lang="en-US" altLang="zh-CN" sz="2000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）代替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end_time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通话结束时间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end_time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start_time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day_time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 %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day_time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raw_dur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通话时长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0FF230-A476-464C-B11E-4EEA55A1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49" y="1478114"/>
            <a:ext cx="6173061" cy="114316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32B8B4BB-5ABF-44B9-99A9-A49D0EA46AA4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用户基本行为的统计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3D4AD6-F362-402D-8CC3-54EDA5CE77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49853" y="2601912"/>
            <a:ext cx="2657916" cy="41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3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4FDD8A2-9D25-4FEB-9DC4-9B936D4B874C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5490949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主叫号码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每日平均通话次数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平均通话时长、每个通话平均时长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90A8BF-6D93-458B-B879-B3CCA534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36" y="3739436"/>
            <a:ext cx="8543499" cy="31125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E83A2B4-4883-47FD-8D07-DA859E3FB0E8}"/>
              </a:ext>
            </a:extLst>
          </p:cNvPr>
          <p:cNvSpPr txBox="1"/>
          <p:nvPr/>
        </p:nvSpPr>
        <p:spPr>
          <a:xfrm>
            <a:off x="953068" y="1499620"/>
            <a:ext cx="4347950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 </a:t>
            </a:r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zh-CN" altLang="en-US" dirty="0"/>
              <a:t>根据主叫号码进行分组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计算出总天数：</a:t>
            </a:r>
            <a:r>
              <a:rPr lang="en-US" altLang="zh-CN" dirty="0"/>
              <a:t>29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分组聚合函数计算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融合数据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保存</a:t>
            </a:r>
            <a:r>
              <a:rPr lang="zh-CN" altLang="en-US" dirty="0"/>
              <a:t>到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CCEB9-D864-474F-83CF-E92CAACE9BE7}"/>
              </a:ext>
            </a:extLst>
          </p:cNvPr>
          <p:cNvSpPr txBox="1"/>
          <p:nvPr/>
        </p:nvSpPr>
        <p:spPr>
          <a:xfrm>
            <a:off x="6096000" y="1730693"/>
            <a:ext cx="622337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每日平均通话次数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总通话次数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总天数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每日平均通话时长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总通话时长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总天数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每个通话平均时长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总通话时长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总通话次数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2FD9E00-0B52-4876-BD10-D4949B117643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用户基本行为的统计</a:t>
            </a:r>
          </a:p>
        </p:txBody>
      </p:sp>
    </p:spTree>
    <p:extLst>
      <p:ext uri="{BB962C8B-B14F-4D97-AF65-F5344CB8AC3E}">
        <p14:creationId xmlns:p14="http://schemas.microsoft.com/office/powerpoint/2010/main" val="27096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B313A1-EB9B-489A-A006-0E58DE70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6" y="1641848"/>
            <a:ext cx="6905769" cy="5031347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D136FEC-60F1-4599-BEFB-9B879A13B72E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用户基本行为的统计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DE8958A-BA94-4E83-8AD8-5A0C9A5121C7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5490949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主叫号码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每日平均通话次数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平均通话时长、每个通话平均时长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30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10F79B-1AF5-41CD-9C4B-F8AB7AF6F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9" r="502"/>
          <a:stretch/>
        </p:blipFill>
        <p:spPr>
          <a:xfrm>
            <a:off x="1547884" y="1378424"/>
            <a:ext cx="8605109" cy="547957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2E2D3A1-5B14-433D-BE56-B2E6B52E81A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主叫号码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D7AB6CD-7284-43ED-A170-9F58F072C9F5}"/>
              </a:ext>
            </a:extLst>
          </p:cNvPr>
          <p:cNvSpPr txBox="1">
            <a:spLocks/>
          </p:cNvSpPr>
          <p:nvPr/>
        </p:nvSpPr>
        <p:spPr>
          <a:xfrm>
            <a:off x="7206018" y="286603"/>
            <a:ext cx="4985982" cy="65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用户基本行为的统计</a:t>
            </a:r>
          </a:p>
        </p:txBody>
      </p:sp>
    </p:spTree>
    <p:extLst>
      <p:ext uri="{BB962C8B-B14F-4D97-AF65-F5344CB8AC3E}">
        <p14:creationId xmlns:p14="http://schemas.microsoft.com/office/powerpoint/2010/main" val="13445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9E5EE8-162F-4633-8E09-76CD3A9B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55" y="1523256"/>
            <a:ext cx="9392961" cy="53347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D53904A-0ADE-4BE3-84C2-B5259B120932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主叫号码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B4D6251-EFA7-48B0-B6C2-3A04ADB7521D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用户基本行为的统计</a:t>
            </a:r>
          </a:p>
        </p:txBody>
      </p:sp>
    </p:spTree>
    <p:extLst>
      <p:ext uri="{BB962C8B-B14F-4D97-AF65-F5344CB8AC3E}">
        <p14:creationId xmlns:p14="http://schemas.microsoft.com/office/powerpoint/2010/main" val="245592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529DB45-0D9D-4341-BDDD-91FD962A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85" y="2312829"/>
            <a:ext cx="7033792" cy="439612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679352-C791-4D5F-B0E8-204C5B9CCD86}"/>
              </a:ext>
            </a:extLst>
          </p:cNvPr>
          <p:cNvSpPr/>
          <p:nvPr/>
        </p:nvSpPr>
        <p:spPr>
          <a:xfrm>
            <a:off x="2072185" y="1690688"/>
            <a:ext cx="8047629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对用户的</a:t>
            </a:r>
            <a:r>
              <a:rPr lang="en-US" altLang="zh-CN" b="1" dirty="0"/>
              <a:t>&lt;</a:t>
            </a:r>
            <a:r>
              <a:rPr lang="zh-CN" altLang="en-US" b="1" dirty="0"/>
              <a:t>每日平均通话次数， 每个通话平均时长</a:t>
            </a:r>
            <a:r>
              <a:rPr lang="en-US" altLang="zh-CN" b="1" dirty="0"/>
              <a:t>&gt;</a:t>
            </a:r>
            <a:r>
              <a:rPr lang="zh-CN" altLang="en-US" dirty="0"/>
              <a:t>进行</a:t>
            </a:r>
            <a:r>
              <a:rPr lang="en-US" altLang="zh-CN" dirty="0"/>
              <a:t>K-Means</a:t>
            </a:r>
            <a:r>
              <a:rPr lang="zh-CN" altLang="en-US" dirty="0"/>
              <a:t>聚类分析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zh-CN" altLang="en-US" b="1" dirty="0"/>
              <a:t>肘部法</a:t>
            </a:r>
            <a:r>
              <a:rPr lang="zh-CN" altLang="en-US" dirty="0"/>
              <a:t>确定</a:t>
            </a:r>
            <a:r>
              <a:rPr lang="en-US" altLang="zh-CN" dirty="0"/>
              <a:t>cluster</a:t>
            </a:r>
            <a:r>
              <a:rPr lang="zh-CN" altLang="en-US" dirty="0"/>
              <a:t>数量为4</a:t>
            </a:r>
            <a:endParaRPr lang="en-US" alt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FD5BCBF-FC2A-4AB6-B1AC-348CCBAF8276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特征：通话频率和时长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351D0AE-3AA0-4F66-B1C9-FB6E61CE024C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用户行为特征深度分析</a:t>
            </a:r>
          </a:p>
        </p:txBody>
      </p:sp>
    </p:spTree>
    <p:extLst>
      <p:ext uri="{BB962C8B-B14F-4D97-AF65-F5344CB8AC3E}">
        <p14:creationId xmlns:p14="http://schemas.microsoft.com/office/powerpoint/2010/main" val="198192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566BC8-EBDC-44E0-8F72-FEEFDB9F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9" y="1690688"/>
            <a:ext cx="6849067" cy="4566044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570851-A55B-44BA-B9FA-876C195337C8}"/>
              </a:ext>
            </a:extLst>
          </p:cNvPr>
          <p:cNvSpPr/>
          <p:nvPr/>
        </p:nvSpPr>
        <p:spPr>
          <a:xfrm>
            <a:off x="6978555" y="2127050"/>
            <a:ext cx="3898710" cy="337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黑色类：人数最少，通话次数少，通话时间长。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蓝色类：人数最多，通话次数少，通话时间短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红色类：相比于黑色类人群通话次数稍稍增多，通话时长介于黑色类与蓝色类之间。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绿色类：通话次数多，通话时间短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32BFB92-BC98-4C88-88AC-9F7206681F6A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特征：通话频率和时长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FE8BC01-0121-4A77-93CF-2D01A0C5DA18}"/>
              </a:ext>
            </a:extLst>
          </p:cNvPr>
          <p:cNvSpPr txBox="1">
            <a:spLocks/>
          </p:cNvSpPr>
          <p:nvPr/>
        </p:nvSpPr>
        <p:spPr>
          <a:xfrm>
            <a:off x="6701051" y="323839"/>
            <a:ext cx="5490949" cy="61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用户行为特征深度分析</a:t>
            </a:r>
          </a:p>
        </p:txBody>
      </p:sp>
    </p:spTree>
    <p:extLst>
      <p:ext uri="{BB962C8B-B14F-4D97-AF65-F5344CB8AC3E}">
        <p14:creationId xmlns:p14="http://schemas.microsoft.com/office/powerpoint/2010/main" val="55227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665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Office 主题​​</vt:lpstr>
      <vt:lpstr>地学大数据期末答辩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特征：通话时刻（通话时间段） 对于每一个簇，将该簇下对应的所有主叫号码的通话时间段和通话时长做统计分析，绘制直方图表示每个簇的通话时长分布情况。</vt:lpstr>
      <vt:lpstr>结果显示，其中1个簇反映的特征是该类人群通话时长占比在各个时间段相对均匀；其余6个簇的特征是有一个时间段的通话时长占比特别突出，说明该类人群在对应的时间段内经常通话，而除了这6个簇对应的“最常通话时间段”之外剩下的2个时间段是0:00-3:00,3:00-6:00，这恰好是人们的睡眠时间段，“最常通话时间段”一般不会产生在这两者里面，这样的数据分析结论也非常符合实际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地学大数据期末答辩</dc:title>
  <dc:creator>q D</dc:creator>
  <cp:lastModifiedBy>q D</cp:lastModifiedBy>
  <cp:revision>67</cp:revision>
  <dcterms:created xsi:type="dcterms:W3CDTF">2022-12-18T13:50:35Z</dcterms:created>
  <dcterms:modified xsi:type="dcterms:W3CDTF">2022-12-19T15:24:04Z</dcterms:modified>
</cp:coreProperties>
</file>