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59" r:id="rId5"/>
    <p:sldId id="260" r:id="rId6"/>
    <p:sldId id="275" r:id="rId7"/>
    <p:sldId id="263" r:id="rId8"/>
    <p:sldId id="298" r:id="rId9"/>
    <p:sldId id="320" r:id="rId10"/>
    <p:sldId id="261" r:id="rId11"/>
    <p:sldId id="287" r:id="rId12"/>
    <p:sldId id="288" r:id="rId13"/>
    <p:sldId id="299" r:id="rId14"/>
    <p:sldId id="300" r:id="rId15"/>
    <p:sldId id="311" r:id="rId16"/>
    <p:sldId id="301" r:id="rId17"/>
    <p:sldId id="308" r:id="rId18"/>
    <p:sldId id="309" r:id="rId19"/>
    <p:sldId id="317" r:id="rId20"/>
    <p:sldId id="310" r:id="rId21"/>
    <p:sldId id="25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7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a:off x="8256105" y="2529942"/>
            <a:ext cx="3935896" cy="4328058"/>
          </a:xfrm>
          <a:prstGeom prst="rect">
            <a:avLst/>
          </a:prstGeom>
        </p:spPr>
      </p:pic>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208" t="621" r="52698" b="59335"/>
          <a:stretch>
            <a:fillRect/>
          </a:stretch>
        </p:blipFill>
        <p:spPr>
          <a:xfrm>
            <a:off x="0" y="-2111"/>
            <a:ext cx="4241830" cy="3606702"/>
          </a:xfrm>
          <a:prstGeom prst="rect">
            <a:avLst/>
          </a:prstGeom>
        </p:spPr>
      </p:pic>
      <p:sp>
        <p:nvSpPr>
          <p:cNvPr id="7" name="矩形 6"/>
          <p:cNvSpPr/>
          <p:nvPr/>
        </p:nvSpPr>
        <p:spPr>
          <a:xfrm>
            <a:off x="4747489" y="1832654"/>
            <a:ext cx="1602957" cy="3420358"/>
          </a:xfrm>
          <a:prstGeom prst="rect">
            <a:avLst/>
          </a:prstGeom>
          <a:noFill/>
          <a:ln w="57150">
            <a:solidFill>
              <a:srgbClr val="61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650374" y="2862197"/>
            <a:ext cx="1400144" cy="1446550"/>
          </a:xfrm>
          <a:prstGeom prst="rect">
            <a:avLst/>
          </a:prstGeom>
          <a:solidFill>
            <a:schemeClr val="bg1"/>
          </a:solidFill>
        </p:spPr>
        <p:txBody>
          <a:bodyPr wrap="square" rtlCol="0">
            <a:spAutoFit/>
          </a:bodyPr>
          <a:lstStyle/>
          <a:p>
            <a:pPr algn="ctr"/>
            <a:r>
              <a:rPr lang="zh-CN" altLang="en-US" sz="8800" b="1" dirty="0">
                <a:latin typeface="文悦古典明朝体 (非商业使用) W5" pitchFamily="50" charset="-122"/>
                <a:ea typeface="文悦古典明朝体 (非商业使用) W5" pitchFamily="50" charset="-122"/>
              </a:rPr>
              <a:t>结</a:t>
            </a:r>
            <a:endParaRPr lang="zh-CN" altLang="en-US" sz="8800" b="1" dirty="0">
              <a:latin typeface="文悦古典明朝体 (非商业使用) W5" pitchFamily="50" charset="-122"/>
              <a:ea typeface="文悦古典明朝体 (非商业使用) W5" pitchFamily="50" charset="-122"/>
            </a:endParaRPr>
          </a:p>
        </p:txBody>
      </p:sp>
      <p:sp>
        <p:nvSpPr>
          <p:cNvPr id="9" name="文本框 8"/>
          <p:cNvSpPr txBox="1"/>
          <p:nvPr/>
        </p:nvSpPr>
        <p:spPr>
          <a:xfrm>
            <a:off x="4832856" y="3195467"/>
            <a:ext cx="459740" cy="3041485"/>
          </a:xfrm>
          <a:prstGeom prst="rect">
            <a:avLst/>
          </a:prstGeom>
          <a:solidFill>
            <a:schemeClr val="bg1"/>
          </a:solidFill>
        </p:spPr>
        <p:txBody>
          <a:bodyPr vert="eaVert" wrap="square" rtlCol="0">
            <a:spAutoFit/>
          </a:bodyPr>
          <a:lstStyle/>
          <a:p>
            <a:pPr>
              <a:lnSpc>
                <a:spcPct val="150000"/>
              </a:lnSpc>
            </a:pPr>
            <a:r>
              <a:rPr lang="zh-CN" altLang="en-US" sz="1200" dirty="0">
                <a:latin typeface="全字库正楷体" panose="02010604000101010101" pitchFamily="2" charset="-122"/>
                <a:ea typeface="全字库正楷体" panose="02010604000101010101" pitchFamily="2" charset="-122"/>
                <a:cs typeface="全字库正楷体" panose="02010604000101010101" pitchFamily="2" charset="-122"/>
              </a:rPr>
              <a:t>。</a:t>
            </a:r>
            <a:endParaRPr lang="zh-CN" altLang="en-US" sz="12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0" name="文本框 9"/>
          <p:cNvSpPr txBox="1"/>
          <p:nvPr/>
        </p:nvSpPr>
        <p:spPr>
          <a:xfrm>
            <a:off x="5156200" y="4308475"/>
            <a:ext cx="4763770" cy="706755"/>
          </a:xfrm>
          <a:prstGeom prst="rect">
            <a:avLst/>
          </a:prstGeom>
          <a:solidFill>
            <a:srgbClr val="597949"/>
          </a:solidFill>
          <a:ln>
            <a:noFill/>
          </a:ln>
          <a:effectLst>
            <a:outerShdw blurRad="88900" dist="25400" dir="5400000" algn="ctr" rotWithShape="0">
              <a:srgbClr val="000000">
                <a:alpha val="43137"/>
              </a:srgbClr>
            </a:outerShdw>
          </a:effectLst>
        </p:spPr>
        <p:txBody>
          <a:bodyPr wrap="square" rtlCol="0">
            <a:spAutoFit/>
          </a:bodyPr>
          <a:lstStyle/>
          <a:p>
            <a:pPr algn="ctr"/>
            <a:r>
              <a:rPr lang="zh-CN" altLang="en-US" sz="4000" dirty="0">
                <a:solidFill>
                  <a:schemeClr val="bg1"/>
                </a:solidFill>
                <a:latin typeface="楷体" panose="02010609060101010101" pitchFamily="49" charset="-122"/>
                <a:ea typeface="楷体" panose="02010609060101010101" pitchFamily="49" charset="-122"/>
              </a:rPr>
              <a:t>启航网上学习平台</a:t>
            </a:r>
            <a:endParaRPr lang="zh-CN" altLang="en-US" sz="4000" dirty="0">
              <a:solidFill>
                <a:schemeClr val="bg1"/>
              </a:solidFill>
              <a:latin typeface="楷体" panose="02010609060101010101" pitchFamily="49" charset="-122"/>
              <a:ea typeface="楷体" panose="02010609060101010101" pitchFamily="49" charset="-122"/>
            </a:endParaRPr>
          </a:p>
        </p:txBody>
      </p:sp>
      <p:sp>
        <p:nvSpPr>
          <p:cNvPr id="11" name="文本框 10"/>
          <p:cNvSpPr txBox="1"/>
          <p:nvPr/>
        </p:nvSpPr>
        <p:spPr>
          <a:xfrm>
            <a:off x="4695856" y="1795595"/>
            <a:ext cx="1400144" cy="1446550"/>
          </a:xfrm>
          <a:prstGeom prst="rect">
            <a:avLst/>
          </a:prstGeom>
          <a:noFill/>
        </p:spPr>
        <p:txBody>
          <a:bodyPr wrap="square" rtlCol="0">
            <a:spAutoFit/>
          </a:bodyPr>
          <a:lstStyle/>
          <a:p>
            <a:pPr algn="ctr"/>
            <a:r>
              <a:rPr lang="zh-CN" altLang="en-US" sz="8800" b="1" dirty="0">
                <a:latin typeface="文悦古典明朝体 (非商业使用) W5" pitchFamily="50" charset="-122"/>
                <a:ea typeface="文悦古典明朝体 (非商业使用) W5" pitchFamily="50" charset="-122"/>
              </a:rPr>
              <a:t>总</a:t>
            </a:r>
            <a:endParaRPr lang="zh-CN" altLang="en-US" sz="8800" b="1" dirty="0">
              <a:latin typeface="文悦古典明朝体 (非商业使用) W5" pitchFamily="50" charset="-122"/>
              <a:ea typeface="文悦古典明朝体 (非商业使用) W5" pitchFamily="5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ldLvl="0" animBg="1"/>
      <p:bldP spid="10" grpId="0" bldLvl="0" animBg="1"/>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44192" y="1289685"/>
            <a:ext cx="2143125" cy="2143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楷体" panose="02010609060101010101" pitchFamily="49" charset="-122"/>
              <a:ea typeface="楷体" panose="02010609060101010101" pitchFamily="49" charset="-122"/>
            </a:endParaRPr>
          </a:p>
        </p:txBody>
      </p:sp>
      <p:sp>
        <p:nvSpPr>
          <p:cNvPr id="6" name="矩形 5"/>
          <p:cNvSpPr/>
          <p:nvPr/>
        </p:nvSpPr>
        <p:spPr>
          <a:xfrm>
            <a:off x="219710" y="236220"/>
            <a:ext cx="4092575" cy="710565"/>
          </a:xfrm>
          <a:prstGeom prst="rect">
            <a:avLst/>
          </a:prstGeom>
          <a:solidFill>
            <a:srgbClr val="597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楷体" panose="02010609060101010101" pitchFamily="49" charset="-122"/>
              <a:ea typeface="楷体" panose="02010609060101010101" pitchFamily="49" charset="-122"/>
            </a:endParaRPr>
          </a:p>
        </p:txBody>
      </p:sp>
      <p:sp>
        <p:nvSpPr>
          <p:cNvPr id="7" name="矩形 6"/>
          <p:cNvSpPr/>
          <p:nvPr/>
        </p:nvSpPr>
        <p:spPr>
          <a:xfrm>
            <a:off x="2944469" y="3500440"/>
            <a:ext cx="2143125" cy="2143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bg1"/>
              </a:solidFill>
              <a:latin typeface="楷体" panose="02010609060101010101" pitchFamily="49" charset="-122"/>
              <a:ea typeface="楷体" panose="02010609060101010101" pitchFamily="49" charset="-122"/>
            </a:endParaRPr>
          </a:p>
        </p:txBody>
      </p:sp>
      <p:sp>
        <p:nvSpPr>
          <p:cNvPr id="9" name="任意多边形 13"/>
          <p:cNvSpPr>
            <a:spLocks noChangeAspect="1"/>
          </p:cNvSpPr>
          <p:nvPr/>
        </p:nvSpPr>
        <p:spPr>
          <a:xfrm>
            <a:off x="1635755" y="4913571"/>
            <a:ext cx="360000" cy="360000"/>
          </a:xfrm>
          <a:custGeom>
            <a:avLst/>
            <a:gdLst>
              <a:gd name="connsiteX0" fmla="*/ 3817270 w 6400799"/>
              <a:gd name="connsiteY0" fmla="*/ 3323047 h 6400800"/>
              <a:gd name="connsiteX1" fmla="*/ 5066529 w 6400799"/>
              <a:gd name="connsiteY1" fmla="*/ 4572306 h 6400800"/>
              <a:gd name="connsiteX2" fmla="*/ 5272152 w 6400799"/>
              <a:gd name="connsiteY2" fmla="*/ 4366683 h 6400800"/>
              <a:gd name="connsiteX3" fmla="*/ 5272152 w 6400799"/>
              <a:gd name="connsiteY3" fmla="*/ 5189175 h 6400800"/>
              <a:gd name="connsiteX4" fmla="*/ 4449659 w 6400799"/>
              <a:gd name="connsiteY4" fmla="*/ 5189176 h 6400800"/>
              <a:gd name="connsiteX5" fmla="*/ 4655282 w 6400799"/>
              <a:gd name="connsiteY5" fmla="*/ 4983553 h 6400800"/>
              <a:gd name="connsiteX6" fmla="*/ 3406023 w 6400799"/>
              <a:gd name="connsiteY6" fmla="*/ 3734293 h 6400800"/>
              <a:gd name="connsiteX7" fmla="*/ 2583528 w 6400799"/>
              <a:gd name="connsiteY7" fmla="*/ 3323047 h 6400800"/>
              <a:gd name="connsiteX8" fmla="*/ 2994775 w 6400799"/>
              <a:gd name="connsiteY8" fmla="*/ 3734293 h 6400800"/>
              <a:gd name="connsiteX9" fmla="*/ 1745516 w 6400799"/>
              <a:gd name="connsiteY9" fmla="*/ 4983553 h 6400800"/>
              <a:gd name="connsiteX10" fmla="*/ 1951139 w 6400799"/>
              <a:gd name="connsiteY10" fmla="*/ 5189176 h 6400800"/>
              <a:gd name="connsiteX11" fmla="*/ 1128646 w 6400799"/>
              <a:gd name="connsiteY11" fmla="*/ 5189175 h 6400800"/>
              <a:gd name="connsiteX12" fmla="*/ 1128646 w 6400799"/>
              <a:gd name="connsiteY12" fmla="*/ 4366683 h 6400800"/>
              <a:gd name="connsiteX13" fmla="*/ 1334269 w 6400799"/>
              <a:gd name="connsiteY13" fmla="*/ 4572306 h 6400800"/>
              <a:gd name="connsiteX14" fmla="*/ 4449660 w 6400799"/>
              <a:gd name="connsiteY14" fmla="*/ 1211625 h 6400800"/>
              <a:gd name="connsiteX15" fmla="*/ 5272153 w 6400799"/>
              <a:gd name="connsiteY15" fmla="*/ 1211626 h 6400800"/>
              <a:gd name="connsiteX16" fmla="*/ 5272153 w 6400799"/>
              <a:gd name="connsiteY16" fmla="*/ 2034118 h 6400800"/>
              <a:gd name="connsiteX17" fmla="*/ 5066530 w 6400799"/>
              <a:gd name="connsiteY17" fmla="*/ 1828495 h 6400800"/>
              <a:gd name="connsiteX18" fmla="*/ 3817271 w 6400799"/>
              <a:gd name="connsiteY18" fmla="*/ 3077754 h 6400800"/>
              <a:gd name="connsiteX19" fmla="*/ 3406024 w 6400799"/>
              <a:gd name="connsiteY19" fmla="*/ 2666508 h 6400800"/>
              <a:gd name="connsiteX20" fmla="*/ 4655283 w 6400799"/>
              <a:gd name="connsiteY20" fmla="*/ 1417248 h 6400800"/>
              <a:gd name="connsiteX21" fmla="*/ 1951140 w 6400799"/>
              <a:gd name="connsiteY21" fmla="*/ 1211625 h 6400800"/>
              <a:gd name="connsiteX22" fmla="*/ 1745517 w 6400799"/>
              <a:gd name="connsiteY22" fmla="*/ 1417248 h 6400800"/>
              <a:gd name="connsiteX23" fmla="*/ 2994776 w 6400799"/>
              <a:gd name="connsiteY23" fmla="*/ 2666507 h 6400800"/>
              <a:gd name="connsiteX24" fmla="*/ 2583529 w 6400799"/>
              <a:gd name="connsiteY24" fmla="*/ 3077754 h 6400800"/>
              <a:gd name="connsiteX25" fmla="*/ 1334270 w 6400799"/>
              <a:gd name="connsiteY25" fmla="*/ 1828495 h 6400800"/>
              <a:gd name="connsiteX26" fmla="*/ 1128647 w 6400799"/>
              <a:gd name="connsiteY26" fmla="*/ 2034118 h 6400800"/>
              <a:gd name="connsiteX27" fmla="*/ 1128647 w 6400799"/>
              <a:gd name="connsiteY27" fmla="*/ 1211626 h 6400800"/>
              <a:gd name="connsiteX28" fmla="*/ 1079141 w 6400799"/>
              <a:gd name="connsiteY28" fmla="*/ 428327 h 6400800"/>
              <a:gd name="connsiteX29" fmla="*/ 426570 w 6400799"/>
              <a:gd name="connsiteY29" fmla="*/ 1080899 h 6400800"/>
              <a:gd name="connsiteX30" fmla="*/ 426570 w 6400799"/>
              <a:gd name="connsiteY30" fmla="*/ 5323416 h 6400800"/>
              <a:gd name="connsiteX31" fmla="*/ 1079141 w 6400799"/>
              <a:gd name="connsiteY31" fmla="*/ 5975988 h 6400800"/>
              <a:gd name="connsiteX32" fmla="*/ 5321659 w 6400799"/>
              <a:gd name="connsiteY32" fmla="*/ 5975988 h 6400800"/>
              <a:gd name="connsiteX33" fmla="*/ 5974230 w 6400799"/>
              <a:gd name="connsiteY33" fmla="*/ 5323416 h 6400800"/>
              <a:gd name="connsiteX34" fmla="*/ 5974230 w 6400799"/>
              <a:gd name="connsiteY34" fmla="*/ 1080899 h 6400800"/>
              <a:gd name="connsiteX35" fmla="*/ 5321659 w 6400799"/>
              <a:gd name="connsiteY35" fmla="*/ 428327 h 6400800"/>
              <a:gd name="connsiteX36" fmla="*/ 752926 w 6400799"/>
              <a:gd name="connsiteY36" fmla="*/ 0 h 6400800"/>
              <a:gd name="connsiteX37" fmla="*/ 5647873 w 6400799"/>
              <a:gd name="connsiteY37" fmla="*/ 0 h 6400800"/>
              <a:gd name="connsiteX38" fmla="*/ 6400799 w 6400799"/>
              <a:gd name="connsiteY38" fmla="*/ 752926 h 6400800"/>
              <a:gd name="connsiteX39" fmla="*/ 6400799 w 6400799"/>
              <a:gd name="connsiteY39" fmla="*/ 5647874 h 6400800"/>
              <a:gd name="connsiteX40" fmla="*/ 5647873 w 6400799"/>
              <a:gd name="connsiteY40" fmla="*/ 6400800 h 6400800"/>
              <a:gd name="connsiteX41" fmla="*/ 752926 w 6400799"/>
              <a:gd name="connsiteY41" fmla="*/ 6400800 h 6400800"/>
              <a:gd name="connsiteX42" fmla="*/ 0 w 6400799"/>
              <a:gd name="connsiteY42" fmla="*/ 5647874 h 6400800"/>
              <a:gd name="connsiteX43" fmla="*/ 0 w 6400799"/>
              <a:gd name="connsiteY43" fmla="*/ 752926 h 6400800"/>
              <a:gd name="connsiteX44" fmla="*/ 752926 w 6400799"/>
              <a:gd name="connsiteY44"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400799" h="6400800">
                <a:moveTo>
                  <a:pt x="3817270" y="3323047"/>
                </a:moveTo>
                <a:lnTo>
                  <a:pt x="5066529" y="4572306"/>
                </a:lnTo>
                <a:lnTo>
                  <a:pt x="5272152" y="4366683"/>
                </a:lnTo>
                <a:lnTo>
                  <a:pt x="5272152" y="5189175"/>
                </a:lnTo>
                <a:lnTo>
                  <a:pt x="4449659" y="5189176"/>
                </a:lnTo>
                <a:lnTo>
                  <a:pt x="4655282" y="4983553"/>
                </a:lnTo>
                <a:lnTo>
                  <a:pt x="3406023" y="3734293"/>
                </a:lnTo>
                <a:close/>
                <a:moveTo>
                  <a:pt x="2583528" y="3323047"/>
                </a:moveTo>
                <a:lnTo>
                  <a:pt x="2994775" y="3734293"/>
                </a:lnTo>
                <a:lnTo>
                  <a:pt x="1745516" y="4983553"/>
                </a:lnTo>
                <a:lnTo>
                  <a:pt x="1951139" y="5189176"/>
                </a:lnTo>
                <a:lnTo>
                  <a:pt x="1128646" y="5189175"/>
                </a:lnTo>
                <a:lnTo>
                  <a:pt x="1128646" y="4366683"/>
                </a:lnTo>
                <a:lnTo>
                  <a:pt x="1334269" y="4572306"/>
                </a:lnTo>
                <a:close/>
                <a:moveTo>
                  <a:pt x="4449660" y="1211625"/>
                </a:moveTo>
                <a:lnTo>
                  <a:pt x="5272153" y="1211626"/>
                </a:lnTo>
                <a:lnTo>
                  <a:pt x="5272153" y="2034118"/>
                </a:lnTo>
                <a:lnTo>
                  <a:pt x="5066530" y="1828495"/>
                </a:lnTo>
                <a:lnTo>
                  <a:pt x="3817271" y="3077754"/>
                </a:lnTo>
                <a:lnTo>
                  <a:pt x="3406024" y="2666508"/>
                </a:lnTo>
                <a:lnTo>
                  <a:pt x="4655283" y="1417248"/>
                </a:lnTo>
                <a:close/>
                <a:moveTo>
                  <a:pt x="1951140" y="1211625"/>
                </a:moveTo>
                <a:lnTo>
                  <a:pt x="1745517" y="1417248"/>
                </a:lnTo>
                <a:lnTo>
                  <a:pt x="2994776" y="2666507"/>
                </a:lnTo>
                <a:lnTo>
                  <a:pt x="2583529" y="3077754"/>
                </a:lnTo>
                <a:lnTo>
                  <a:pt x="1334270" y="1828495"/>
                </a:lnTo>
                <a:lnTo>
                  <a:pt x="1128647" y="2034118"/>
                </a:lnTo>
                <a:lnTo>
                  <a:pt x="1128647" y="1211626"/>
                </a:lnTo>
                <a:close/>
                <a:moveTo>
                  <a:pt x="1079141" y="428327"/>
                </a:moveTo>
                <a:cubicBezTo>
                  <a:pt x="718736" y="428327"/>
                  <a:pt x="426570" y="720493"/>
                  <a:pt x="426570" y="1080899"/>
                </a:cubicBezTo>
                <a:lnTo>
                  <a:pt x="426570" y="5323416"/>
                </a:lnTo>
                <a:cubicBezTo>
                  <a:pt x="426570" y="5683822"/>
                  <a:pt x="718736" y="5975988"/>
                  <a:pt x="1079141" y="5975988"/>
                </a:cubicBezTo>
                <a:lnTo>
                  <a:pt x="5321659" y="5975988"/>
                </a:lnTo>
                <a:cubicBezTo>
                  <a:pt x="5682065" y="5975988"/>
                  <a:pt x="5974230" y="5683822"/>
                  <a:pt x="5974230" y="5323416"/>
                </a:cubicBezTo>
                <a:lnTo>
                  <a:pt x="5974230" y="1080899"/>
                </a:lnTo>
                <a:cubicBezTo>
                  <a:pt x="5974230" y="720493"/>
                  <a:pt x="5682065" y="428327"/>
                  <a:pt x="5321659" y="428327"/>
                </a:cubicBezTo>
                <a:close/>
                <a:moveTo>
                  <a:pt x="752926" y="0"/>
                </a:moveTo>
                <a:lnTo>
                  <a:pt x="5647873" y="0"/>
                </a:lnTo>
                <a:cubicBezTo>
                  <a:pt x="6063703" y="0"/>
                  <a:pt x="6400799" y="337096"/>
                  <a:pt x="6400799" y="752926"/>
                </a:cubicBezTo>
                <a:lnTo>
                  <a:pt x="6400799" y="5647874"/>
                </a:lnTo>
                <a:cubicBezTo>
                  <a:pt x="6400799" y="6063704"/>
                  <a:pt x="6063703" y="6400800"/>
                  <a:pt x="5647873" y="6400800"/>
                </a:cubicBezTo>
                <a:lnTo>
                  <a:pt x="752926" y="6400800"/>
                </a:lnTo>
                <a:cubicBezTo>
                  <a:pt x="337096" y="6400800"/>
                  <a:pt x="0" y="6063704"/>
                  <a:pt x="0" y="5647874"/>
                </a:cubicBezTo>
                <a:lnTo>
                  <a:pt x="0" y="752926"/>
                </a:lnTo>
                <a:cubicBezTo>
                  <a:pt x="0" y="337096"/>
                  <a:pt x="337096" y="0"/>
                  <a:pt x="75292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楷体" panose="02010609060101010101" pitchFamily="49" charset="-122"/>
              <a:ea typeface="楷体" panose="02010609060101010101" pitchFamily="49" charset="-122"/>
            </a:endParaRPr>
          </a:p>
        </p:txBody>
      </p:sp>
      <p:sp>
        <p:nvSpPr>
          <p:cNvPr id="10" name="矩形 9"/>
          <p:cNvSpPr/>
          <p:nvPr/>
        </p:nvSpPr>
        <p:spPr>
          <a:xfrm>
            <a:off x="3861093" y="2421509"/>
            <a:ext cx="309880" cy="460375"/>
          </a:xfrm>
          <a:prstGeom prst="rect">
            <a:avLst/>
          </a:prstGeom>
        </p:spPr>
        <p:txBody>
          <a:bodyPr wrap="none">
            <a:spAutoFit/>
          </a:bodyPr>
          <a:lstStyle/>
          <a:p>
            <a:pPr algn="ctr" defTabSz="685800"/>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11" name="矩形 10"/>
          <p:cNvSpPr/>
          <p:nvPr/>
        </p:nvSpPr>
        <p:spPr>
          <a:xfrm>
            <a:off x="861870" y="4050959"/>
            <a:ext cx="1895070" cy="461665"/>
          </a:xfrm>
          <a:prstGeom prst="rect">
            <a:avLst/>
          </a:prstGeom>
        </p:spPr>
        <p:txBody>
          <a:bodyPr wrap="none">
            <a:spAutoFit/>
          </a:bodyPr>
          <a:lstStyle/>
          <a:p>
            <a:pPr algn="ctr" defTabSz="685800"/>
            <a:r>
              <a:rPr lang="en-US" altLang="zh-CN" sz="2400" b="1" dirty="0">
                <a:solidFill>
                  <a:schemeClr val="bg1"/>
                </a:solidFill>
                <a:latin typeface="楷体" panose="02010609060101010101" pitchFamily="49" charset="-122"/>
                <a:ea typeface="楷体" panose="02010609060101010101" pitchFamily="49" charset="-122"/>
              </a:rPr>
              <a:t>TITTLE HERE</a:t>
            </a:r>
            <a:endParaRPr lang="zh-CN" altLang="en-US" sz="2400" b="1" dirty="0">
              <a:solidFill>
                <a:schemeClr val="bg1"/>
              </a:solidFill>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V="1">
            <a:off x="9515060" y="0"/>
            <a:ext cx="2676940" cy="2943663"/>
          </a:xfrm>
          <a:prstGeom prst="rect">
            <a:avLst/>
          </a:prstGeom>
        </p:spPr>
      </p:pic>
      <p:sp>
        <p:nvSpPr>
          <p:cNvPr id="2" name="文本框 1"/>
          <p:cNvSpPr txBox="1"/>
          <p:nvPr/>
        </p:nvSpPr>
        <p:spPr>
          <a:xfrm>
            <a:off x="219710" y="268605"/>
            <a:ext cx="3945255" cy="645160"/>
          </a:xfrm>
          <a:prstGeom prst="rect">
            <a:avLst/>
          </a:prstGeom>
          <a:noFill/>
        </p:spPr>
        <p:txBody>
          <a:bodyPr wrap="square" rtlCol="0">
            <a:spAutoFit/>
          </a:bodyPr>
          <a:p>
            <a:r>
              <a:rPr lang="zh-CN" altLang="en-US" sz="3600" b="1">
                <a:solidFill>
                  <a:schemeClr val="bg1"/>
                </a:solidFill>
              </a:rPr>
              <a:t>教师</a:t>
            </a:r>
            <a:r>
              <a:rPr lang="zh-CN" altLang="en-US" sz="3600" b="1">
                <a:solidFill>
                  <a:schemeClr val="bg1"/>
                </a:solidFill>
              </a:rPr>
              <a:t>用户</a:t>
            </a:r>
            <a:r>
              <a:rPr lang="zh-CN" altLang="en-US" sz="3600" b="1">
                <a:solidFill>
                  <a:schemeClr val="bg1"/>
                </a:solidFill>
              </a:rPr>
              <a:t>用例图</a:t>
            </a:r>
            <a:endParaRPr lang="zh-CN" altLang="en-US" sz="3600" b="1">
              <a:solidFill>
                <a:schemeClr val="bg1"/>
              </a:solidFill>
            </a:endParaRPr>
          </a:p>
        </p:txBody>
      </p:sp>
      <p:sp>
        <p:nvSpPr>
          <p:cNvPr id="16" name="矩形 15"/>
          <p:cNvSpPr/>
          <p:nvPr/>
        </p:nvSpPr>
        <p:spPr>
          <a:xfrm>
            <a:off x="219710" y="1209040"/>
            <a:ext cx="4092575" cy="5648960"/>
          </a:xfrm>
          <a:prstGeom prst="rect">
            <a:avLst/>
          </a:prstGeom>
          <a:solidFill>
            <a:srgbClr val="597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800" b="1" dirty="0">
                <a:solidFill>
                  <a:schemeClr val="bg1"/>
                </a:solidFill>
                <a:latin typeface="楷体" panose="02010609060101010101" pitchFamily="49" charset="-122"/>
                <a:ea typeface="楷体" panose="02010609060101010101" pitchFamily="49" charset="-122"/>
              </a:rPr>
              <a:t>1</a:t>
            </a:r>
            <a:r>
              <a:rPr lang="zh-CN" altLang="en-US" sz="2800" b="1" dirty="0">
                <a:solidFill>
                  <a:schemeClr val="bg1"/>
                </a:solidFill>
                <a:latin typeface="楷体" panose="02010609060101010101" pitchFamily="49" charset="-122"/>
                <a:ea typeface="楷体" panose="02010609060101010101" pitchFamily="49" charset="-122"/>
              </a:rPr>
              <a:t>，如右图是已经完成的用例的用例图，主要包括登录管理，反馈信息管理，课程管理</a:t>
            </a:r>
            <a:endParaRPr lang="zh-CN" altLang="en-US" sz="2800" b="1" dirty="0">
              <a:solidFill>
                <a:schemeClr val="bg1"/>
              </a:solidFill>
              <a:latin typeface="楷体" panose="02010609060101010101" pitchFamily="49" charset="-122"/>
              <a:ea typeface="楷体" panose="02010609060101010101" pitchFamily="49" charset="-122"/>
            </a:endParaRPr>
          </a:p>
          <a:p>
            <a:pPr algn="l"/>
            <a:r>
              <a:rPr lang="en-US" altLang="zh-CN" sz="2800" b="1" dirty="0">
                <a:solidFill>
                  <a:schemeClr val="bg1"/>
                </a:solidFill>
                <a:latin typeface="楷体" panose="02010609060101010101" pitchFamily="49" charset="-122"/>
                <a:ea typeface="楷体" panose="02010609060101010101" pitchFamily="49" charset="-122"/>
              </a:rPr>
              <a:t>2</a:t>
            </a:r>
            <a:r>
              <a:rPr lang="zh-CN" altLang="en-US" sz="2800" b="1" dirty="0">
                <a:solidFill>
                  <a:schemeClr val="bg1"/>
                </a:solidFill>
                <a:latin typeface="楷体" panose="02010609060101010101" pitchFamily="49" charset="-122"/>
                <a:ea typeface="楷体" panose="02010609060101010101" pitchFamily="49" charset="-122"/>
              </a:rPr>
              <a:t>，教师用户也是本平台的主要用户，在今后的完善中会增添发布考试，发布作业，发布学习任务等一系列的用例</a:t>
            </a:r>
            <a:endParaRPr lang="zh-CN" altLang="en-US" sz="2800" b="1" dirty="0">
              <a:solidFill>
                <a:schemeClr val="bg1"/>
              </a:solidFill>
              <a:latin typeface="楷体" panose="02010609060101010101" pitchFamily="49" charset="-122"/>
              <a:ea typeface="楷体" panose="02010609060101010101" pitchFamily="49" charset="-122"/>
            </a:endParaRPr>
          </a:p>
        </p:txBody>
      </p:sp>
      <p:pic>
        <p:nvPicPr>
          <p:cNvPr id="8" name="图片 7" descr="R4DH$NB)~L5A2YUG)_238GP"/>
          <p:cNvPicPr>
            <a:picLocks noChangeAspect="1"/>
          </p:cNvPicPr>
          <p:nvPr/>
        </p:nvPicPr>
        <p:blipFill>
          <a:blip r:embed="rId2"/>
          <a:stretch>
            <a:fillRect/>
          </a:stretch>
        </p:blipFill>
        <p:spPr>
          <a:xfrm>
            <a:off x="4492625" y="610870"/>
            <a:ext cx="7070725" cy="5635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 grpId="0" bldLvl="0" animBg="1"/>
      <p:bldP spid="7" grpId="0" bldLvl="0" animBg="1"/>
      <p:bldP spid="9" grpId="0" bldLvl="0" animBg="1"/>
      <p:bldP spid="10" grpId="0"/>
      <p:bldP spid="11" grpId="0"/>
      <p:bldP spid="1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44192" y="1289685"/>
            <a:ext cx="2143125" cy="2143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楷体" panose="02010609060101010101" pitchFamily="49" charset="-122"/>
              <a:ea typeface="楷体" panose="02010609060101010101" pitchFamily="49" charset="-122"/>
            </a:endParaRPr>
          </a:p>
        </p:txBody>
      </p:sp>
      <p:sp>
        <p:nvSpPr>
          <p:cNvPr id="6" name="矩形 5"/>
          <p:cNvSpPr/>
          <p:nvPr/>
        </p:nvSpPr>
        <p:spPr>
          <a:xfrm>
            <a:off x="219710" y="236220"/>
            <a:ext cx="4092575" cy="710565"/>
          </a:xfrm>
          <a:prstGeom prst="rect">
            <a:avLst/>
          </a:prstGeom>
          <a:solidFill>
            <a:srgbClr val="597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楷体" panose="02010609060101010101" pitchFamily="49" charset="-122"/>
              <a:ea typeface="楷体" panose="02010609060101010101" pitchFamily="49" charset="-122"/>
            </a:endParaRPr>
          </a:p>
        </p:txBody>
      </p:sp>
      <p:sp>
        <p:nvSpPr>
          <p:cNvPr id="7" name="矩形 6"/>
          <p:cNvSpPr/>
          <p:nvPr/>
        </p:nvSpPr>
        <p:spPr>
          <a:xfrm>
            <a:off x="2944469" y="3500440"/>
            <a:ext cx="2143125" cy="2143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bg1"/>
              </a:solidFill>
              <a:latin typeface="楷体" panose="02010609060101010101" pitchFamily="49" charset="-122"/>
              <a:ea typeface="楷体" panose="02010609060101010101" pitchFamily="49" charset="-122"/>
            </a:endParaRPr>
          </a:p>
        </p:txBody>
      </p:sp>
      <p:sp>
        <p:nvSpPr>
          <p:cNvPr id="9" name="任意多边形 13"/>
          <p:cNvSpPr>
            <a:spLocks noChangeAspect="1"/>
          </p:cNvSpPr>
          <p:nvPr/>
        </p:nvSpPr>
        <p:spPr>
          <a:xfrm>
            <a:off x="1635755" y="4913571"/>
            <a:ext cx="360000" cy="360000"/>
          </a:xfrm>
          <a:custGeom>
            <a:avLst/>
            <a:gdLst>
              <a:gd name="connsiteX0" fmla="*/ 3817270 w 6400799"/>
              <a:gd name="connsiteY0" fmla="*/ 3323047 h 6400800"/>
              <a:gd name="connsiteX1" fmla="*/ 5066529 w 6400799"/>
              <a:gd name="connsiteY1" fmla="*/ 4572306 h 6400800"/>
              <a:gd name="connsiteX2" fmla="*/ 5272152 w 6400799"/>
              <a:gd name="connsiteY2" fmla="*/ 4366683 h 6400800"/>
              <a:gd name="connsiteX3" fmla="*/ 5272152 w 6400799"/>
              <a:gd name="connsiteY3" fmla="*/ 5189175 h 6400800"/>
              <a:gd name="connsiteX4" fmla="*/ 4449659 w 6400799"/>
              <a:gd name="connsiteY4" fmla="*/ 5189176 h 6400800"/>
              <a:gd name="connsiteX5" fmla="*/ 4655282 w 6400799"/>
              <a:gd name="connsiteY5" fmla="*/ 4983553 h 6400800"/>
              <a:gd name="connsiteX6" fmla="*/ 3406023 w 6400799"/>
              <a:gd name="connsiteY6" fmla="*/ 3734293 h 6400800"/>
              <a:gd name="connsiteX7" fmla="*/ 2583528 w 6400799"/>
              <a:gd name="connsiteY7" fmla="*/ 3323047 h 6400800"/>
              <a:gd name="connsiteX8" fmla="*/ 2994775 w 6400799"/>
              <a:gd name="connsiteY8" fmla="*/ 3734293 h 6400800"/>
              <a:gd name="connsiteX9" fmla="*/ 1745516 w 6400799"/>
              <a:gd name="connsiteY9" fmla="*/ 4983553 h 6400800"/>
              <a:gd name="connsiteX10" fmla="*/ 1951139 w 6400799"/>
              <a:gd name="connsiteY10" fmla="*/ 5189176 h 6400800"/>
              <a:gd name="connsiteX11" fmla="*/ 1128646 w 6400799"/>
              <a:gd name="connsiteY11" fmla="*/ 5189175 h 6400800"/>
              <a:gd name="connsiteX12" fmla="*/ 1128646 w 6400799"/>
              <a:gd name="connsiteY12" fmla="*/ 4366683 h 6400800"/>
              <a:gd name="connsiteX13" fmla="*/ 1334269 w 6400799"/>
              <a:gd name="connsiteY13" fmla="*/ 4572306 h 6400800"/>
              <a:gd name="connsiteX14" fmla="*/ 4449660 w 6400799"/>
              <a:gd name="connsiteY14" fmla="*/ 1211625 h 6400800"/>
              <a:gd name="connsiteX15" fmla="*/ 5272153 w 6400799"/>
              <a:gd name="connsiteY15" fmla="*/ 1211626 h 6400800"/>
              <a:gd name="connsiteX16" fmla="*/ 5272153 w 6400799"/>
              <a:gd name="connsiteY16" fmla="*/ 2034118 h 6400800"/>
              <a:gd name="connsiteX17" fmla="*/ 5066530 w 6400799"/>
              <a:gd name="connsiteY17" fmla="*/ 1828495 h 6400800"/>
              <a:gd name="connsiteX18" fmla="*/ 3817271 w 6400799"/>
              <a:gd name="connsiteY18" fmla="*/ 3077754 h 6400800"/>
              <a:gd name="connsiteX19" fmla="*/ 3406024 w 6400799"/>
              <a:gd name="connsiteY19" fmla="*/ 2666508 h 6400800"/>
              <a:gd name="connsiteX20" fmla="*/ 4655283 w 6400799"/>
              <a:gd name="connsiteY20" fmla="*/ 1417248 h 6400800"/>
              <a:gd name="connsiteX21" fmla="*/ 1951140 w 6400799"/>
              <a:gd name="connsiteY21" fmla="*/ 1211625 h 6400800"/>
              <a:gd name="connsiteX22" fmla="*/ 1745517 w 6400799"/>
              <a:gd name="connsiteY22" fmla="*/ 1417248 h 6400800"/>
              <a:gd name="connsiteX23" fmla="*/ 2994776 w 6400799"/>
              <a:gd name="connsiteY23" fmla="*/ 2666507 h 6400800"/>
              <a:gd name="connsiteX24" fmla="*/ 2583529 w 6400799"/>
              <a:gd name="connsiteY24" fmla="*/ 3077754 h 6400800"/>
              <a:gd name="connsiteX25" fmla="*/ 1334270 w 6400799"/>
              <a:gd name="connsiteY25" fmla="*/ 1828495 h 6400800"/>
              <a:gd name="connsiteX26" fmla="*/ 1128647 w 6400799"/>
              <a:gd name="connsiteY26" fmla="*/ 2034118 h 6400800"/>
              <a:gd name="connsiteX27" fmla="*/ 1128647 w 6400799"/>
              <a:gd name="connsiteY27" fmla="*/ 1211626 h 6400800"/>
              <a:gd name="connsiteX28" fmla="*/ 1079141 w 6400799"/>
              <a:gd name="connsiteY28" fmla="*/ 428327 h 6400800"/>
              <a:gd name="connsiteX29" fmla="*/ 426570 w 6400799"/>
              <a:gd name="connsiteY29" fmla="*/ 1080899 h 6400800"/>
              <a:gd name="connsiteX30" fmla="*/ 426570 w 6400799"/>
              <a:gd name="connsiteY30" fmla="*/ 5323416 h 6400800"/>
              <a:gd name="connsiteX31" fmla="*/ 1079141 w 6400799"/>
              <a:gd name="connsiteY31" fmla="*/ 5975988 h 6400800"/>
              <a:gd name="connsiteX32" fmla="*/ 5321659 w 6400799"/>
              <a:gd name="connsiteY32" fmla="*/ 5975988 h 6400800"/>
              <a:gd name="connsiteX33" fmla="*/ 5974230 w 6400799"/>
              <a:gd name="connsiteY33" fmla="*/ 5323416 h 6400800"/>
              <a:gd name="connsiteX34" fmla="*/ 5974230 w 6400799"/>
              <a:gd name="connsiteY34" fmla="*/ 1080899 h 6400800"/>
              <a:gd name="connsiteX35" fmla="*/ 5321659 w 6400799"/>
              <a:gd name="connsiteY35" fmla="*/ 428327 h 6400800"/>
              <a:gd name="connsiteX36" fmla="*/ 752926 w 6400799"/>
              <a:gd name="connsiteY36" fmla="*/ 0 h 6400800"/>
              <a:gd name="connsiteX37" fmla="*/ 5647873 w 6400799"/>
              <a:gd name="connsiteY37" fmla="*/ 0 h 6400800"/>
              <a:gd name="connsiteX38" fmla="*/ 6400799 w 6400799"/>
              <a:gd name="connsiteY38" fmla="*/ 752926 h 6400800"/>
              <a:gd name="connsiteX39" fmla="*/ 6400799 w 6400799"/>
              <a:gd name="connsiteY39" fmla="*/ 5647874 h 6400800"/>
              <a:gd name="connsiteX40" fmla="*/ 5647873 w 6400799"/>
              <a:gd name="connsiteY40" fmla="*/ 6400800 h 6400800"/>
              <a:gd name="connsiteX41" fmla="*/ 752926 w 6400799"/>
              <a:gd name="connsiteY41" fmla="*/ 6400800 h 6400800"/>
              <a:gd name="connsiteX42" fmla="*/ 0 w 6400799"/>
              <a:gd name="connsiteY42" fmla="*/ 5647874 h 6400800"/>
              <a:gd name="connsiteX43" fmla="*/ 0 w 6400799"/>
              <a:gd name="connsiteY43" fmla="*/ 752926 h 6400800"/>
              <a:gd name="connsiteX44" fmla="*/ 752926 w 6400799"/>
              <a:gd name="connsiteY44"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400799" h="6400800">
                <a:moveTo>
                  <a:pt x="3817270" y="3323047"/>
                </a:moveTo>
                <a:lnTo>
                  <a:pt x="5066529" y="4572306"/>
                </a:lnTo>
                <a:lnTo>
                  <a:pt x="5272152" y="4366683"/>
                </a:lnTo>
                <a:lnTo>
                  <a:pt x="5272152" y="5189175"/>
                </a:lnTo>
                <a:lnTo>
                  <a:pt x="4449659" y="5189176"/>
                </a:lnTo>
                <a:lnTo>
                  <a:pt x="4655282" y="4983553"/>
                </a:lnTo>
                <a:lnTo>
                  <a:pt x="3406023" y="3734293"/>
                </a:lnTo>
                <a:close/>
                <a:moveTo>
                  <a:pt x="2583528" y="3323047"/>
                </a:moveTo>
                <a:lnTo>
                  <a:pt x="2994775" y="3734293"/>
                </a:lnTo>
                <a:lnTo>
                  <a:pt x="1745516" y="4983553"/>
                </a:lnTo>
                <a:lnTo>
                  <a:pt x="1951139" y="5189176"/>
                </a:lnTo>
                <a:lnTo>
                  <a:pt x="1128646" y="5189175"/>
                </a:lnTo>
                <a:lnTo>
                  <a:pt x="1128646" y="4366683"/>
                </a:lnTo>
                <a:lnTo>
                  <a:pt x="1334269" y="4572306"/>
                </a:lnTo>
                <a:close/>
                <a:moveTo>
                  <a:pt x="4449660" y="1211625"/>
                </a:moveTo>
                <a:lnTo>
                  <a:pt x="5272153" y="1211626"/>
                </a:lnTo>
                <a:lnTo>
                  <a:pt x="5272153" y="2034118"/>
                </a:lnTo>
                <a:lnTo>
                  <a:pt x="5066530" y="1828495"/>
                </a:lnTo>
                <a:lnTo>
                  <a:pt x="3817271" y="3077754"/>
                </a:lnTo>
                <a:lnTo>
                  <a:pt x="3406024" y="2666508"/>
                </a:lnTo>
                <a:lnTo>
                  <a:pt x="4655283" y="1417248"/>
                </a:lnTo>
                <a:close/>
                <a:moveTo>
                  <a:pt x="1951140" y="1211625"/>
                </a:moveTo>
                <a:lnTo>
                  <a:pt x="1745517" y="1417248"/>
                </a:lnTo>
                <a:lnTo>
                  <a:pt x="2994776" y="2666507"/>
                </a:lnTo>
                <a:lnTo>
                  <a:pt x="2583529" y="3077754"/>
                </a:lnTo>
                <a:lnTo>
                  <a:pt x="1334270" y="1828495"/>
                </a:lnTo>
                <a:lnTo>
                  <a:pt x="1128647" y="2034118"/>
                </a:lnTo>
                <a:lnTo>
                  <a:pt x="1128647" y="1211626"/>
                </a:lnTo>
                <a:close/>
                <a:moveTo>
                  <a:pt x="1079141" y="428327"/>
                </a:moveTo>
                <a:cubicBezTo>
                  <a:pt x="718736" y="428327"/>
                  <a:pt x="426570" y="720493"/>
                  <a:pt x="426570" y="1080899"/>
                </a:cubicBezTo>
                <a:lnTo>
                  <a:pt x="426570" y="5323416"/>
                </a:lnTo>
                <a:cubicBezTo>
                  <a:pt x="426570" y="5683822"/>
                  <a:pt x="718736" y="5975988"/>
                  <a:pt x="1079141" y="5975988"/>
                </a:cubicBezTo>
                <a:lnTo>
                  <a:pt x="5321659" y="5975988"/>
                </a:lnTo>
                <a:cubicBezTo>
                  <a:pt x="5682065" y="5975988"/>
                  <a:pt x="5974230" y="5683822"/>
                  <a:pt x="5974230" y="5323416"/>
                </a:cubicBezTo>
                <a:lnTo>
                  <a:pt x="5974230" y="1080899"/>
                </a:lnTo>
                <a:cubicBezTo>
                  <a:pt x="5974230" y="720493"/>
                  <a:pt x="5682065" y="428327"/>
                  <a:pt x="5321659" y="428327"/>
                </a:cubicBezTo>
                <a:close/>
                <a:moveTo>
                  <a:pt x="752926" y="0"/>
                </a:moveTo>
                <a:lnTo>
                  <a:pt x="5647873" y="0"/>
                </a:lnTo>
                <a:cubicBezTo>
                  <a:pt x="6063703" y="0"/>
                  <a:pt x="6400799" y="337096"/>
                  <a:pt x="6400799" y="752926"/>
                </a:cubicBezTo>
                <a:lnTo>
                  <a:pt x="6400799" y="5647874"/>
                </a:lnTo>
                <a:cubicBezTo>
                  <a:pt x="6400799" y="6063704"/>
                  <a:pt x="6063703" y="6400800"/>
                  <a:pt x="5647873" y="6400800"/>
                </a:cubicBezTo>
                <a:lnTo>
                  <a:pt x="752926" y="6400800"/>
                </a:lnTo>
                <a:cubicBezTo>
                  <a:pt x="337096" y="6400800"/>
                  <a:pt x="0" y="6063704"/>
                  <a:pt x="0" y="5647874"/>
                </a:cubicBezTo>
                <a:lnTo>
                  <a:pt x="0" y="752926"/>
                </a:lnTo>
                <a:cubicBezTo>
                  <a:pt x="0" y="337096"/>
                  <a:pt x="337096" y="0"/>
                  <a:pt x="75292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楷体" panose="02010609060101010101" pitchFamily="49" charset="-122"/>
              <a:ea typeface="楷体" panose="02010609060101010101" pitchFamily="49" charset="-122"/>
            </a:endParaRPr>
          </a:p>
        </p:txBody>
      </p:sp>
      <p:sp>
        <p:nvSpPr>
          <p:cNvPr id="10" name="矩形 9"/>
          <p:cNvSpPr/>
          <p:nvPr/>
        </p:nvSpPr>
        <p:spPr>
          <a:xfrm>
            <a:off x="3861093" y="2421509"/>
            <a:ext cx="309880" cy="460375"/>
          </a:xfrm>
          <a:prstGeom prst="rect">
            <a:avLst/>
          </a:prstGeom>
        </p:spPr>
        <p:txBody>
          <a:bodyPr wrap="none">
            <a:spAutoFit/>
          </a:bodyPr>
          <a:lstStyle/>
          <a:p>
            <a:pPr algn="ctr" defTabSz="685800"/>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11" name="矩形 10"/>
          <p:cNvSpPr/>
          <p:nvPr/>
        </p:nvSpPr>
        <p:spPr>
          <a:xfrm>
            <a:off x="861870" y="4050959"/>
            <a:ext cx="1895070" cy="461665"/>
          </a:xfrm>
          <a:prstGeom prst="rect">
            <a:avLst/>
          </a:prstGeom>
        </p:spPr>
        <p:txBody>
          <a:bodyPr wrap="none">
            <a:spAutoFit/>
          </a:bodyPr>
          <a:lstStyle/>
          <a:p>
            <a:pPr algn="ctr" defTabSz="685800"/>
            <a:r>
              <a:rPr lang="en-US" altLang="zh-CN" sz="2400" b="1" dirty="0">
                <a:solidFill>
                  <a:schemeClr val="bg1"/>
                </a:solidFill>
                <a:latin typeface="楷体" panose="02010609060101010101" pitchFamily="49" charset="-122"/>
                <a:ea typeface="楷体" panose="02010609060101010101" pitchFamily="49" charset="-122"/>
              </a:rPr>
              <a:t>TITTLE HERE</a:t>
            </a:r>
            <a:endParaRPr lang="zh-CN" altLang="en-US" sz="2400" b="1" dirty="0">
              <a:solidFill>
                <a:schemeClr val="bg1"/>
              </a:solidFill>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V="1">
            <a:off x="9515060" y="0"/>
            <a:ext cx="2676940" cy="2943663"/>
          </a:xfrm>
          <a:prstGeom prst="rect">
            <a:avLst/>
          </a:prstGeom>
        </p:spPr>
      </p:pic>
      <p:sp>
        <p:nvSpPr>
          <p:cNvPr id="2" name="文本框 1"/>
          <p:cNvSpPr txBox="1"/>
          <p:nvPr/>
        </p:nvSpPr>
        <p:spPr>
          <a:xfrm>
            <a:off x="219710" y="268605"/>
            <a:ext cx="3945255" cy="645160"/>
          </a:xfrm>
          <a:prstGeom prst="rect">
            <a:avLst/>
          </a:prstGeom>
          <a:noFill/>
        </p:spPr>
        <p:txBody>
          <a:bodyPr wrap="square" rtlCol="0">
            <a:spAutoFit/>
          </a:bodyPr>
          <a:p>
            <a:r>
              <a:rPr lang="zh-CN" altLang="en-US" sz="3600" b="1">
                <a:solidFill>
                  <a:schemeClr val="bg1"/>
                </a:solidFill>
              </a:rPr>
              <a:t>管理员</a:t>
            </a:r>
            <a:r>
              <a:rPr lang="zh-CN" altLang="en-US" sz="3600" b="1">
                <a:solidFill>
                  <a:schemeClr val="bg1"/>
                </a:solidFill>
              </a:rPr>
              <a:t>用户</a:t>
            </a:r>
            <a:r>
              <a:rPr lang="zh-CN" altLang="en-US" sz="3600" b="1">
                <a:solidFill>
                  <a:schemeClr val="bg1"/>
                </a:solidFill>
              </a:rPr>
              <a:t>用例图</a:t>
            </a:r>
            <a:endParaRPr lang="zh-CN" altLang="en-US" sz="3600" b="1">
              <a:solidFill>
                <a:schemeClr val="bg1"/>
              </a:solidFill>
            </a:endParaRPr>
          </a:p>
        </p:txBody>
      </p:sp>
      <p:sp>
        <p:nvSpPr>
          <p:cNvPr id="16" name="矩形 15"/>
          <p:cNvSpPr/>
          <p:nvPr/>
        </p:nvSpPr>
        <p:spPr>
          <a:xfrm>
            <a:off x="146050" y="1080135"/>
            <a:ext cx="4092575" cy="5648960"/>
          </a:xfrm>
          <a:prstGeom prst="rect">
            <a:avLst/>
          </a:prstGeom>
          <a:solidFill>
            <a:srgbClr val="597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800" b="1" dirty="0">
                <a:solidFill>
                  <a:schemeClr val="bg1"/>
                </a:solidFill>
                <a:latin typeface="楷体" panose="02010609060101010101" pitchFamily="49" charset="-122"/>
                <a:ea typeface="楷体" panose="02010609060101010101" pitchFamily="49" charset="-122"/>
              </a:rPr>
              <a:t>1</a:t>
            </a:r>
            <a:r>
              <a:rPr lang="zh-CN" altLang="en-US" sz="2800" b="1" dirty="0">
                <a:solidFill>
                  <a:schemeClr val="bg1"/>
                </a:solidFill>
                <a:latin typeface="楷体" panose="02010609060101010101" pitchFamily="49" charset="-122"/>
                <a:ea typeface="楷体" panose="02010609060101010101" pitchFamily="49" charset="-122"/>
              </a:rPr>
              <a:t>，如右图是管理员以及实现的用例的用例图，主要包括用户管理，课程管理，就业信息管理，管理员信息管理，公告管理，关于我们管理</a:t>
            </a:r>
            <a:endParaRPr lang="en-US" altLang="zh-CN" sz="2800" b="1" dirty="0">
              <a:solidFill>
                <a:schemeClr val="bg1"/>
              </a:solidFill>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2"/>
          <a:stretch>
            <a:fillRect/>
          </a:stretch>
        </p:blipFill>
        <p:spPr>
          <a:xfrm>
            <a:off x="4412615" y="689610"/>
            <a:ext cx="7650480" cy="56718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 grpId="0" bldLvl="0" animBg="1"/>
      <p:bldP spid="7" grpId="0" bldLvl="0" animBg="1"/>
      <p:bldP spid="9" grpId="0" bldLvl="0" animBg="1"/>
      <p:bldP spid="10" grpId="0"/>
      <p:bldP spid="11" grpId="0"/>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5562" y="815927"/>
            <a:ext cx="11000936" cy="5219114"/>
          </a:xfrm>
          <a:prstGeom prst="rect">
            <a:avLst/>
          </a:prstGeom>
          <a:solidFill>
            <a:schemeClr val="bg1"/>
          </a:solidFill>
          <a:ln>
            <a:no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H="1" flipV="1">
            <a:off x="0" y="0"/>
            <a:ext cx="3184304" cy="3501579"/>
          </a:xfrm>
          <a:prstGeom prst="rect">
            <a:avLst/>
          </a:prstGeom>
        </p:spPr>
      </p:pic>
      <p:sp>
        <p:nvSpPr>
          <p:cNvPr id="3" name="文本框 2"/>
          <p:cNvSpPr txBox="1"/>
          <p:nvPr/>
        </p:nvSpPr>
        <p:spPr>
          <a:xfrm>
            <a:off x="3589880" y="3381094"/>
            <a:ext cx="5321787" cy="1753235"/>
          </a:xfrm>
          <a:prstGeom prst="rect">
            <a:avLst/>
          </a:prstGeom>
          <a:noFill/>
          <a:ln w="19050">
            <a:noFill/>
            <a:prstDash val="dash"/>
          </a:ln>
        </p:spPr>
        <p:txBody>
          <a:bodyPr wrap="square" rtlCol="0">
            <a:spAutoFit/>
          </a:bodyPr>
          <a:lstStyle/>
          <a:p>
            <a:pPr>
              <a:lnSpc>
                <a:spcPct val="150000"/>
              </a:lnSpc>
            </a:pPr>
            <a:r>
              <a:rPr lang="zh-CN" altLang="en-US" sz="3600" b="1" dirty="0">
                <a:latin typeface="楷体" panose="02010609060101010101" pitchFamily="49" charset="-122"/>
                <a:ea typeface="楷体" panose="02010609060101010101" pitchFamily="49" charset="-122"/>
                <a:sym typeface="+mn-ea"/>
              </a:rPr>
              <a:t>系统的完成度，系统的不足，以及系统日后的完善</a:t>
            </a:r>
            <a:endParaRPr lang="zh-CN" altLang="en-US" sz="3600" dirty="0">
              <a:latin typeface="Castellar" panose="020A0402060406010301" pitchFamily="18" charset="0"/>
              <a:ea typeface="楷体" panose="02010609060101010101" pitchFamily="49" charset="-122"/>
            </a:endParaRPr>
          </a:p>
        </p:txBody>
      </p:sp>
      <p:sp>
        <p:nvSpPr>
          <p:cNvPr id="5" name="文本框 4"/>
          <p:cNvSpPr txBox="1"/>
          <p:nvPr/>
        </p:nvSpPr>
        <p:spPr>
          <a:xfrm>
            <a:off x="5419700" y="2057655"/>
            <a:ext cx="2279813" cy="1106805"/>
          </a:xfrm>
          <a:prstGeom prst="rect">
            <a:avLst/>
          </a:prstGeom>
          <a:noFill/>
          <a:ln w="19050">
            <a:noFill/>
            <a:prstDash val="dash"/>
          </a:ln>
          <a:effectLst>
            <a:outerShdw blurRad="50800" dist="114300" dir="5400000" algn="ctr" rotWithShape="0">
              <a:srgbClr val="000000">
                <a:alpha val="43137"/>
              </a:srgbClr>
            </a:outerShdw>
          </a:effectLst>
        </p:spPr>
        <p:txBody>
          <a:bodyPr wrap="square" rtlCol="0">
            <a:spAutoFit/>
          </a:bodyPr>
          <a:lstStyle/>
          <a:p>
            <a:pPr algn="ctr"/>
            <a:r>
              <a:rPr lang="en-US" altLang="zh-CN" sz="6600" b="1" dirty="0">
                <a:latin typeface="Castellar" panose="020A0402060406010301" pitchFamily="18" charset="0"/>
                <a:ea typeface="楷体" panose="02010609060101010101" pitchFamily="49" charset="-122"/>
              </a:rPr>
              <a:t>0 3</a:t>
            </a:r>
            <a:endParaRPr lang="zh-CN" altLang="en-US" sz="6600" b="1" dirty="0">
              <a:latin typeface="Castellar" panose="020A0402060406010301" pitchFamily="18" charset="0"/>
              <a:ea typeface="楷体" panose="02010609060101010101" pitchFamily="49" charset="-122"/>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208" t="621" r="52698" b="59335"/>
          <a:stretch>
            <a:fillRect/>
          </a:stretch>
        </p:blipFill>
        <p:spPr>
          <a:xfrm flipH="1" flipV="1">
            <a:off x="8913409" y="3753741"/>
            <a:ext cx="2683029" cy="2281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V="1">
            <a:off x="9515060" y="0"/>
            <a:ext cx="2676940" cy="2943663"/>
          </a:xfrm>
          <a:prstGeom prst="rect">
            <a:avLst/>
          </a:prstGeom>
        </p:spPr>
      </p:pic>
      <p:sp>
        <p:nvSpPr>
          <p:cNvPr id="10" name="文本框 9"/>
          <p:cNvSpPr txBox="1"/>
          <p:nvPr/>
        </p:nvSpPr>
        <p:spPr>
          <a:xfrm>
            <a:off x="527050" y="1424305"/>
            <a:ext cx="10937875" cy="4399915"/>
          </a:xfrm>
          <a:prstGeom prst="rect">
            <a:avLst/>
          </a:prstGeom>
          <a:solidFill>
            <a:srgbClr val="597949"/>
          </a:solidFill>
          <a:ln>
            <a:solidFill>
              <a:schemeClr val="bg1">
                <a:lumMod val="65000"/>
              </a:schemeClr>
            </a:solidFill>
          </a:ln>
        </p:spPr>
        <p:txBody>
          <a:bodyPr wrap="square" rtlCol="0">
            <a:spAutoFit/>
          </a:bodyPr>
          <a:lstStyle/>
          <a:p>
            <a:pPr algn="l"/>
            <a:r>
              <a:rPr lang="zh-CN" altLang="en-US" sz="2800" dirty="0">
                <a:solidFill>
                  <a:schemeClr val="bg1"/>
                </a:solidFill>
                <a:latin typeface="楷体" panose="02010609060101010101" pitchFamily="49" charset="-122"/>
                <a:ea typeface="楷体" panose="02010609060101010101" pitchFamily="49" charset="-122"/>
              </a:rPr>
              <a:t>项目已经完成的内容：</a:t>
            </a:r>
            <a:endParaRPr lang="zh-CN" altLang="en-US" sz="2800" dirty="0">
              <a:solidFill>
                <a:schemeClr val="bg1"/>
              </a:solidFill>
              <a:latin typeface="楷体" panose="02010609060101010101" pitchFamily="49" charset="-122"/>
              <a:ea typeface="楷体" panose="02010609060101010101" pitchFamily="49" charset="-122"/>
            </a:endParaRPr>
          </a:p>
          <a:p>
            <a:pPr algn="l"/>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学生：查看课程信息，查看考研信息，查看个人中心信息，进行收藏和选课功能，在讨论部分进行讨论回复功能，登录注册，修改基本信息，查看四六级的相关信息</a:t>
            </a:r>
            <a:endParaRPr lang="zh-CN" altLang="en-US" sz="2800" dirty="0">
              <a:solidFill>
                <a:schemeClr val="bg1"/>
              </a:solidFill>
              <a:latin typeface="楷体" panose="02010609060101010101" pitchFamily="49" charset="-122"/>
              <a:ea typeface="楷体" panose="02010609060101010101" pitchFamily="49" charset="-122"/>
            </a:endParaRPr>
          </a:p>
          <a:p>
            <a:pPr algn="l"/>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教师：查看和删除学生的建议，查看报名的学生</a:t>
            </a:r>
            <a:endParaRPr lang="zh-CN" altLang="en-US" sz="2800" dirty="0">
              <a:solidFill>
                <a:schemeClr val="bg1"/>
              </a:solidFill>
              <a:latin typeface="楷体" panose="02010609060101010101" pitchFamily="49" charset="-122"/>
              <a:ea typeface="楷体" panose="02010609060101010101" pitchFamily="49" charset="-122"/>
            </a:endParaRPr>
          </a:p>
          <a:p>
            <a:pPr algn="l"/>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管理员：对所有的数据表进行增添查找的功能</a:t>
            </a:r>
            <a:endParaRPr lang="en-US" altLang="zh-CN" sz="2800" dirty="0">
              <a:solidFill>
                <a:schemeClr val="bg1"/>
              </a:solidFill>
              <a:latin typeface="楷体" panose="02010609060101010101" pitchFamily="49" charset="-122"/>
              <a:ea typeface="楷体" panose="02010609060101010101" pitchFamily="49" charset="-122"/>
            </a:endParaRPr>
          </a:p>
          <a:p>
            <a:pPr algn="l"/>
            <a:r>
              <a:rPr lang="zh-CN" altLang="en-US" sz="2800" dirty="0">
                <a:solidFill>
                  <a:schemeClr val="bg1"/>
                </a:solidFill>
                <a:latin typeface="楷体" panose="02010609060101010101" pitchFamily="49" charset="-122"/>
                <a:ea typeface="楷体" panose="02010609060101010101" pitchFamily="49" charset="-122"/>
              </a:rPr>
              <a:t>本系统最后目标是达到毕业设计的要求，因此相对来说项目的完成度只有</a:t>
            </a:r>
            <a:r>
              <a:rPr lang="en-US" altLang="zh-CN" sz="2800" dirty="0">
                <a:solidFill>
                  <a:schemeClr val="bg1"/>
                </a:solidFill>
                <a:latin typeface="楷体" panose="02010609060101010101" pitchFamily="49" charset="-122"/>
                <a:ea typeface="楷体" panose="02010609060101010101" pitchFamily="49" charset="-122"/>
              </a:rPr>
              <a:t>40%</a:t>
            </a:r>
            <a:r>
              <a:rPr lang="zh-CN" altLang="en-US" sz="2800" dirty="0">
                <a:solidFill>
                  <a:schemeClr val="bg1"/>
                </a:solidFill>
                <a:latin typeface="楷体" panose="02010609060101010101" pitchFamily="49" charset="-122"/>
                <a:ea typeface="楷体" panose="02010609060101010101" pitchFamily="49" charset="-122"/>
              </a:rPr>
              <a:t>，许多复杂的功能来不及完善</a:t>
            </a:r>
            <a:endParaRPr lang="zh-CN" altLang="en-US" sz="2800" dirty="0">
              <a:solidFill>
                <a:schemeClr val="bg1"/>
              </a:solidFill>
              <a:latin typeface="楷体" panose="02010609060101010101" pitchFamily="49" charset="-122"/>
              <a:ea typeface="楷体" panose="02010609060101010101" pitchFamily="49" charset="-122"/>
            </a:endParaRPr>
          </a:p>
          <a:p>
            <a:pPr algn="l"/>
            <a:r>
              <a:rPr lang="en-US" altLang="zh-CN" sz="2800" dirty="0">
                <a:solidFill>
                  <a:schemeClr val="bg1"/>
                </a:solidFill>
                <a:latin typeface="楷体" panose="02010609060101010101" pitchFamily="49" charset="-122"/>
                <a:ea typeface="楷体" panose="02010609060101010101" pitchFamily="49" charset="-122"/>
              </a:rPr>
              <a:t>	</a:t>
            </a:r>
            <a:endParaRPr lang="zh-CN" altLang="en-US" sz="2800" dirty="0">
              <a:solidFill>
                <a:schemeClr val="bg1"/>
              </a:solidFill>
              <a:latin typeface="楷体" panose="02010609060101010101" pitchFamily="49" charset="-122"/>
              <a:ea typeface="楷体" panose="02010609060101010101" pitchFamily="49" charset="-122"/>
            </a:endParaRPr>
          </a:p>
          <a:p>
            <a:pPr algn="l"/>
            <a:endParaRPr lang="zh-CN" altLang="en-US" sz="2800" dirty="0">
              <a:solidFill>
                <a:schemeClr val="bg1"/>
              </a:solidFill>
              <a:latin typeface="楷体" panose="02010609060101010101" pitchFamily="49" charset="-122"/>
              <a:ea typeface="楷体" panose="02010609060101010101" pitchFamily="49" charset="-122"/>
            </a:endParaRPr>
          </a:p>
        </p:txBody>
      </p:sp>
      <p:sp>
        <p:nvSpPr>
          <p:cNvPr id="2" name="文本框 1"/>
          <p:cNvSpPr txBox="1"/>
          <p:nvPr/>
        </p:nvSpPr>
        <p:spPr>
          <a:xfrm>
            <a:off x="527050" y="491490"/>
            <a:ext cx="2477770" cy="706755"/>
          </a:xfrm>
          <a:prstGeom prst="rect">
            <a:avLst/>
          </a:prstGeom>
          <a:solidFill>
            <a:srgbClr val="597949"/>
          </a:solidFill>
          <a:ln>
            <a:noFill/>
          </a:ln>
          <a:effectLst>
            <a:outerShdw blurRad="88900" dist="25400" dir="5400000" algn="ctr" rotWithShape="0">
              <a:srgbClr val="000000">
                <a:alpha val="43137"/>
              </a:srgbClr>
            </a:outerShdw>
          </a:effectLst>
        </p:spPr>
        <p:txBody>
          <a:bodyPr wrap="square" rtlCol="0">
            <a:spAutoFit/>
          </a:bodyPr>
          <a:p>
            <a:pPr algn="l"/>
            <a:r>
              <a:rPr lang="zh-CN" altLang="en-US" sz="4000" dirty="0">
                <a:solidFill>
                  <a:schemeClr val="bg1"/>
                </a:solidFill>
                <a:latin typeface="楷体" panose="02010609060101010101" pitchFamily="49" charset="-122"/>
                <a:ea typeface="楷体" panose="02010609060101010101" pitchFamily="49" charset="-122"/>
              </a:rPr>
              <a:t>完成状态</a:t>
            </a:r>
            <a:endParaRPr lang="zh-CN" altLang="en-US" sz="4000" dirty="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1000"/>
                                        <p:tgtEl>
                                          <p:spTgt spid="10"/>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V="1">
            <a:off x="9515060" y="0"/>
            <a:ext cx="2676940" cy="2943663"/>
          </a:xfrm>
          <a:prstGeom prst="rect">
            <a:avLst/>
          </a:prstGeom>
        </p:spPr>
      </p:pic>
      <p:sp>
        <p:nvSpPr>
          <p:cNvPr id="10" name="文本框 9"/>
          <p:cNvSpPr txBox="1"/>
          <p:nvPr/>
        </p:nvSpPr>
        <p:spPr>
          <a:xfrm>
            <a:off x="527050" y="1424305"/>
            <a:ext cx="10937875" cy="3107690"/>
          </a:xfrm>
          <a:prstGeom prst="rect">
            <a:avLst/>
          </a:prstGeom>
          <a:solidFill>
            <a:srgbClr val="597949"/>
          </a:solidFill>
          <a:ln>
            <a:solidFill>
              <a:schemeClr val="bg1">
                <a:lumMod val="65000"/>
              </a:schemeClr>
            </a:solidFill>
          </a:ln>
        </p:spPr>
        <p:txBody>
          <a:bodyPr wrap="square" rtlCol="0">
            <a:spAutoFit/>
          </a:bodyPr>
          <a:lstStyle/>
          <a:p>
            <a:pPr algn="l"/>
            <a:r>
              <a:rPr lang="en-US" altLang="zh-CN" sz="2800" dirty="0">
                <a:solidFill>
                  <a:schemeClr val="bg1"/>
                </a:solidFill>
                <a:latin typeface="楷体" panose="02010609060101010101" pitchFamily="49" charset="-122"/>
                <a:ea typeface="楷体" panose="02010609060101010101" pitchFamily="49" charset="-122"/>
              </a:rPr>
              <a:t>1</a:t>
            </a:r>
            <a:r>
              <a:rPr lang="zh-CN" altLang="en-US" sz="2800" dirty="0">
                <a:solidFill>
                  <a:schemeClr val="bg1"/>
                </a:solidFill>
                <a:latin typeface="楷体" panose="02010609060101010101" pitchFamily="49" charset="-122"/>
                <a:ea typeface="楷体" panose="02010609060101010101" pitchFamily="49" charset="-122"/>
              </a:rPr>
              <a:t>，系统的不足：系统的许多核心在做完公共功能的时候已经来不及完成</a:t>
            </a:r>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，目前系统的逻辑性不是很强，完成的都是基础的功能。</a:t>
            </a:r>
            <a:endParaRPr lang="zh-CN" altLang="en-US" sz="2800" dirty="0">
              <a:solidFill>
                <a:schemeClr val="bg1"/>
              </a:solidFill>
              <a:latin typeface="楷体" panose="02010609060101010101" pitchFamily="49" charset="-122"/>
              <a:ea typeface="楷体" panose="02010609060101010101" pitchFamily="49" charset="-122"/>
            </a:endParaRPr>
          </a:p>
          <a:p>
            <a:pPr algn="l"/>
            <a:r>
              <a:rPr lang="en-US" altLang="zh-CN" sz="2800" dirty="0">
                <a:solidFill>
                  <a:schemeClr val="bg1"/>
                </a:solidFill>
                <a:latin typeface="楷体" panose="02010609060101010101" pitchFamily="49" charset="-122"/>
                <a:ea typeface="楷体" panose="02010609060101010101" pitchFamily="49" charset="-122"/>
              </a:rPr>
              <a:t>2</a:t>
            </a:r>
            <a:r>
              <a:rPr lang="zh-CN" altLang="en-US" sz="2800" dirty="0">
                <a:solidFill>
                  <a:schemeClr val="bg1"/>
                </a:solidFill>
                <a:latin typeface="楷体" panose="02010609060101010101" pitchFamily="49" charset="-122"/>
                <a:ea typeface="楷体" panose="02010609060101010101" pitchFamily="49" charset="-122"/>
              </a:rPr>
              <a:t>，系统的完善：今后系统会在核心的功能上多下更能，希望结合计算机专业的特点，完成更具有计算机特点的平台，例如在平台中嵌入一个编译器实现学生的在线上机考试的功能，实现学生的按距离签到的功能，在此基础上希望在添上一点人工智能的东西</a:t>
            </a:r>
            <a:endParaRPr lang="zh-CN" altLang="en-US" sz="2800" dirty="0">
              <a:solidFill>
                <a:schemeClr val="bg1"/>
              </a:solidFill>
              <a:latin typeface="楷体" panose="02010609060101010101" pitchFamily="49" charset="-122"/>
              <a:ea typeface="楷体" panose="02010609060101010101" pitchFamily="49" charset="-122"/>
            </a:endParaRPr>
          </a:p>
          <a:p>
            <a:pPr algn="l"/>
            <a:endParaRPr lang="en-US" altLang="zh-CN" sz="2800" dirty="0">
              <a:solidFill>
                <a:schemeClr val="bg1"/>
              </a:solidFill>
              <a:latin typeface="楷体" panose="02010609060101010101" pitchFamily="49" charset="-122"/>
              <a:ea typeface="楷体" panose="02010609060101010101" pitchFamily="49" charset="-122"/>
            </a:endParaRPr>
          </a:p>
        </p:txBody>
      </p:sp>
      <p:sp>
        <p:nvSpPr>
          <p:cNvPr id="2" name="文本框 1"/>
          <p:cNvSpPr txBox="1"/>
          <p:nvPr/>
        </p:nvSpPr>
        <p:spPr>
          <a:xfrm>
            <a:off x="527050" y="491490"/>
            <a:ext cx="4523105" cy="706755"/>
          </a:xfrm>
          <a:prstGeom prst="rect">
            <a:avLst/>
          </a:prstGeom>
          <a:solidFill>
            <a:srgbClr val="597949"/>
          </a:solidFill>
          <a:ln>
            <a:noFill/>
          </a:ln>
          <a:effectLst>
            <a:outerShdw blurRad="88900" dist="25400" dir="5400000" algn="ctr" rotWithShape="0">
              <a:srgbClr val="000000">
                <a:alpha val="43137"/>
              </a:srgbClr>
            </a:outerShdw>
          </a:effectLst>
        </p:spPr>
        <p:txBody>
          <a:bodyPr wrap="square" rtlCol="0">
            <a:spAutoFit/>
          </a:bodyPr>
          <a:p>
            <a:pPr algn="l"/>
            <a:r>
              <a:rPr lang="zh-CN" altLang="en-US" sz="4000" dirty="0">
                <a:solidFill>
                  <a:schemeClr val="bg1"/>
                </a:solidFill>
                <a:latin typeface="楷体" panose="02010609060101010101" pitchFamily="49" charset="-122"/>
                <a:ea typeface="楷体" panose="02010609060101010101" pitchFamily="49" charset="-122"/>
              </a:rPr>
              <a:t>系统的不足和完善</a:t>
            </a:r>
            <a:endParaRPr lang="zh-CN" altLang="en-US" sz="4000" dirty="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1000"/>
                                        <p:tgtEl>
                                          <p:spTgt spid="10"/>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5562" y="815927"/>
            <a:ext cx="11000936" cy="5219114"/>
          </a:xfrm>
          <a:prstGeom prst="rect">
            <a:avLst/>
          </a:prstGeom>
          <a:solidFill>
            <a:schemeClr val="bg1"/>
          </a:solidFill>
          <a:ln>
            <a:no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H="1" flipV="1">
            <a:off x="0" y="0"/>
            <a:ext cx="3184304" cy="3501579"/>
          </a:xfrm>
          <a:prstGeom prst="rect">
            <a:avLst/>
          </a:prstGeom>
        </p:spPr>
      </p:pic>
      <p:sp>
        <p:nvSpPr>
          <p:cNvPr id="3" name="文本框 2"/>
          <p:cNvSpPr txBox="1"/>
          <p:nvPr/>
        </p:nvSpPr>
        <p:spPr>
          <a:xfrm>
            <a:off x="3589880" y="3381094"/>
            <a:ext cx="5321787" cy="922020"/>
          </a:xfrm>
          <a:prstGeom prst="rect">
            <a:avLst/>
          </a:prstGeom>
          <a:noFill/>
          <a:ln w="19050">
            <a:noFill/>
            <a:prstDash val="dash"/>
          </a:ln>
        </p:spPr>
        <p:txBody>
          <a:bodyPr wrap="square" rtlCol="0">
            <a:spAutoFit/>
          </a:bodyPr>
          <a:lstStyle/>
          <a:p>
            <a:pPr>
              <a:lnSpc>
                <a:spcPct val="150000"/>
              </a:lnSpc>
            </a:pPr>
            <a:r>
              <a:rPr lang="zh-CN" altLang="en-US" sz="3600" dirty="0">
                <a:latin typeface="Castellar" panose="020A0402060406010301" pitchFamily="18" charset="0"/>
                <a:ea typeface="楷体" panose="02010609060101010101" pitchFamily="49" charset="-122"/>
              </a:rPr>
              <a:t>系统的技术难点和心得</a:t>
            </a:r>
            <a:endParaRPr lang="zh-CN" altLang="en-US" sz="3600" dirty="0">
              <a:latin typeface="Castellar" panose="020A0402060406010301" pitchFamily="18" charset="0"/>
              <a:ea typeface="楷体" panose="02010609060101010101" pitchFamily="49" charset="-122"/>
            </a:endParaRPr>
          </a:p>
        </p:txBody>
      </p:sp>
      <p:sp>
        <p:nvSpPr>
          <p:cNvPr id="5" name="文本框 4"/>
          <p:cNvSpPr txBox="1"/>
          <p:nvPr/>
        </p:nvSpPr>
        <p:spPr>
          <a:xfrm>
            <a:off x="5419700" y="2057655"/>
            <a:ext cx="2279813" cy="1106805"/>
          </a:xfrm>
          <a:prstGeom prst="rect">
            <a:avLst/>
          </a:prstGeom>
          <a:noFill/>
          <a:ln w="19050">
            <a:noFill/>
            <a:prstDash val="dash"/>
          </a:ln>
          <a:effectLst>
            <a:outerShdw blurRad="50800" dist="114300" dir="5400000" algn="ctr" rotWithShape="0">
              <a:srgbClr val="000000">
                <a:alpha val="43137"/>
              </a:srgbClr>
            </a:outerShdw>
          </a:effectLst>
        </p:spPr>
        <p:txBody>
          <a:bodyPr wrap="square" rtlCol="0">
            <a:spAutoFit/>
          </a:bodyPr>
          <a:lstStyle/>
          <a:p>
            <a:pPr algn="ctr"/>
            <a:r>
              <a:rPr lang="en-US" altLang="zh-CN" sz="6600" b="1" dirty="0">
                <a:latin typeface="Castellar" panose="020A0402060406010301" pitchFamily="18" charset="0"/>
                <a:ea typeface="楷体" panose="02010609060101010101" pitchFamily="49" charset="-122"/>
              </a:rPr>
              <a:t>0 4</a:t>
            </a:r>
            <a:endParaRPr lang="zh-CN" altLang="en-US" sz="6600" b="1" dirty="0">
              <a:latin typeface="Castellar" panose="020A0402060406010301" pitchFamily="18" charset="0"/>
              <a:ea typeface="楷体" panose="02010609060101010101" pitchFamily="49" charset="-122"/>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208" t="621" r="52698" b="59335"/>
          <a:stretch>
            <a:fillRect/>
          </a:stretch>
        </p:blipFill>
        <p:spPr>
          <a:xfrm flipH="1" flipV="1">
            <a:off x="8913409" y="3753741"/>
            <a:ext cx="2683029" cy="2281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V="1">
            <a:off x="9515060" y="0"/>
            <a:ext cx="2676940" cy="2943663"/>
          </a:xfrm>
          <a:prstGeom prst="rect">
            <a:avLst/>
          </a:prstGeom>
        </p:spPr>
      </p:pic>
      <p:sp>
        <p:nvSpPr>
          <p:cNvPr id="9" name="文本框 8"/>
          <p:cNvSpPr txBox="1"/>
          <p:nvPr/>
        </p:nvSpPr>
        <p:spPr>
          <a:xfrm>
            <a:off x="527050" y="673735"/>
            <a:ext cx="2607945" cy="645160"/>
          </a:xfrm>
          <a:prstGeom prst="rect">
            <a:avLst/>
          </a:prstGeom>
          <a:solidFill>
            <a:srgbClr val="597949"/>
          </a:solidFill>
          <a:ln>
            <a:solidFill>
              <a:schemeClr val="bg1">
                <a:lumMod val="65000"/>
              </a:schemeClr>
            </a:solidFill>
          </a:ln>
        </p:spPr>
        <p:txBody>
          <a:bodyPr wrap="square" rtlCol="0">
            <a:spAutoFit/>
          </a:bodyPr>
          <a:lstStyle/>
          <a:p>
            <a:pPr algn="ctr"/>
            <a:r>
              <a:rPr lang="zh-CN" altLang="en-US" sz="3600" b="1" dirty="0">
                <a:solidFill>
                  <a:schemeClr val="bg1"/>
                </a:solidFill>
                <a:latin typeface="楷体" panose="02010609060101010101" pitchFamily="49" charset="-122"/>
                <a:ea typeface="楷体" panose="02010609060101010101" pitchFamily="49" charset="-122"/>
              </a:rPr>
              <a:t>技术难点</a:t>
            </a:r>
            <a:endParaRPr lang="zh-CN" altLang="en-US" sz="3600" b="1" dirty="0">
              <a:solidFill>
                <a:schemeClr val="bg1"/>
              </a:solidFill>
              <a:latin typeface="楷体" panose="02010609060101010101" pitchFamily="49" charset="-122"/>
              <a:ea typeface="楷体" panose="02010609060101010101" pitchFamily="49" charset="-122"/>
            </a:endParaRPr>
          </a:p>
        </p:txBody>
      </p:sp>
      <p:sp>
        <p:nvSpPr>
          <p:cNvPr id="10" name="文本框 9"/>
          <p:cNvSpPr txBox="1"/>
          <p:nvPr/>
        </p:nvSpPr>
        <p:spPr>
          <a:xfrm>
            <a:off x="429895" y="1689100"/>
            <a:ext cx="10937875" cy="4399915"/>
          </a:xfrm>
          <a:prstGeom prst="rect">
            <a:avLst/>
          </a:prstGeom>
          <a:solidFill>
            <a:srgbClr val="597949"/>
          </a:solidFill>
          <a:ln>
            <a:solidFill>
              <a:schemeClr val="bg1">
                <a:lumMod val="65000"/>
              </a:schemeClr>
            </a:solidFill>
          </a:ln>
        </p:spPr>
        <p:txBody>
          <a:bodyPr wrap="square" rtlCol="0">
            <a:spAutoFit/>
          </a:bodyPr>
          <a:lstStyle/>
          <a:p>
            <a:pPr algn="l"/>
            <a:r>
              <a:rPr lang="en-US" altLang="zh-CN" sz="2800" dirty="0">
                <a:solidFill>
                  <a:schemeClr val="bg1"/>
                </a:solidFill>
                <a:latin typeface="楷体" panose="02010609060101010101" pitchFamily="49" charset="-122"/>
                <a:ea typeface="楷体" panose="02010609060101010101" pitchFamily="49" charset="-122"/>
              </a:rPr>
              <a:t>1</a:t>
            </a:r>
            <a:r>
              <a:rPr lang="zh-CN" altLang="en-US" sz="2800" dirty="0">
                <a:solidFill>
                  <a:schemeClr val="bg1"/>
                </a:solidFill>
                <a:latin typeface="楷体" panose="02010609060101010101" pitchFamily="49" charset="-122"/>
                <a:ea typeface="楷体" panose="02010609060101010101" pitchFamily="49" charset="-122"/>
              </a:rPr>
              <a:t>，</a:t>
            </a:r>
            <a:r>
              <a:rPr lang="zh-CN" altLang="en-US" sz="2800" b="1" dirty="0">
                <a:solidFill>
                  <a:schemeClr val="bg1"/>
                </a:solidFill>
                <a:latin typeface="楷体" panose="02010609060101010101" pitchFamily="49" charset="-122"/>
                <a:ea typeface="楷体" panose="02010609060101010101" pitchFamily="49" charset="-122"/>
              </a:rPr>
              <a:t>无刷新的搜索功能</a:t>
            </a:r>
            <a:r>
              <a:rPr lang="zh-CN" altLang="en-US" sz="2800" dirty="0">
                <a:solidFill>
                  <a:schemeClr val="bg1"/>
                </a:solidFill>
                <a:latin typeface="楷体" panose="02010609060101010101" pitchFamily="49" charset="-122"/>
                <a:ea typeface="楷体" panose="02010609060101010101" pitchFamily="49" charset="-122"/>
              </a:rPr>
              <a:t>：解决这个问题只可以使用</a:t>
            </a:r>
            <a:r>
              <a:rPr lang="en-US" altLang="zh-CN" sz="2800" dirty="0">
                <a:solidFill>
                  <a:schemeClr val="bg1"/>
                </a:solidFill>
                <a:latin typeface="楷体" panose="02010609060101010101" pitchFamily="49" charset="-122"/>
                <a:ea typeface="楷体" panose="02010609060101010101" pitchFamily="49" charset="-122"/>
              </a:rPr>
              <a:t>thinkphp</a:t>
            </a:r>
            <a:r>
              <a:rPr lang="zh-CN" altLang="en-US" sz="2800" dirty="0">
                <a:solidFill>
                  <a:schemeClr val="bg1"/>
                </a:solidFill>
                <a:latin typeface="楷体" panose="02010609060101010101" pitchFamily="49" charset="-122"/>
                <a:ea typeface="楷体" panose="02010609060101010101" pitchFamily="49" charset="-122"/>
              </a:rPr>
              <a:t>和</a:t>
            </a:r>
            <a:r>
              <a:rPr lang="en-US" altLang="zh-CN" sz="2800" dirty="0">
                <a:solidFill>
                  <a:schemeClr val="bg1"/>
                </a:solidFill>
                <a:latin typeface="楷体" panose="02010609060101010101" pitchFamily="49" charset="-122"/>
                <a:ea typeface="楷体" panose="02010609060101010101" pitchFamily="49" charset="-122"/>
              </a:rPr>
              <a:t>ajax</a:t>
            </a:r>
            <a:r>
              <a:rPr lang="zh-CN" altLang="en-US" sz="2800" dirty="0">
                <a:solidFill>
                  <a:schemeClr val="bg1"/>
                </a:solidFill>
                <a:latin typeface="楷体" panose="02010609060101010101" pitchFamily="49" charset="-122"/>
                <a:ea typeface="楷体" panose="02010609060101010101" pitchFamily="49" charset="-122"/>
              </a:rPr>
              <a:t>技术相结合，利用</a:t>
            </a:r>
            <a:r>
              <a:rPr lang="en-US" altLang="zh-CN" sz="2800" dirty="0">
                <a:solidFill>
                  <a:schemeClr val="bg1"/>
                </a:solidFill>
                <a:latin typeface="楷体" panose="02010609060101010101" pitchFamily="49" charset="-122"/>
                <a:ea typeface="楷体" panose="02010609060101010101" pitchFamily="49" charset="-122"/>
              </a:rPr>
              <a:t>ajaxreturn</a:t>
            </a:r>
            <a:r>
              <a:rPr lang="zh-CN" altLang="en-US" sz="2800" dirty="0">
                <a:solidFill>
                  <a:schemeClr val="bg1"/>
                </a:solidFill>
                <a:latin typeface="楷体" panose="02010609060101010101" pitchFamily="49" charset="-122"/>
                <a:ea typeface="楷体" panose="02010609060101010101" pitchFamily="49" charset="-122"/>
              </a:rPr>
              <a:t>进行传值，利用</a:t>
            </a:r>
            <a:r>
              <a:rPr lang="en-US" altLang="zh-CN" sz="2800" dirty="0">
                <a:solidFill>
                  <a:schemeClr val="bg1"/>
                </a:solidFill>
                <a:latin typeface="楷体" panose="02010609060101010101" pitchFamily="49" charset="-122"/>
                <a:ea typeface="楷体" panose="02010609060101010101" pitchFamily="49" charset="-122"/>
              </a:rPr>
              <a:t>jquery</a:t>
            </a:r>
            <a:r>
              <a:rPr lang="zh-CN" altLang="en-US" sz="2800" dirty="0">
                <a:solidFill>
                  <a:schemeClr val="bg1"/>
                </a:solidFill>
                <a:latin typeface="楷体" panose="02010609060101010101" pitchFamily="49" charset="-122"/>
                <a:ea typeface="楷体" panose="02010609060101010101" pitchFamily="49" charset="-122"/>
              </a:rPr>
              <a:t>和</a:t>
            </a:r>
            <a:r>
              <a:rPr lang="en-US" altLang="zh-CN" sz="2800" dirty="0">
                <a:solidFill>
                  <a:schemeClr val="bg1"/>
                </a:solidFill>
                <a:latin typeface="楷体" panose="02010609060101010101" pitchFamily="49" charset="-122"/>
                <a:ea typeface="楷体" panose="02010609060101010101" pitchFamily="49" charset="-122"/>
              </a:rPr>
              <a:t>javascript</a:t>
            </a:r>
            <a:r>
              <a:rPr lang="zh-CN" altLang="en-US" sz="2800" dirty="0">
                <a:solidFill>
                  <a:schemeClr val="bg1"/>
                </a:solidFill>
                <a:latin typeface="楷体" panose="02010609060101010101" pitchFamily="49" charset="-122"/>
                <a:ea typeface="楷体" panose="02010609060101010101" pitchFamily="49" charset="-122"/>
              </a:rPr>
              <a:t>解决搜索结果无刷新的出现在相应的视图</a:t>
            </a:r>
            <a:endParaRPr lang="zh-CN" altLang="en-US" sz="2800" dirty="0">
              <a:solidFill>
                <a:schemeClr val="bg1"/>
              </a:solidFill>
              <a:latin typeface="楷体" panose="02010609060101010101" pitchFamily="49" charset="-122"/>
              <a:ea typeface="楷体" panose="02010609060101010101" pitchFamily="49" charset="-122"/>
            </a:endParaRPr>
          </a:p>
          <a:p>
            <a:pPr algn="l"/>
            <a:r>
              <a:rPr lang="en-US" altLang="zh-CN" sz="2800" dirty="0">
                <a:solidFill>
                  <a:schemeClr val="bg1"/>
                </a:solidFill>
                <a:latin typeface="楷体" panose="02010609060101010101" pitchFamily="49" charset="-122"/>
                <a:ea typeface="楷体" panose="02010609060101010101" pitchFamily="49" charset="-122"/>
              </a:rPr>
              <a:t>2</a:t>
            </a:r>
            <a:r>
              <a:rPr lang="zh-CN" altLang="en-US" sz="2800" dirty="0">
                <a:solidFill>
                  <a:schemeClr val="bg1"/>
                </a:solidFill>
                <a:latin typeface="楷体" panose="02010609060101010101" pitchFamily="49" charset="-122"/>
                <a:ea typeface="楷体" panose="02010609060101010101" pitchFamily="49" charset="-122"/>
              </a:rPr>
              <a:t>，</a:t>
            </a:r>
            <a:r>
              <a:rPr lang="zh-CN" altLang="en-US" sz="2800" b="1" dirty="0">
                <a:solidFill>
                  <a:schemeClr val="bg1"/>
                </a:solidFill>
                <a:latin typeface="楷体" panose="02010609060101010101" pitchFamily="49" charset="-122"/>
                <a:ea typeface="楷体" panose="02010609060101010101" pitchFamily="49" charset="-122"/>
              </a:rPr>
              <a:t>多个分页内的相互影响</a:t>
            </a:r>
            <a:r>
              <a:rPr lang="zh-CN" altLang="en-US" sz="2800" dirty="0">
                <a:solidFill>
                  <a:schemeClr val="bg1"/>
                </a:solidFill>
                <a:latin typeface="楷体" panose="02010609060101010101" pitchFamily="49" charset="-122"/>
                <a:ea typeface="楷体" panose="02010609060101010101" pitchFamily="49" charset="-122"/>
              </a:rPr>
              <a:t>：解决这个问题就要先了解</a:t>
            </a:r>
            <a:r>
              <a:rPr lang="en-US" altLang="zh-CN" sz="2800" dirty="0">
                <a:solidFill>
                  <a:schemeClr val="bg1"/>
                </a:solidFill>
                <a:latin typeface="楷体" panose="02010609060101010101" pitchFamily="49" charset="-122"/>
                <a:ea typeface="楷体" panose="02010609060101010101" pitchFamily="49" charset="-122"/>
              </a:rPr>
              <a:t>thinkphp</a:t>
            </a:r>
            <a:r>
              <a:rPr lang="zh-CN" altLang="en-US" sz="2800" dirty="0">
                <a:solidFill>
                  <a:schemeClr val="bg1"/>
                </a:solidFill>
                <a:latin typeface="楷体" panose="02010609060101010101" pitchFamily="49" charset="-122"/>
                <a:ea typeface="楷体" panose="02010609060101010101" pitchFamily="49" charset="-122"/>
              </a:rPr>
              <a:t>自带的底层的分页类，分页类的工作原理是使用的同一个分页参数，因此在在点击下一页的时候，其余的分页也会因为接收到来相应的参数进行分页，因此解决的方法是重新创建一个分页类，增添一个参数，以区分不同的分页即可</a:t>
            </a:r>
            <a:endParaRPr lang="zh-CN" altLang="en-US" sz="2800" dirty="0">
              <a:solidFill>
                <a:schemeClr val="bg1"/>
              </a:solidFill>
              <a:latin typeface="楷体" panose="02010609060101010101" pitchFamily="49" charset="-122"/>
              <a:ea typeface="楷体" panose="02010609060101010101" pitchFamily="49" charset="-122"/>
            </a:endParaRPr>
          </a:p>
          <a:p>
            <a:pPr algn="l"/>
            <a:endParaRPr lang="zh-CN" altLang="en-US" sz="2800" dirty="0">
              <a:solidFill>
                <a:schemeClr val="bg1"/>
              </a:solidFill>
              <a:latin typeface="楷体" panose="02010609060101010101" pitchFamily="49" charset="-122"/>
              <a:ea typeface="楷体" panose="02010609060101010101" pitchFamily="49" charset="-122"/>
            </a:endParaRPr>
          </a:p>
          <a:p>
            <a:pPr algn="l"/>
            <a:endParaRPr lang="zh-CN" altLang="en-US" sz="2800" dirty="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V="1">
            <a:off x="9515060" y="0"/>
            <a:ext cx="2676940" cy="2943663"/>
          </a:xfrm>
          <a:prstGeom prst="rect">
            <a:avLst/>
          </a:prstGeom>
        </p:spPr>
      </p:pic>
      <p:sp>
        <p:nvSpPr>
          <p:cNvPr id="9" name="文本框 8"/>
          <p:cNvSpPr txBox="1"/>
          <p:nvPr/>
        </p:nvSpPr>
        <p:spPr>
          <a:xfrm>
            <a:off x="220345" y="142240"/>
            <a:ext cx="2607945" cy="645160"/>
          </a:xfrm>
          <a:prstGeom prst="rect">
            <a:avLst/>
          </a:prstGeom>
          <a:solidFill>
            <a:srgbClr val="597949"/>
          </a:solidFill>
          <a:ln>
            <a:solidFill>
              <a:schemeClr val="bg1">
                <a:lumMod val="65000"/>
              </a:schemeClr>
            </a:solidFill>
          </a:ln>
        </p:spPr>
        <p:txBody>
          <a:bodyPr wrap="square" rtlCol="0">
            <a:spAutoFit/>
          </a:bodyPr>
          <a:lstStyle/>
          <a:p>
            <a:pPr algn="ctr"/>
            <a:r>
              <a:rPr lang="zh-CN" altLang="en-US" sz="3600" b="1" dirty="0">
                <a:solidFill>
                  <a:schemeClr val="bg1"/>
                </a:solidFill>
                <a:latin typeface="楷体" panose="02010609060101010101" pitchFamily="49" charset="-122"/>
                <a:ea typeface="楷体" panose="02010609060101010101" pitchFamily="49" charset="-122"/>
              </a:rPr>
              <a:t>技术难点</a:t>
            </a:r>
            <a:endParaRPr lang="zh-CN" altLang="en-US" sz="3600" b="1" dirty="0">
              <a:solidFill>
                <a:schemeClr val="bg1"/>
              </a:solidFill>
              <a:latin typeface="楷体" panose="02010609060101010101" pitchFamily="49" charset="-122"/>
              <a:ea typeface="楷体" panose="02010609060101010101" pitchFamily="49" charset="-122"/>
            </a:endParaRPr>
          </a:p>
        </p:txBody>
      </p:sp>
      <p:sp>
        <p:nvSpPr>
          <p:cNvPr id="10" name="文本框 9"/>
          <p:cNvSpPr txBox="1"/>
          <p:nvPr/>
        </p:nvSpPr>
        <p:spPr>
          <a:xfrm>
            <a:off x="220345" y="787400"/>
            <a:ext cx="10937875" cy="6123940"/>
          </a:xfrm>
          <a:prstGeom prst="rect">
            <a:avLst/>
          </a:prstGeom>
          <a:solidFill>
            <a:srgbClr val="597949"/>
          </a:solidFill>
          <a:ln>
            <a:solidFill>
              <a:schemeClr val="bg1">
                <a:lumMod val="65000"/>
              </a:schemeClr>
            </a:solidFill>
          </a:ln>
        </p:spPr>
        <p:txBody>
          <a:bodyPr wrap="square" rtlCol="0">
            <a:spAutoFit/>
          </a:bodyPr>
          <a:lstStyle/>
          <a:p>
            <a:pPr algn="l"/>
            <a:r>
              <a:rPr lang="en-US" altLang="zh-CN" sz="2800" dirty="0">
                <a:solidFill>
                  <a:schemeClr val="bg1"/>
                </a:solidFill>
                <a:latin typeface="楷体" panose="02010609060101010101" pitchFamily="49" charset="-122"/>
                <a:ea typeface="楷体" panose="02010609060101010101" pitchFamily="49" charset="-122"/>
              </a:rPr>
              <a:t>3</a:t>
            </a:r>
            <a:r>
              <a:rPr lang="zh-CN" altLang="en-US" sz="2800" dirty="0">
                <a:solidFill>
                  <a:schemeClr val="bg1"/>
                </a:solidFill>
                <a:latin typeface="楷体" panose="02010609060101010101" pitchFamily="49" charset="-122"/>
                <a:ea typeface="楷体" panose="02010609060101010101" pitchFamily="49" charset="-122"/>
              </a:rPr>
              <a:t>，在教师端的课程管理功能模块下的发布课程信息的这一功能实现涉及到不同的教师与之有着对应的相关课程信息，并需要暂存数据信息。如果以传统的思想存储信息中可能会导致信息的混乱，丢失等差错所以视图中表单负责暂存数据，通过js方法，将数据提交到控制器，然后通过M方法创建数据模型，将js传递数据存储到数据对象中，通过模型的add()方法将数据存储到数据库</a:t>
            </a:r>
            <a:endParaRPr lang="zh-CN" altLang="en-US" sz="2800" dirty="0">
              <a:solidFill>
                <a:schemeClr val="bg1"/>
              </a:solidFill>
              <a:latin typeface="楷体" panose="02010609060101010101" pitchFamily="49" charset="-122"/>
              <a:ea typeface="楷体" panose="02010609060101010101" pitchFamily="49" charset="-122"/>
            </a:endParaRPr>
          </a:p>
          <a:p>
            <a:pPr algn="l"/>
            <a:r>
              <a:rPr lang="en-US" altLang="zh-CN" sz="2800" dirty="0">
                <a:solidFill>
                  <a:schemeClr val="bg1"/>
                </a:solidFill>
                <a:latin typeface="楷体" panose="02010609060101010101" pitchFamily="49" charset="-122"/>
                <a:ea typeface="楷体" panose="02010609060101010101" pitchFamily="49" charset="-122"/>
              </a:rPr>
              <a:t>4</a:t>
            </a:r>
            <a:r>
              <a:rPr lang="zh-CN" altLang="en-US" sz="2800" dirty="0">
                <a:solidFill>
                  <a:schemeClr val="bg1"/>
                </a:solidFill>
                <a:latin typeface="楷体" panose="02010609060101010101" pitchFamily="49" charset="-122"/>
                <a:ea typeface="楷体" panose="02010609060101010101" pitchFamily="49" charset="-122"/>
              </a:rPr>
              <a:t>，在学生端与教师端的个人信息管理功能模块中，存在着修改个人信息的功能实现，其中就涉及到判断当前用户是否具有这个权限，如不具有权限则要显示提示信息。如符合权限条件则又涉及到关于在网站中暂存修改的数据并且能在这个过程中安全的将数据传入到数据库之中而不会造成数据丢失，数据混乱等问题，所以通过session()方法获取当前用户名，将从视图的表单上传的数据保存到数组中，通过模型的create()方法创建数据对象，最后通过数据库命令查找当前用户，将修改数据存储到数据库，实现用户数据的修改</a:t>
            </a:r>
            <a:endParaRPr lang="zh-CN" altLang="en-US" sz="2800" dirty="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V="1">
            <a:off x="9515060" y="0"/>
            <a:ext cx="2676940" cy="2943663"/>
          </a:xfrm>
          <a:prstGeom prst="rect">
            <a:avLst/>
          </a:prstGeom>
        </p:spPr>
      </p:pic>
      <p:sp>
        <p:nvSpPr>
          <p:cNvPr id="9" name="文本框 8"/>
          <p:cNvSpPr txBox="1"/>
          <p:nvPr/>
        </p:nvSpPr>
        <p:spPr>
          <a:xfrm>
            <a:off x="220345" y="431800"/>
            <a:ext cx="2607945" cy="645160"/>
          </a:xfrm>
          <a:prstGeom prst="rect">
            <a:avLst/>
          </a:prstGeom>
          <a:solidFill>
            <a:srgbClr val="597949"/>
          </a:solidFill>
          <a:ln>
            <a:solidFill>
              <a:schemeClr val="bg1">
                <a:lumMod val="65000"/>
              </a:schemeClr>
            </a:solidFill>
          </a:ln>
        </p:spPr>
        <p:txBody>
          <a:bodyPr wrap="square" rtlCol="0">
            <a:spAutoFit/>
          </a:bodyPr>
          <a:lstStyle/>
          <a:p>
            <a:pPr algn="ctr"/>
            <a:r>
              <a:rPr lang="zh-CN" altLang="en-US" sz="3600" b="1" dirty="0">
                <a:solidFill>
                  <a:schemeClr val="bg1"/>
                </a:solidFill>
                <a:latin typeface="楷体" panose="02010609060101010101" pitchFamily="49" charset="-122"/>
                <a:ea typeface="楷体" panose="02010609060101010101" pitchFamily="49" charset="-122"/>
              </a:rPr>
              <a:t>技术难点</a:t>
            </a:r>
            <a:endParaRPr lang="zh-CN" altLang="en-US" sz="3600" b="1" dirty="0">
              <a:solidFill>
                <a:schemeClr val="bg1"/>
              </a:solidFill>
              <a:latin typeface="楷体" panose="02010609060101010101" pitchFamily="49" charset="-122"/>
              <a:ea typeface="楷体" panose="02010609060101010101" pitchFamily="49" charset="-122"/>
            </a:endParaRPr>
          </a:p>
        </p:txBody>
      </p:sp>
      <p:sp>
        <p:nvSpPr>
          <p:cNvPr id="10" name="文本框 9"/>
          <p:cNvSpPr txBox="1"/>
          <p:nvPr/>
        </p:nvSpPr>
        <p:spPr>
          <a:xfrm>
            <a:off x="220345" y="1769745"/>
            <a:ext cx="10937875" cy="2676525"/>
          </a:xfrm>
          <a:prstGeom prst="rect">
            <a:avLst/>
          </a:prstGeom>
          <a:solidFill>
            <a:srgbClr val="597949"/>
          </a:solidFill>
          <a:ln>
            <a:solidFill>
              <a:schemeClr val="bg1">
                <a:lumMod val="65000"/>
              </a:schemeClr>
            </a:solidFill>
          </a:ln>
        </p:spPr>
        <p:txBody>
          <a:bodyPr wrap="square" rtlCol="0">
            <a:spAutoFit/>
          </a:bodyPr>
          <a:lstStyle/>
          <a:p>
            <a:pPr algn="l"/>
            <a:r>
              <a:rPr lang="en-US" sz="2800" dirty="0">
                <a:solidFill>
                  <a:schemeClr val="bg1"/>
                </a:solidFill>
                <a:latin typeface="楷体" panose="02010609060101010101" pitchFamily="49" charset="-122"/>
                <a:ea typeface="楷体" panose="02010609060101010101" pitchFamily="49" charset="-122"/>
              </a:rPr>
              <a:t>5</a:t>
            </a:r>
            <a:r>
              <a:rPr lang="zh-CN" altLang="en-US" sz="2800" dirty="0">
                <a:solidFill>
                  <a:schemeClr val="bg1"/>
                </a:solidFill>
                <a:latin typeface="楷体" panose="02010609060101010101" pitchFamily="49" charset="-122"/>
                <a:ea typeface="楷体" panose="02010609060101010101" pitchFamily="49" charset="-122"/>
              </a:rPr>
              <a:t>，</a:t>
            </a:r>
            <a:r>
              <a:rPr sz="2800" dirty="0">
                <a:solidFill>
                  <a:schemeClr val="bg1"/>
                </a:solidFill>
                <a:latin typeface="楷体" panose="02010609060101010101" pitchFamily="49" charset="-122"/>
                <a:ea typeface="楷体" panose="02010609060101010101" pitchFamily="49" charset="-122"/>
              </a:rPr>
              <a:t>学生用户不能正常看到自己所选课程详细情况，以及每个课程选了的同学有哪些，以及这些同学的信息，显示较慢</a:t>
            </a:r>
            <a:r>
              <a:rPr lang="zh-CN" sz="2800" dirty="0">
                <a:solidFill>
                  <a:schemeClr val="bg1"/>
                </a:solidFill>
                <a:latin typeface="楷体" panose="02010609060101010101" pitchFamily="49" charset="-122"/>
                <a:ea typeface="楷体" panose="02010609060101010101" pitchFamily="49" charset="-122"/>
              </a:rPr>
              <a:t>，导致信息显示混乱，无法正常显示，后来对数据查询表进行了重新规划，控制层的查询语句，采用较快，较简单的方式，使用多表查询，学生用户可以看到自己所选课程的详细情况，以及选同一课程的其他同学的相应信息，同时也能看到老师的信息</a:t>
            </a:r>
            <a:endParaRPr lang="zh-CN" sz="2800" dirty="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V="1">
            <a:off x="9515060" y="0"/>
            <a:ext cx="2676940" cy="2943663"/>
          </a:xfrm>
          <a:prstGeom prst="rect">
            <a:avLst/>
          </a:prstGeom>
        </p:spPr>
      </p:pic>
      <p:sp>
        <p:nvSpPr>
          <p:cNvPr id="9" name="文本框 8"/>
          <p:cNvSpPr txBox="1"/>
          <p:nvPr/>
        </p:nvSpPr>
        <p:spPr>
          <a:xfrm>
            <a:off x="527050" y="673735"/>
            <a:ext cx="2607945" cy="645160"/>
          </a:xfrm>
          <a:prstGeom prst="rect">
            <a:avLst/>
          </a:prstGeom>
          <a:solidFill>
            <a:srgbClr val="597949"/>
          </a:solidFill>
          <a:ln>
            <a:solidFill>
              <a:schemeClr val="bg1">
                <a:lumMod val="65000"/>
              </a:schemeClr>
            </a:solidFill>
          </a:ln>
        </p:spPr>
        <p:txBody>
          <a:bodyPr wrap="square" rtlCol="0">
            <a:spAutoFit/>
          </a:bodyPr>
          <a:lstStyle/>
          <a:p>
            <a:pPr algn="ctr"/>
            <a:r>
              <a:rPr lang="zh-CN" altLang="en-US" sz="3600" b="1" dirty="0">
                <a:solidFill>
                  <a:schemeClr val="bg1"/>
                </a:solidFill>
                <a:latin typeface="楷体" panose="02010609060101010101" pitchFamily="49" charset="-122"/>
                <a:ea typeface="楷体" panose="02010609060101010101" pitchFamily="49" charset="-122"/>
              </a:rPr>
              <a:t>心得</a:t>
            </a:r>
            <a:endParaRPr lang="zh-CN" altLang="en-US" sz="3600" b="1" dirty="0">
              <a:solidFill>
                <a:schemeClr val="bg1"/>
              </a:solidFill>
              <a:latin typeface="楷体" panose="02010609060101010101" pitchFamily="49" charset="-122"/>
              <a:ea typeface="楷体" panose="02010609060101010101" pitchFamily="49" charset="-122"/>
            </a:endParaRPr>
          </a:p>
        </p:txBody>
      </p:sp>
      <p:sp>
        <p:nvSpPr>
          <p:cNvPr id="10" name="文本框 9"/>
          <p:cNvSpPr txBox="1"/>
          <p:nvPr/>
        </p:nvSpPr>
        <p:spPr>
          <a:xfrm>
            <a:off x="429895" y="1689100"/>
            <a:ext cx="10937875" cy="4831080"/>
          </a:xfrm>
          <a:prstGeom prst="rect">
            <a:avLst/>
          </a:prstGeom>
          <a:solidFill>
            <a:srgbClr val="597949"/>
          </a:solidFill>
          <a:ln>
            <a:solidFill>
              <a:schemeClr val="bg1">
                <a:lumMod val="65000"/>
              </a:schemeClr>
            </a:solidFill>
          </a:ln>
        </p:spPr>
        <p:txBody>
          <a:bodyPr wrap="square" rtlCol="0">
            <a:spAutoFit/>
          </a:bodyPr>
          <a:lstStyle/>
          <a:p>
            <a:pPr algn="l"/>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通过这次的项目，使</a:t>
            </a:r>
            <a:r>
              <a:rPr lang="zh-CN" altLang="en-US" sz="2800" dirty="0">
                <a:solidFill>
                  <a:schemeClr val="bg1"/>
                </a:solidFill>
                <a:latin typeface="楷体" panose="02010609060101010101" pitchFamily="49" charset="-122"/>
                <a:ea typeface="楷体" panose="02010609060101010101" pitchFamily="49" charset="-122"/>
              </a:rPr>
              <a:t>我们对编程有了进一步的认识，在做项目的时候，最重要的不是自己如何快速的将自己分配的任务做完，而是要注重团队的协作。一开始组内必须对这个项目的数据库的命名进行讨论，定义表的属性和数据类型，表与表之间会有关联，所有的属性的类型和长度必须定义一致，这样访问数据库时才不会出错。如果一开始不讲这些步骤统一定下来的话，就会在后面的编程带来一系列的问题。</a:t>
            </a:r>
            <a:endParaRPr lang="zh-CN" altLang="en-US" sz="2800" dirty="0">
              <a:solidFill>
                <a:schemeClr val="bg1"/>
              </a:solidFill>
              <a:latin typeface="楷体" panose="02010609060101010101" pitchFamily="49" charset="-122"/>
              <a:ea typeface="楷体" panose="02010609060101010101" pitchFamily="49" charset="-122"/>
            </a:endParaRPr>
          </a:p>
          <a:p>
            <a:pPr algn="l"/>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当我们完成此次实训任务的时候，我知道了做一个项目不是一个人能完成的，需要组员之间的相互配合，因为有的功能与别人做的功能是向连接到的，如果只顾自己，这个项目不会完成。这需要与组内的成员进行交流，大家一起解决问题。</a:t>
            </a:r>
            <a:endParaRPr lang="zh-CN" altLang="en-US" sz="2800" dirty="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V="1">
            <a:off x="9515060" y="0"/>
            <a:ext cx="2676940" cy="2943663"/>
          </a:xfrm>
          <a:prstGeom prst="rect">
            <a:avLst/>
          </a:prstGeom>
        </p:spPr>
      </p:pic>
      <p:sp>
        <p:nvSpPr>
          <p:cNvPr id="3" name="Freeform 5"/>
          <p:cNvSpPr/>
          <p:nvPr/>
        </p:nvSpPr>
        <p:spPr bwMode="auto">
          <a:xfrm>
            <a:off x="6226175" y="2970212"/>
            <a:ext cx="1657350" cy="2333625"/>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solidFill>
            <a:srgbClr val="597949"/>
          </a:solidFill>
          <a:ln>
            <a:noFill/>
          </a:ln>
        </p:spPr>
        <p:txBody>
          <a:bodyPr/>
          <a:lstStyle/>
          <a:p>
            <a:endParaRPr lang="zh-CN" altLang="en-US">
              <a:latin typeface="汉仪良品线简" panose="00020600040101010101" pitchFamily="18" charset="-122"/>
              <a:ea typeface="汉仪良品线简" panose="00020600040101010101" pitchFamily="18" charset="-122"/>
            </a:endParaRPr>
          </a:p>
        </p:txBody>
      </p:sp>
      <p:sp>
        <p:nvSpPr>
          <p:cNvPr id="5" name="Freeform 6"/>
          <p:cNvSpPr/>
          <p:nvPr/>
        </p:nvSpPr>
        <p:spPr bwMode="auto">
          <a:xfrm>
            <a:off x="5537200" y="1931987"/>
            <a:ext cx="2332037" cy="1655763"/>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2147483647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solidFill>
            <a:srgbClr val="597949"/>
          </a:solidFill>
          <a:ln>
            <a:noFill/>
          </a:ln>
        </p:spPr>
        <p:txBody>
          <a:bodyPr/>
          <a:lstStyle/>
          <a:p>
            <a:endParaRPr lang="zh-CN" altLang="en-US">
              <a:latin typeface="汉仪良品线简" panose="00020600040101010101" pitchFamily="18" charset="-122"/>
              <a:ea typeface="汉仪良品线简" panose="00020600040101010101" pitchFamily="18" charset="-122"/>
            </a:endParaRPr>
          </a:p>
        </p:txBody>
      </p:sp>
      <p:sp>
        <p:nvSpPr>
          <p:cNvPr id="6" name="Freeform 7"/>
          <p:cNvSpPr/>
          <p:nvPr/>
        </p:nvSpPr>
        <p:spPr bwMode="auto">
          <a:xfrm>
            <a:off x="4495800" y="1946275"/>
            <a:ext cx="1657350" cy="2332037"/>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solidFill>
            <a:srgbClr val="597949"/>
          </a:solidFill>
          <a:ln>
            <a:noFill/>
          </a:ln>
        </p:spPr>
        <p:txBody>
          <a:bodyPr/>
          <a:lstStyle/>
          <a:p>
            <a:endParaRPr lang="zh-CN" altLang="en-US">
              <a:latin typeface="汉仪良品线简" panose="00020600040101010101" pitchFamily="18" charset="-122"/>
              <a:ea typeface="汉仪良品线简" panose="00020600040101010101" pitchFamily="18" charset="-122"/>
            </a:endParaRPr>
          </a:p>
        </p:txBody>
      </p:sp>
      <p:sp>
        <p:nvSpPr>
          <p:cNvPr id="7" name="Freeform 8"/>
          <p:cNvSpPr/>
          <p:nvPr/>
        </p:nvSpPr>
        <p:spPr bwMode="auto">
          <a:xfrm>
            <a:off x="4511675" y="3662362"/>
            <a:ext cx="2333625" cy="1655763"/>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solidFill>
            <a:srgbClr val="597949"/>
          </a:solidFill>
          <a:ln>
            <a:noFill/>
          </a:ln>
        </p:spPr>
        <p:txBody>
          <a:bodyPr/>
          <a:lstStyle/>
          <a:p>
            <a:endParaRPr lang="zh-CN" altLang="en-US">
              <a:latin typeface="汉仪良品线简" panose="00020600040101010101" pitchFamily="18" charset="-122"/>
              <a:ea typeface="汉仪良品线简" panose="00020600040101010101" pitchFamily="18" charset="-122"/>
            </a:endParaRPr>
          </a:p>
        </p:txBody>
      </p:sp>
      <p:sp>
        <p:nvSpPr>
          <p:cNvPr id="8" name="矩形 24"/>
          <p:cNvSpPr>
            <a:spLocks noChangeArrowheads="1"/>
          </p:cNvSpPr>
          <p:nvPr/>
        </p:nvSpPr>
        <p:spPr bwMode="auto">
          <a:xfrm>
            <a:off x="4759325" y="2268537"/>
            <a:ext cx="651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solidFill>
                  <a:schemeClr val="bg1"/>
                </a:solidFill>
                <a:latin typeface="汉仪良品线简" panose="00020600040101010101" pitchFamily="18" charset="-122"/>
                <a:ea typeface="汉仪良品线简" panose="00020600040101010101" pitchFamily="18" charset="-122"/>
                <a:cs typeface="Adobe Naskh Medium" panose="01010101010101010101"/>
              </a:rPr>
              <a:t>01</a:t>
            </a:r>
            <a:endParaRPr lang="zh-CN" altLang="en-US" sz="2800">
              <a:solidFill>
                <a:schemeClr val="bg1"/>
              </a:solidFill>
              <a:latin typeface="汉仪良品线简" panose="00020600040101010101" pitchFamily="18" charset="-122"/>
              <a:ea typeface="汉仪良品线简" panose="00020600040101010101" pitchFamily="18" charset="-122"/>
              <a:cs typeface="Adobe Naskh Medium" panose="01010101010101010101"/>
            </a:endParaRPr>
          </a:p>
        </p:txBody>
      </p:sp>
      <p:sp>
        <p:nvSpPr>
          <p:cNvPr id="9" name="矩形 25"/>
          <p:cNvSpPr>
            <a:spLocks noChangeArrowheads="1"/>
          </p:cNvSpPr>
          <p:nvPr/>
        </p:nvSpPr>
        <p:spPr bwMode="auto">
          <a:xfrm>
            <a:off x="7192962" y="2185987"/>
            <a:ext cx="651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solidFill>
                  <a:schemeClr val="bg1"/>
                </a:solidFill>
                <a:latin typeface="汉仪良品线简" panose="00020600040101010101" pitchFamily="18" charset="-122"/>
                <a:ea typeface="汉仪良品线简" panose="00020600040101010101" pitchFamily="18" charset="-122"/>
                <a:cs typeface="Adobe Naskh Medium" panose="01010101010101010101"/>
              </a:rPr>
              <a:t>02</a:t>
            </a:r>
            <a:endParaRPr lang="zh-CN" altLang="en-US" sz="2800">
              <a:solidFill>
                <a:schemeClr val="bg1"/>
              </a:solidFill>
              <a:latin typeface="汉仪良品线简" panose="00020600040101010101" pitchFamily="18" charset="-122"/>
              <a:ea typeface="汉仪良品线简" panose="00020600040101010101" pitchFamily="18" charset="-122"/>
              <a:cs typeface="Adobe Naskh Medium" panose="01010101010101010101"/>
            </a:endParaRPr>
          </a:p>
        </p:txBody>
      </p:sp>
      <p:sp>
        <p:nvSpPr>
          <p:cNvPr id="10" name="矩形 26"/>
          <p:cNvSpPr>
            <a:spLocks noChangeArrowheads="1"/>
          </p:cNvSpPr>
          <p:nvPr/>
        </p:nvSpPr>
        <p:spPr bwMode="auto">
          <a:xfrm>
            <a:off x="7123112" y="4625975"/>
            <a:ext cx="651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solidFill>
                  <a:schemeClr val="bg1"/>
                </a:solidFill>
                <a:latin typeface="汉仪良品线简" panose="00020600040101010101" pitchFamily="18" charset="-122"/>
                <a:ea typeface="汉仪良品线简" panose="00020600040101010101" pitchFamily="18" charset="-122"/>
                <a:cs typeface="Adobe Naskh Medium" panose="01010101010101010101"/>
              </a:rPr>
              <a:t>03</a:t>
            </a:r>
            <a:endParaRPr lang="zh-CN" altLang="en-US" sz="2800">
              <a:solidFill>
                <a:schemeClr val="bg1"/>
              </a:solidFill>
              <a:latin typeface="汉仪良品线简" panose="00020600040101010101" pitchFamily="18" charset="-122"/>
              <a:ea typeface="汉仪良品线简" panose="00020600040101010101" pitchFamily="18" charset="-122"/>
              <a:cs typeface="Adobe Naskh Medium" panose="01010101010101010101"/>
            </a:endParaRPr>
          </a:p>
        </p:txBody>
      </p:sp>
      <p:sp>
        <p:nvSpPr>
          <p:cNvPr id="11" name="矩形 27"/>
          <p:cNvSpPr>
            <a:spLocks noChangeArrowheads="1"/>
          </p:cNvSpPr>
          <p:nvPr/>
        </p:nvSpPr>
        <p:spPr bwMode="auto">
          <a:xfrm>
            <a:off x="4716462" y="4546600"/>
            <a:ext cx="651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2800">
                <a:solidFill>
                  <a:schemeClr val="bg1"/>
                </a:solidFill>
                <a:latin typeface="汉仪良品线简" panose="00020600040101010101" pitchFamily="18" charset="-122"/>
                <a:ea typeface="汉仪良品线简" panose="00020600040101010101" pitchFamily="18" charset="-122"/>
                <a:cs typeface="Adobe Naskh Medium" panose="01010101010101010101"/>
              </a:rPr>
              <a:t>04</a:t>
            </a:r>
            <a:endParaRPr lang="zh-CN" altLang="en-US" sz="2800">
              <a:solidFill>
                <a:schemeClr val="bg1"/>
              </a:solidFill>
              <a:latin typeface="汉仪良品线简" panose="00020600040101010101" pitchFamily="18" charset="-122"/>
              <a:ea typeface="汉仪良品线简" panose="00020600040101010101" pitchFamily="18" charset="-122"/>
              <a:cs typeface="Adobe Naskh Medium" panose="01010101010101010101"/>
            </a:endParaRPr>
          </a:p>
        </p:txBody>
      </p:sp>
      <p:sp>
        <p:nvSpPr>
          <p:cNvPr id="12" name="TextBox 57"/>
          <p:cNvSpPr txBox="1"/>
          <p:nvPr/>
        </p:nvSpPr>
        <p:spPr bwMode="auto">
          <a:xfrm>
            <a:off x="969010" y="2017395"/>
            <a:ext cx="3263265" cy="1383665"/>
          </a:xfrm>
          <a:prstGeom prst="rect">
            <a:avLst/>
          </a:prstGeom>
          <a:noFill/>
        </p:spPr>
        <p:txBody>
          <a:bodyPr wrap="square">
            <a:spAutoFit/>
          </a:bodyPr>
          <a:lstStyle/>
          <a:p>
            <a:pPr>
              <a:lnSpc>
                <a:spcPct val="150000"/>
              </a:lnSpc>
            </a:pPr>
            <a:r>
              <a:rPr lang="zh-CN" altLang="en-US" sz="2800" b="1" dirty="0">
                <a:latin typeface="楷体" panose="02010609060101010101" pitchFamily="49" charset="-122"/>
                <a:ea typeface="楷体" panose="02010609060101010101" pitchFamily="49" charset="-122"/>
              </a:rPr>
              <a:t>系统简要介绍，小组成员，分工详情</a:t>
            </a:r>
            <a:endParaRPr lang="zh-CN" altLang="en-US" sz="2800" b="1" dirty="0">
              <a:latin typeface="楷体" panose="02010609060101010101" pitchFamily="49" charset="-122"/>
              <a:ea typeface="楷体" panose="02010609060101010101" pitchFamily="49" charset="-122"/>
            </a:endParaRPr>
          </a:p>
        </p:txBody>
      </p:sp>
      <p:sp>
        <p:nvSpPr>
          <p:cNvPr id="13" name="TextBox 57"/>
          <p:cNvSpPr txBox="1"/>
          <p:nvPr/>
        </p:nvSpPr>
        <p:spPr bwMode="auto">
          <a:xfrm>
            <a:off x="8132762" y="2017712"/>
            <a:ext cx="2673350" cy="737235"/>
          </a:xfrm>
          <a:prstGeom prst="rect">
            <a:avLst/>
          </a:prstGeom>
          <a:noFill/>
        </p:spPr>
        <p:txBody>
          <a:bodyPr>
            <a:spAutoFit/>
          </a:bodyPr>
          <a:lstStyle/>
          <a:p>
            <a:pPr>
              <a:lnSpc>
                <a:spcPct val="150000"/>
              </a:lnSpc>
            </a:pPr>
            <a:r>
              <a:rPr lang="zh-CN" altLang="en-US" sz="2800" b="1" dirty="0">
                <a:latin typeface="楷体" panose="02010609060101010101" pitchFamily="49" charset="-122"/>
                <a:ea typeface="楷体" panose="02010609060101010101" pitchFamily="49" charset="-122"/>
              </a:rPr>
              <a:t>系统详情介绍</a:t>
            </a:r>
            <a:endParaRPr lang="zh-CN" altLang="en-US" sz="2800" b="1" dirty="0">
              <a:latin typeface="楷体" panose="02010609060101010101" pitchFamily="49" charset="-122"/>
              <a:ea typeface="楷体" panose="02010609060101010101" pitchFamily="49" charset="-122"/>
            </a:endParaRPr>
          </a:p>
        </p:txBody>
      </p:sp>
      <p:sp>
        <p:nvSpPr>
          <p:cNvPr id="14" name="TextBox 57"/>
          <p:cNvSpPr txBox="1"/>
          <p:nvPr/>
        </p:nvSpPr>
        <p:spPr bwMode="auto">
          <a:xfrm>
            <a:off x="581025" y="4435475"/>
            <a:ext cx="3651250" cy="2030095"/>
          </a:xfrm>
          <a:prstGeom prst="rect">
            <a:avLst/>
          </a:prstGeom>
          <a:noFill/>
        </p:spPr>
        <p:txBody>
          <a:bodyPr wrap="square">
            <a:spAutoFit/>
          </a:bodyPr>
          <a:lstStyle/>
          <a:p>
            <a:pPr>
              <a:lnSpc>
                <a:spcPct val="150000"/>
              </a:lnSpc>
            </a:pPr>
            <a:r>
              <a:rPr lang="zh-CN" altLang="en-US" sz="2800" b="1" dirty="0">
                <a:latin typeface="楷体" panose="02010609060101010101" pitchFamily="49" charset="-122"/>
                <a:ea typeface="楷体" panose="02010609060101010101" pitchFamily="49" charset="-122"/>
              </a:rPr>
              <a:t>系统的完成度，系统的不足，以及系统日后的完善</a:t>
            </a:r>
            <a:endParaRPr lang="zh-CN" altLang="en-US" sz="2800" b="1" dirty="0">
              <a:latin typeface="楷体" panose="02010609060101010101" pitchFamily="49" charset="-122"/>
              <a:ea typeface="楷体" panose="02010609060101010101" pitchFamily="49" charset="-122"/>
            </a:endParaRPr>
          </a:p>
        </p:txBody>
      </p:sp>
      <p:sp>
        <p:nvSpPr>
          <p:cNvPr id="15" name="TextBox 57"/>
          <p:cNvSpPr txBox="1"/>
          <p:nvPr/>
        </p:nvSpPr>
        <p:spPr bwMode="auto">
          <a:xfrm>
            <a:off x="8132762" y="4435475"/>
            <a:ext cx="2673350" cy="1383665"/>
          </a:xfrm>
          <a:prstGeom prst="rect">
            <a:avLst/>
          </a:prstGeom>
          <a:noFill/>
        </p:spPr>
        <p:txBody>
          <a:bodyPr>
            <a:spAutoFit/>
          </a:bodyPr>
          <a:lstStyle/>
          <a:p>
            <a:pPr>
              <a:lnSpc>
                <a:spcPct val="150000"/>
              </a:lnSpc>
            </a:pPr>
            <a:r>
              <a:rPr lang="zh-CN" altLang="en-US" sz="2800" b="1" dirty="0">
                <a:latin typeface="楷体" panose="02010609060101010101" pitchFamily="49" charset="-122"/>
                <a:ea typeface="楷体" panose="02010609060101010101" pitchFamily="49" charset="-122"/>
              </a:rPr>
              <a:t>系统的技术难点和</a:t>
            </a:r>
            <a:r>
              <a:rPr lang="zh-CN" altLang="en-US" sz="2800" b="1" dirty="0">
                <a:latin typeface="楷体" panose="02010609060101010101" pitchFamily="49" charset="-122"/>
                <a:ea typeface="楷体" panose="02010609060101010101" pitchFamily="49" charset="-122"/>
              </a:rPr>
              <a:t>心得</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a:off x="8256105" y="2529942"/>
            <a:ext cx="3935896" cy="4328058"/>
          </a:xfrm>
          <a:prstGeom prst="rect">
            <a:avLst/>
          </a:prstGeom>
        </p:spPr>
      </p:pic>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208" t="621" r="52698" b="59335"/>
          <a:stretch>
            <a:fillRect/>
          </a:stretch>
        </p:blipFill>
        <p:spPr>
          <a:xfrm>
            <a:off x="0" y="-206"/>
            <a:ext cx="4241830" cy="3606702"/>
          </a:xfrm>
          <a:prstGeom prst="rect">
            <a:avLst/>
          </a:prstGeom>
        </p:spPr>
      </p:pic>
      <p:sp>
        <p:nvSpPr>
          <p:cNvPr id="7" name="矩形 6"/>
          <p:cNvSpPr/>
          <p:nvPr/>
        </p:nvSpPr>
        <p:spPr>
          <a:xfrm>
            <a:off x="4747489" y="1832654"/>
            <a:ext cx="1602957" cy="3420358"/>
          </a:xfrm>
          <a:prstGeom prst="rect">
            <a:avLst/>
          </a:prstGeom>
          <a:noFill/>
          <a:ln w="57150">
            <a:solidFill>
              <a:srgbClr val="61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650374" y="2862197"/>
            <a:ext cx="1400144" cy="1446550"/>
          </a:xfrm>
          <a:prstGeom prst="rect">
            <a:avLst/>
          </a:prstGeom>
          <a:solidFill>
            <a:schemeClr val="bg1"/>
          </a:solidFill>
        </p:spPr>
        <p:txBody>
          <a:bodyPr wrap="square" rtlCol="0">
            <a:spAutoFit/>
          </a:bodyPr>
          <a:lstStyle/>
          <a:p>
            <a:pPr algn="ctr"/>
            <a:r>
              <a:rPr lang="zh-CN" altLang="en-US" sz="8800" b="1" dirty="0">
                <a:latin typeface="文悦古典明朝体 (非商业使用) W5" pitchFamily="50" charset="-122"/>
                <a:ea typeface="文悦古典明朝体 (非商业使用) W5" pitchFamily="50" charset="-122"/>
              </a:rPr>
              <a:t>谢</a:t>
            </a:r>
            <a:endParaRPr lang="zh-CN" altLang="en-US" sz="8800" b="1" dirty="0">
              <a:latin typeface="文悦古典明朝体 (非商业使用) W5" pitchFamily="50" charset="-122"/>
              <a:ea typeface="文悦古典明朝体 (非商业使用) W5" pitchFamily="50" charset="-122"/>
            </a:endParaRPr>
          </a:p>
        </p:txBody>
      </p:sp>
      <p:sp>
        <p:nvSpPr>
          <p:cNvPr id="10" name="文本框 9"/>
          <p:cNvSpPr txBox="1"/>
          <p:nvPr/>
        </p:nvSpPr>
        <p:spPr>
          <a:xfrm>
            <a:off x="5594409" y="4580824"/>
            <a:ext cx="3566352" cy="400110"/>
          </a:xfrm>
          <a:prstGeom prst="rect">
            <a:avLst/>
          </a:prstGeom>
          <a:solidFill>
            <a:srgbClr val="597949"/>
          </a:solidFill>
          <a:ln>
            <a:noFill/>
          </a:ln>
          <a:effectLst>
            <a:outerShdw blurRad="88900" dist="25400" dir="5400000" algn="ctr" rotWithShape="0">
              <a:srgbClr val="000000">
                <a:alpha val="43137"/>
              </a:srgbClr>
            </a:outerShdw>
          </a:effectLst>
        </p:spPr>
        <p:txBody>
          <a:bodyPr wrap="square" rtlCol="0">
            <a:spAutoFit/>
          </a:bodyPr>
          <a:lstStyle/>
          <a:p>
            <a:pPr algn="ctr"/>
            <a:r>
              <a:rPr lang="zh-CN" altLang="en-US" sz="2000" dirty="0">
                <a:solidFill>
                  <a:schemeClr val="bg1"/>
                </a:solidFill>
                <a:latin typeface="楷体" panose="02010609060101010101" pitchFamily="49" charset="-122"/>
                <a:ea typeface="楷体" panose="02010609060101010101" pitchFamily="49" charset="-122"/>
              </a:rPr>
              <a:t>总结报告</a:t>
            </a:r>
            <a:r>
              <a:rPr lang="en-US" altLang="zh-CN" sz="2000" dirty="0">
                <a:solidFill>
                  <a:schemeClr val="bg1"/>
                </a:solidFill>
                <a:latin typeface="楷体" panose="02010609060101010101" pitchFamily="49" charset="-122"/>
                <a:ea typeface="楷体" panose="02010609060101010101" pitchFamily="49" charset="-122"/>
              </a:rPr>
              <a:t>/</a:t>
            </a:r>
            <a:r>
              <a:rPr lang="zh-CN" altLang="en-US" sz="2000" dirty="0">
                <a:solidFill>
                  <a:schemeClr val="bg1"/>
                </a:solidFill>
                <a:latin typeface="楷体" panose="02010609060101010101" pitchFamily="49" charset="-122"/>
                <a:ea typeface="楷体" panose="02010609060101010101" pitchFamily="49" charset="-122"/>
              </a:rPr>
              <a:t>计划书</a:t>
            </a:r>
            <a:r>
              <a:rPr lang="en-US" altLang="zh-CN" sz="2000" dirty="0">
                <a:solidFill>
                  <a:schemeClr val="bg1"/>
                </a:solidFill>
                <a:latin typeface="楷体" panose="02010609060101010101" pitchFamily="49" charset="-122"/>
                <a:ea typeface="楷体" panose="02010609060101010101" pitchFamily="49" charset="-122"/>
              </a:rPr>
              <a:t>/</a:t>
            </a:r>
            <a:r>
              <a:rPr lang="zh-CN" altLang="en-US" sz="2000" dirty="0">
                <a:solidFill>
                  <a:schemeClr val="bg1"/>
                </a:solidFill>
                <a:latin typeface="楷体" panose="02010609060101010101" pitchFamily="49" charset="-122"/>
                <a:ea typeface="楷体" panose="02010609060101010101" pitchFamily="49" charset="-122"/>
              </a:rPr>
              <a:t>汇报</a:t>
            </a:r>
            <a:endParaRPr lang="zh-CN" altLang="en-US" sz="2000" dirty="0">
              <a:solidFill>
                <a:schemeClr val="bg1"/>
              </a:solidFill>
              <a:latin typeface="楷体" panose="02010609060101010101" pitchFamily="49" charset="-122"/>
              <a:ea typeface="楷体" panose="02010609060101010101" pitchFamily="49" charset="-122"/>
            </a:endParaRPr>
          </a:p>
        </p:txBody>
      </p:sp>
      <p:sp>
        <p:nvSpPr>
          <p:cNvPr id="11" name="文本框 10"/>
          <p:cNvSpPr txBox="1"/>
          <p:nvPr/>
        </p:nvSpPr>
        <p:spPr>
          <a:xfrm>
            <a:off x="4695856" y="1795595"/>
            <a:ext cx="1400144" cy="1446550"/>
          </a:xfrm>
          <a:prstGeom prst="rect">
            <a:avLst/>
          </a:prstGeom>
          <a:noFill/>
        </p:spPr>
        <p:txBody>
          <a:bodyPr wrap="square" rtlCol="0">
            <a:spAutoFit/>
          </a:bodyPr>
          <a:lstStyle/>
          <a:p>
            <a:pPr algn="ctr"/>
            <a:r>
              <a:rPr lang="zh-CN" altLang="en-US" sz="8800" b="1" dirty="0">
                <a:latin typeface="文悦古典明朝体 (非商业使用) W5" pitchFamily="50" charset="-122"/>
                <a:ea typeface="文悦古典明朝体 (非商业使用) W5" pitchFamily="50" charset="-122"/>
              </a:rPr>
              <a:t>谢</a:t>
            </a:r>
            <a:endParaRPr lang="zh-CN" altLang="en-US" sz="8800" b="1" dirty="0">
              <a:latin typeface="文悦古典明朝体 (非商业使用) W5" pitchFamily="50" charset="-122"/>
              <a:ea typeface="文悦古典明朝体 (非商业使用) W5" pitchFamily="5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5562" y="815927"/>
            <a:ext cx="11000936" cy="5219114"/>
          </a:xfrm>
          <a:prstGeom prst="rect">
            <a:avLst/>
          </a:prstGeom>
          <a:solidFill>
            <a:schemeClr val="bg1"/>
          </a:solidFill>
          <a:ln>
            <a:no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H="1" flipV="1">
            <a:off x="0" y="0"/>
            <a:ext cx="3184304" cy="3501579"/>
          </a:xfrm>
          <a:prstGeom prst="rect">
            <a:avLst/>
          </a:prstGeom>
        </p:spPr>
      </p:pic>
      <p:sp>
        <p:nvSpPr>
          <p:cNvPr id="3" name="文本框 2"/>
          <p:cNvSpPr txBox="1"/>
          <p:nvPr/>
        </p:nvSpPr>
        <p:spPr>
          <a:xfrm>
            <a:off x="3589880" y="3381094"/>
            <a:ext cx="5321787" cy="1198880"/>
          </a:xfrm>
          <a:prstGeom prst="rect">
            <a:avLst/>
          </a:prstGeom>
          <a:noFill/>
          <a:ln w="19050">
            <a:noFill/>
            <a:prstDash val="dash"/>
          </a:ln>
        </p:spPr>
        <p:txBody>
          <a:bodyPr wrap="square" rtlCol="0">
            <a:spAutoFit/>
          </a:bodyPr>
          <a:lstStyle/>
          <a:p>
            <a:pPr algn="ctr"/>
            <a:r>
              <a:rPr lang="zh-CN" altLang="en-US" sz="3600" dirty="0">
                <a:latin typeface="Castellar" panose="020A0402060406010301" pitchFamily="18" charset="0"/>
                <a:ea typeface="楷体" panose="02010609060101010101" pitchFamily="49" charset="-122"/>
              </a:rPr>
              <a:t>系统的简要介绍，系统人员，以及系统的分工</a:t>
            </a:r>
            <a:endParaRPr lang="zh-CN" altLang="en-US" sz="3600" dirty="0">
              <a:latin typeface="Castellar" panose="020A0402060406010301" pitchFamily="18" charset="0"/>
              <a:ea typeface="楷体" panose="02010609060101010101" pitchFamily="49" charset="-122"/>
            </a:endParaRPr>
          </a:p>
        </p:txBody>
      </p:sp>
      <p:sp>
        <p:nvSpPr>
          <p:cNvPr id="5" name="文本框 4"/>
          <p:cNvSpPr txBox="1"/>
          <p:nvPr/>
        </p:nvSpPr>
        <p:spPr>
          <a:xfrm>
            <a:off x="4483735" y="2040255"/>
            <a:ext cx="3224530" cy="1106805"/>
          </a:xfrm>
          <a:prstGeom prst="rect">
            <a:avLst/>
          </a:prstGeom>
          <a:noFill/>
          <a:ln w="19050">
            <a:noFill/>
            <a:prstDash val="dash"/>
          </a:ln>
          <a:effectLst>
            <a:outerShdw blurRad="50800" dist="114300" dir="5400000" algn="ctr" rotWithShape="0">
              <a:srgbClr val="000000">
                <a:alpha val="43137"/>
              </a:srgbClr>
            </a:outerShdw>
          </a:effectLst>
        </p:spPr>
        <p:txBody>
          <a:bodyPr wrap="square" rtlCol="0">
            <a:spAutoFit/>
          </a:bodyPr>
          <a:lstStyle/>
          <a:p>
            <a:pPr algn="ctr"/>
            <a:r>
              <a:rPr lang="en-US" altLang="zh-CN" sz="6600" b="1" dirty="0">
                <a:latin typeface="Castellar" panose="020A0402060406010301" pitchFamily="18" charset="0"/>
                <a:ea typeface="楷体" panose="02010609060101010101" pitchFamily="49" charset="-122"/>
              </a:rPr>
              <a:t>0 1</a:t>
            </a:r>
            <a:endParaRPr lang="zh-CN" altLang="en-US" sz="6600" b="1" dirty="0">
              <a:latin typeface="Castellar" panose="020A0402060406010301" pitchFamily="18" charset="0"/>
              <a:ea typeface="楷体" panose="02010609060101010101" pitchFamily="49" charset="-122"/>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208" t="621" r="52698" b="59335"/>
          <a:stretch>
            <a:fillRect/>
          </a:stretch>
        </p:blipFill>
        <p:spPr>
          <a:xfrm flipH="1" flipV="1">
            <a:off x="8913409" y="3753741"/>
            <a:ext cx="2683029" cy="2281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V="1">
            <a:off x="9515060" y="0"/>
            <a:ext cx="2676940" cy="2943663"/>
          </a:xfrm>
          <a:prstGeom prst="rect">
            <a:avLst/>
          </a:prstGeom>
        </p:spPr>
      </p:pic>
      <p:sp>
        <p:nvSpPr>
          <p:cNvPr id="9" name="文本框 8"/>
          <p:cNvSpPr txBox="1"/>
          <p:nvPr/>
        </p:nvSpPr>
        <p:spPr>
          <a:xfrm>
            <a:off x="527050" y="673735"/>
            <a:ext cx="2607945" cy="645160"/>
          </a:xfrm>
          <a:prstGeom prst="rect">
            <a:avLst/>
          </a:prstGeom>
          <a:solidFill>
            <a:srgbClr val="597949"/>
          </a:solidFill>
          <a:ln>
            <a:solidFill>
              <a:schemeClr val="bg1">
                <a:lumMod val="65000"/>
              </a:schemeClr>
            </a:solidFill>
          </a:ln>
        </p:spPr>
        <p:txBody>
          <a:bodyPr wrap="square" rtlCol="0">
            <a:spAutoFit/>
          </a:bodyPr>
          <a:lstStyle/>
          <a:p>
            <a:pPr algn="ctr"/>
            <a:r>
              <a:rPr lang="zh-CN" altLang="en-US" sz="3600" b="1" dirty="0">
                <a:solidFill>
                  <a:schemeClr val="bg1"/>
                </a:solidFill>
                <a:latin typeface="楷体" panose="02010609060101010101" pitchFamily="49" charset="-122"/>
                <a:ea typeface="楷体" panose="02010609060101010101" pitchFamily="49" charset="-122"/>
              </a:rPr>
              <a:t>系统简介</a:t>
            </a:r>
            <a:endParaRPr lang="zh-CN" altLang="en-US" sz="3600" b="1" dirty="0">
              <a:solidFill>
                <a:schemeClr val="bg1"/>
              </a:solidFill>
              <a:latin typeface="楷体" panose="02010609060101010101" pitchFamily="49" charset="-122"/>
              <a:ea typeface="楷体" panose="02010609060101010101" pitchFamily="49" charset="-122"/>
            </a:endParaRPr>
          </a:p>
        </p:txBody>
      </p:sp>
      <p:sp>
        <p:nvSpPr>
          <p:cNvPr id="10" name="文本框 9"/>
          <p:cNvSpPr txBox="1"/>
          <p:nvPr/>
        </p:nvSpPr>
        <p:spPr>
          <a:xfrm>
            <a:off x="527050" y="1875155"/>
            <a:ext cx="10937875" cy="3969385"/>
          </a:xfrm>
          <a:prstGeom prst="rect">
            <a:avLst/>
          </a:prstGeom>
          <a:solidFill>
            <a:srgbClr val="597949"/>
          </a:solidFill>
          <a:ln>
            <a:solidFill>
              <a:schemeClr val="bg1">
                <a:lumMod val="65000"/>
              </a:schemeClr>
            </a:solidFill>
          </a:ln>
        </p:spPr>
        <p:txBody>
          <a:bodyPr wrap="square" rtlCol="0">
            <a:spAutoFit/>
          </a:bodyPr>
          <a:lstStyle/>
          <a:p>
            <a:pPr algn="l"/>
            <a:r>
              <a:rPr lang="en-US" altLang="zh-CN" sz="2800" dirty="0">
                <a:solidFill>
                  <a:schemeClr val="bg1"/>
                </a:solidFill>
                <a:latin typeface="楷体" panose="02010609060101010101" pitchFamily="49" charset="-122"/>
                <a:ea typeface="楷体" panose="02010609060101010101" pitchFamily="49" charset="-122"/>
              </a:rPr>
              <a:t>1</a:t>
            </a:r>
            <a:r>
              <a:rPr lang="zh-CN" altLang="en-US" sz="2800" dirty="0">
                <a:solidFill>
                  <a:schemeClr val="bg1"/>
                </a:solidFill>
                <a:latin typeface="楷体" panose="02010609060101010101" pitchFamily="49" charset="-122"/>
                <a:ea typeface="楷体" panose="02010609060101010101" pitchFamily="49" charset="-122"/>
              </a:rPr>
              <a:t>，随着信息技术的高速发展，教育教学改革的不断深入，互联网的普及，通过网络进行自主学习和收集信息，已为很成</a:t>
            </a:r>
            <a:r>
              <a:rPr lang="zh-CN" altLang="en-US" sz="2800" dirty="0">
                <a:solidFill>
                  <a:schemeClr val="bg1"/>
                </a:solidFill>
                <a:latin typeface="楷体" panose="02010609060101010101" pitchFamily="49" charset="-122"/>
                <a:ea typeface="楷体" panose="02010609060101010101" pitchFamily="49" charset="-122"/>
              </a:rPr>
              <a:t>多人的习惯，因</a:t>
            </a:r>
            <a:r>
              <a:rPr lang="zh-CN" altLang="en-US" sz="2800" dirty="0">
                <a:solidFill>
                  <a:schemeClr val="bg1"/>
                </a:solidFill>
                <a:latin typeface="楷体" panose="02010609060101010101" pitchFamily="49" charset="-122"/>
                <a:ea typeface="楷体" panose="02010609060101010101" pitchFamily="49" charset="-122"/>
              </a:rPr>
              <a:t>此开发一个在线学习网站还是很有必要的</a:t>
            </a:r>
            <a:endParaRPr lang="zh-CN" altLang="en-US" sz="2800" dirty="0">
              <a:solidFill>
                <a:schemeClr val="bg1"/>
              </a:solidFill>
              <a:latin typeface="楷体" panose="02010609060101010101" pitchFamily="49" charset="-122"/>
              <a:ea typeface="楷体" panose="02010609060101010101" pitchFamily="49" charset="-122"/>
            </a:endParaRPr>
          </a:p>
          <a:p>
            <a:pPr algn="l"/>
            <a:r>
              <a:rPr lang="en-US" altLang="zh-CN" sz="2800" dirty="0">
                <a:solidFill>
                  <a:schemeClr val="bg1"/>
                </a:solidFill>
                <a:latin typeface="楷体" panose="02010609060101010101" pitchFamily="49" charset="-122"/>
                <a:ea typeface="楷体" panose="02010609060101010101" pitchFamily="49" charset="-122"/>
              </a:rPr>
              <a:t>2</a:t>
            </a:r>
            <a:r>
              <a:rPr lang="zh-CN" altLang="en-US" sz="2800" dirty="0">
                <a:solidFill>
                  <a:schemeClr val="bg1"/>
                </a:solidFill>
                <a:latin typeface="楷体" panose="02010609060101010101" pitchFamily="49" charset="-122"/>
                <a:ea typeface="楷体" panose="02010609060101010101" pitchFamily="49" charset="-122"/>
              </a:rPr>
              <a:t>，开发目标：在不断的完善后，希望在毕业时可以完成</a:t>
            </a:r>
            <a:r>
              <a:rPr lang="zh-CN" altLang="en-US" sz="2800" dirty="0">
                <a:solidFill>
                  <a:schemeClr val="bg1"/>
                </a:solidFill>
                <a:latin typeface="楷体" panose="02010609060101010101" pitchFamily="49" charset="-122"/>
                <a:ea typeface="楷体" panose="02010609060101010101" pitchFamily="49" charset="-122"/>
              </a:rPr>
              <a:t>一个针对重庆师范大学，具有</a:t>
            </a:r>
            <a:r>
              <a:rPr lang="zh-CN" altLang="en-US" sz="2800" dirty="0">
                <a:solidFill>
                  <a:schemeClr val="bg1"/>
                </a:solidFill>
                <a:latin typeface="楷体" panose="02010609060101010101" pitchFamily="49" charset="-122"/>
                <a:ea typeface="楷体" panose="02010609060101010101" pitchFamily="49" charset="-122"/>
              </a:rPr>
              <a:t>软件工程的学科特点的学习考试交流的平台</a:t>
            </a:r>
            <a:endParaRPr lang="zh-CN" altLang="en-US" sz="2800" dirty="0">
              <a:solidFill>
                <a:schemeClr val="bg1"/>
              </a:solidFill>
              <a:latin typeface="楷体" panose="02010609060101010101" pitchFamily="49" charset="-122"/>
              <a:ea typeface="楷体" panose="02010609060101010101" pitchFamily="49" charset="-122"/>
            </a:endParaRPr>
          </a:p>
          <a:p>
            <a:pPr algn="l"/>
            <a:r>
              <a:rPr lang="en-US" altLang="zh-CN" sz="2800" dirty="0">
                <a:solidFill>
                  <a:schemeClr val="bg1"/>
                </a:solidFill>
                <a:latin typeface="楷体" panose="02010609060101010101" pitchFamily="49" charset="-122"/>
                <a:ea typeface="楷体" panose="02010609060101010101" pitchFamily="49" charset="-122"/>
              </a:rPr>
              <a:t>3</a:t>
            </a:r>
            <a:r>
              <a:rPr lang="zh-CN" altLang="en-US" sz="2800" dirty="0">
                <a:solidFill>
                  <a:schemeClr val="bg1"/>
                </a:solidFill>
                <a:latin typeface="楷体" panose="02010609060101010101" pitchFamily="49" charset="-122"/>
                <a:ea typeface="楷体" panose="02010609060101010101" pitchFamily="49" charset="-122"/>
              </a:rPr>
              <a:t>，主要使用语言：</a:t>
            </a:r>
            <a:r>
              <a:rPr lang="en-US" altLang="zh-CN" sz="2800" dirty="0">
                <a:solidFill>
                  <a:schemeClr val="bg1"/>
                </a:solidFill>
                <a:latin typeface="楷体" panose="02010609060101010101" pitchFamily="49" charset="-122"/>
                <a:ea typeface="楷体" panose="02010609060101010101" pitchFamily="49" charset="-122"/>
              </a:rPr>
              <a:t>PHP</a:t>
            </a:r>
            <a:r>
              <a:rPr lang="zh-CN" altLang="en-US" sz="2800" dirty="0">
                <a:solidFill>
                  <a:schemeClr val="bg1"/>
                </a:solidFill>
                <a:latin typeface="楷体" panose="02010609060101010101" pitchFamily="49" charset="-122"/>
                <a:ea typeface="楷体" panose="02010609060101010101" pitchFamily="49" charset="-122"/>
              </a:rPr>
              <a:t>，</a:t>
            </a:r>
            <a:r>
              <a:rPr lang="en-US" altLang="zh-CN" sz="2800" dirty="0">
                <a:solidFill>
                  <a:schemeClr val="bg1"/>
                </a:solidFill>
                <a:latin typeface="楷体" panose="02010609060101010101" pitchFamily="49" charset="-122"/>
                <a:ea typeface="楷体" panose="02010609060101010101" pitchFamily="49" charset="-122"/>
              </a:rPr>
              <a:t>CSS</a:t>
            </a:r>
            <a:r>
              <a:rPr lang="zh-CN" altLang="en-US" sz="2800" dirty="0">
                <a:solidFill>
                  <a:schemeClr val="bg1"/>
                </a:solidFill>
                <a:latin typeface="楷体" panose="02010609060101010101" pitchFamily="49" charset="-122"/>
                <a:ea typeface="楷体" panose="02010609060101010101" pitchFamily="49" charset="-122"/>
              </a:rPr>
              <a:t>，</a:t>
            </a:r>
            <a:r>
              <a:rPr lang="en-US" altLang="zh-CN" sz="2800" dirty="0">
                <a:solidFill>
                  <a:schemeClr val="bg1"/>
                </a:solidFill>
                <a:latin typeface="楷体" panose="02010609060101010101" pitchFamily="49" charset="-122"/>
                <a:ea typeface="楷体" panose="02010609060101010101" pitchFamily="49" charset="-122"/>
              </a:rPr>
              <a:t>Javascript</a:t>
            </a:r>
            <a:endParaRPr lang="en-US" altLang="zh-CN" sz="2800" dirty="0">
              <a:solidFill>
                <a:schemeClr val="bg1"/>
              </a:solidFill>
              <a:latin typeface="楷体" panose="02010609060101010101" pitchFamily="49" charset="-122"/>
              <a:ea typeface="楷体" panose="02010609060101010101" pitchFamily="49" charset="-122"/>
            </a:endParaRPr>
          </a:p>
          <a:p>
            <a:pPr algn="l"/>
            <a:r>
              <a:rPr lang="en-US" altLang="zh-CN" sz="2800" dirty="0">
                <a:solidFill>
                  <a:schemeClr val="bg1"/>
                </a:solidFill>
                <a:latin typeface="楷体" panose="02010609060101010101" pitchFamily="49" charset="-122"/>
                <a:ea typeface="楷体" panose="02010609060101010101" pitchFamily="49" charset="-122"/>
              </a:rPr>
              <a:t>4</a:t>
            </a:r>
            <a:r>
              <a:rPr lang="zh-CN" altLang="en-US" sz="2800" dirty="0">
                <a:solidFill>
                  <a:schemeClr val="bg1"/>
                </a:solidFill>
                <a:latin typeface="楷体" panose="02010609060101010101" pitchFamily="49" charset="-122"/>
                <a:ea typeface="楷体" panose="02010609060101010101" pitchFamily="49" charset="-122"/>
              </a:rPr>
              <a:t>，所用框架：</a:t>
            </a:r>
            <a:r>
              <a:rPr lang="en-US" altLang="zh-CN" sz="2800" dirty="0">
                <a:solidFill>
                  <a:schemeClr val="bg1"/>
                </a:solidFill>
                <a:latin typeface="楷体" panose="02010609060101010101" pitchFamily="49" charset="-122"/>
                <a:ea typeface="楷体" panose="02010609060101010101" pitchFamily="49" charset="-122"/>
              </a:rPr>
              <a:t>thinkphp</a:t>
            </a:r>
            <a:r>
              <a:rPr lang="zh-CN" altLang="en-US" sz="2800" dirty="0">
                <a:solidFill>
                  <a:schemeClr val="bg1"/>
                </a:solidFill>
                <a:latin typeface="楷体" panose="02010609060101010101" pitchFamily="49" charset="-122"/>
                <a:ea typeface="楷体" panose="02010609060101010101" pitchFamily="49" charset="-122"/>
              </a:rPr>
              <a:t>的</a:t>
            </a:r>
            <a:r>
              <a:rPr lang="en-US" altLang="zh-CN" sz="2800" dirty="0">
                <a:solidFill>
                  <a:schemeClr val="bg1"/>
                </a:solidFill>
                <a:latin typeface="楷体" panose="02010609060101010101" pitchFamily="49" charset="-122"/>
                <a:ea typeface="楷体" panose="02010609060101010101" pitchFamily="49" charset="-122"/>
              </a:rPr>
              <a:t>MVC</a:t>
            </a:r>
            <a:r>
              <a:rPr lang="zh-CN" altLang="en-US" sz="2800" dirty="0">
                <a:solidFill>
                  <a:schemeClr val="bg1"/>
                </a:solidFill>
                <a:latin typeface="楷体" panose="02010609060101010101" pitchFamily="49" charset="-122"/>
                <a:ea typeface="楷体" panose="02010609060101010101" pitchFamily="49" charset="-122"/>
              </a:rPr>
              <a:t>框架</a:t>
            </a:r>
            <a:endParaRPr lang="zh-CN" altLang="en-US" sz="2800" dirty="0">
              <a:solidFill>
                <a:schemeClr val="bg1"/>
              </a:solidFill>
              <a:latin typeface="楷体" panose="02010609060101010101" pitchFamily="49" charset="-122"/>
              <a:ea typeface="楷体" panose="02010609060101010101" pitchFamily="49" charset="-122"/>
            </a:endParaRPr>
          </a:p>
          <a:p>
            <a:pPr algn="l"/>
            <a:endParaRPr lang="zh-CN" altLang="en-US" sz="2800" dirty="0">
              <a:solidFill>
                <a:schemeClr val="bg1"/>
              </a:solidFill>
              <a:latin typeface="楷体" panose="02010609060101010101" pitchFamily="49" charset="-122"/>
              <a:ea typeface="楷体" panose="02010609060101010101" pitchFamily="49" charset="-122"/>
            </a:endParaRPr>
          </a:p>
          <a:p>
            <a:pPr algn="l"/>
            <a:endParaRPr lang="zh-CN" altLang="en-US" sz="2800" dirty="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V="1">
            <a:off x="9515060" y="0"/>
            <a:ext cx="2676940" cy="2943663"/>
          </a:xfrm>
          <a:prstGeom prst="rect">
            <a:avLst/>
          </a:prstGeom>
        </p:spPr>
      </p:pic>
      <p:sp>
        <p:nvSpPr>
          <p:cNvPr id="9" name="文本框 8"/>
          <p:cNvSpPr txBox="1"/>
          <p:nvPr/>
        </p:nvSpPr>
        <p:spPr>
          <a:xfrm>
            <a:off x="527050" y="673735"/>
            <a:ext cx="2607945" cy="645160"/>
          </a:xfrm>
          <a:prstGeom prst="rect">
            <a:avLst/>
          </a:prstGeom>
          <a:solidFill>
            <a:srgbClr val="597949"/>
          </a:solidFill>
          <a:ln>
            <a:solidFill>
              <a:schemeClr val="bg1">
                <a:lumMod val="65000"/>
              </a:schemeClr>
            </a:solidFill>
          </a:ln>
        </p:spPr>
        <p:txBody>
          <a:bodyPr wrap="square" rtlCol="0">
            <a:spAutoFit/>
          </a:bodyPr>
          <a:lstStyle/>
          <a:p>
            <a:pPr algn="ctr"/>
            <a:r>
              <a:rPr lang="zh-CN" altLang="en-US" sz="3600" b="1" dirty="0">
                <a:solidFill>
                  <a:schemeClr val="bg1"/>
                </a:solidFill>
                <a:latin typeface="楷体" panose="02010609060101010101" pitchFamily="49" charset="-122"/>
                <a:ea typeface="楷体" panose="02010609060101010101" pitchFamily="49" charset="-122"/>
              </a:rPr>
              <a:t>小组简介</a:t>
            </a:r>
            <a:endParaRPr lang="zh-CN" altLang="en-US" sz="3600" b="1" dirty="0">
              <a:solidFill>
                <a:schemeClr val="bg1"/>
              </a:solidFill>
              <a:latin typeface="楷体" panose="02010609060101010101" pitchFamily="49" charset="-122"/>
              <a:ea typeface="楷体" panose="02010609060101010101" pitchFamily="49" charset="-122"/>
            </a:endParaRPr>
          </a:p>
        </p:txBody>
      </p:sp>
      <p:sp>
        <p:nvSpPr>
          <p:cNvPr id="10" name="文本框 9"/>
          <p:cNvSpPr txBox="1"/>
          <p:nvPr/>
        </p:nvSpPr>
        <p:spPr>
          <a:xfrm>
            <a:off x="527050" y="1875155"/>
            <a:ext cx="10937875" cy="3107690"/>
          </a:xfrm>
          <a:prstGeom prst="rect">
            <a:avLst/>
          </a:prstGeom>
          <a:solidFill>
            <a:srgbClr val="597949"/>
          </a:solidFill>
          <a:ln>
            <a:solidFill>
              <a:schemeClr val="bg1">
                <a:lumMod val="65000"/>
              </a:schemeClr>
            </a:solidFill>
          </a:ln>
        </p:spPr>
        <p:txBody>
          <a:bodyPr wrap="square" rtlCol="0">
            <a:spAutoFit/>
          </a:bodyPr>
          <a:lstStyle/>
          <a:p>
            <a:pPr algn="l"/>
            <a:r>
              <a:rPr lang="zh-CN" altLang="en-US" sz="2800" dirty="0">
                <a:solidFill>
                  <a:schemeClr val="bg1"/>
                </a:solidFill>
                <a:latin typeface="楷体" panose="02010609060101010101" pitchFamily="49" charset="-122"/>
                <a:ea typeface="楷体" panose="02010609060101010101" pitchFamily="49" charset="-122"/>
              </a:rPr>
              <a:t>小组成员：牟菁菁（组长），陈婧，邓姗，雷禹</a:t>
            </a:r>
            <a:endParaRPr lang="zh-CN" altLang="en-US" sz="2800" dirty="0">
              <a:solidFill>
                <a:schemeClr val="bg1"/>
              </a:solidFill>
              <a:latin typeface="楷体" panose="02010609060101010101" pitchFamily="49" charset="-122"/>
              <a:ea typeface="楷体" panose="02010609060101010101" pitchFamily="49" charset="-122"/>
            </a:endParaRPr>
          </a:p>
          <a:p>
            <a:pPr algn="l"/>
            <a:r>
              <a:rPr lang="zh-CN" altLang="en-US" sz="2800" dirty="0">
                <a:solidFill>
                  <a:schemeClr val="bg1"/>
                </a:solidFill>
                <a:latin typeface="楷体" panose="02010609060101010101" pitchFamily="49" charset="-122"/>
                <a:ea typeface="楷体" panose="02010609060101010101" pitchFamily="49" charset="-122"/>
              </a:rPr>
              <a:t>分工：牟菁菁：学生前端页面的逻辑设计和页面设计</a:t>
            </a:r>
            <a:endParaRPr lang="zh-CN" altLang="en-US" sz="2800" dirty="0">
              <a:solidFill>
                <a:schemeClr val="bg1"/>
              </a:solidFill>
              <a:latin typeface="楷体" panose="02010609060101010101" pitchFamily="49" charset="-122"/>
              <a:ea typeface="楷体" panose="02010609060101010101" pitchFamily="49" charset="-122"/>
            </a:endParaRPr>
          </a:p>
          <a:p>
            <a:pPr algn="l"/>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陈  婧：学生前端页面的页面设计和逻辑设计</a:t>
            </a:r>
            <a:endParaRPr lang="zh-CN" altLang="en-US" sz="2800" dirty="0">
              <a:solidFill>
                <a:schemeClr val="bg1"/>
              </a:solidFill>
              <a:latin typeface="楷体" panose="02010609060101010101" pitchFamily="49" charset="-122"/>
              <a:ea typeface="楷体" panose="02010609060101010101" pitchFamily="49" charset="-122"/>
            </a:endParaRPr>
          </a:p>
          <a:p>
            <a:pPr algn="l"/>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邓  姗：后台的逻辑</a:t>
            </a:r>
            <a:r>
              <a:rPr lang="zh-CN" altLang="en-US" sz="2800" dirty="0">
                <a:solidFill>
                  <a:schemeClr val="bg1"/>
                </a:solidFill>
                <a:latin typeface="楷体" panose="02010609060101010101" pitchFamily="49" charset="-122"/>
                <a:ea typeface="楷体" panose="02010609060101010101" pitchFamily="49" charset="-122"/>
              </a:rPr>
              <a:t>设计和个人中心</a:t>
            </a:r>
            <a:endParaRPr lang="zh-CN" altLang="en-US" sz="2800" dirty="0">
              <a:solidFill>
                <a:schemeClr val="bg1"/>
              </a:solidFill>
              <a:latin typeface="楷体" panose="02010609060101010101" pitchFamily="49" charset="-122"/>
              <a:ea typeface="楷体" panose="02010609060101010101" pitchFamily="49" charset="-122"/>
            </a:endParaRPr>
          </a:p>
          <a:p>
            <a:pPr algn="l"/>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雷  禹：教师前端页面的逻辑设计</a:t>
            </a:r>
            <a:endParaRPr lang="zh-CN" altLang="en-US" sz="2800" dirty="0">
              <a:solidFill>
                <a:schemeClr val="bg1"/>
              </a:solidFill>
              <a:latin typeface="楷体" panose="02010609060101010101" pitchFamily="49" charset="-122"/>
              <a:ea typeface="楷体" panose="02010609060101010101" pitchFamily="49" charset="-122"/>
            </a:endParaRPr>
          </a:p>
          <a:p>
            <a:pPr algn="l"/>
            <a:endParaRPr lang="zh-CN" altLang="en-US" sz="2800" dirty="0">
              <a:solidFill>
                <a:schemeClr val="bg1"/>
              </a:solidFill>
              <a:latin typeface="楷体" panose="02010609060101010101" pitchFamily="49" charset="-122"/>
              <a:ea typeface="楷体" panose="02010609060101010101" pitchFamily="49" charset="-122"/>
            </a:endParaRPr>
          </a:p>
          <a:p>
            <a:pPr algn="l"/>
            <a:endParaRPr lang="zh-CN" altLang="en-US" sz="2800" dirty="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5562" y="815927"/>
            <a:ext cx="11000936" cy="5219114"/>
          </a:xfrm>
          <a:prstGeom prst="rect">
            <a:avLst/>
          </a:prstGeom>
          <a:solidFill>
            <a:schemeClr val="bg1"/>
          </a:solidFill>
          <a:ln>
            <a:no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H="1" flipV="1">
            <a:off x="0" y="0"/>
            <a:ext cx="3184304" cy="3501579"/>
          </a:xfrm>
          <a:prstGeom prst="rect">
            <a:avLst/>
          </a:prstGeom>
        </p:spPr>
      </p:pic>
      <p:sp>
        <p:nvSpPr>
          <p:cNvPr id="3" name="文本框 2"/>
          <p:cNvSpPr txBox="1"/>
          <p:nvPr/>
        </p:nvSpPr>
        <p:spPr>
          <a:xfrm>
            <a:off x="3589880" y="3381094"/>
            <a:ext cx="5321787" cy="645160"/>
          </a:xfrm>
          <a:prstGeom prst="rect">
            <a:avLst/>
          </a:prstGeom>
          <a:noFill/>
          <a:ln w="19050">
            <a:noFill/>
            <a:prstDash val="dash"/>
          </a:ln>
        </p:spPr>
        <p:txBody>
          <a:bodyPr wrap="square" rtlCol="0">
            <a:spAutoFit/>
          </a:bodyPr>
          <a:lstStyle/>
          <a:p>
            <a:pPr algn="ctr"/>
            <a:r>
              <a:rPr lang="zh-CN" altLang="en-US" sz="3600" dirty="0">
                <a:latin typeface="Castellar" panose="020A0402060406010301" pitchFamily="18" charset="0"/>
                <a:ea typeface="楷体" panose="02010609060101010101" pitchFamily="49" charset="-122"/>
              </a:rPr>
              <a:t>系统的详情介绍</a:t>
            </a:r>
            <a:endParaRPr lang="zh-CN" altLang="en-US" sz="3600" dirty="0">
              <a:latin typeface="Castellar" panose="020A0402060406010301" pitchFamily="18" charset="0"/>
              <a:ea typeface="楷体" panose="02010609060101010101" pitchFamily="49" charset="-122"/>
            </a:endParaRPr>
          </a:p>
        </p:txBody>
      </p:sp>
      <p:sp>
        <p:nvSpPr>
          <p:cNvPr id="5" name="文本框 4"/>
          <p:cNvSpPr txBox="1"/>
          <p:nvPr/>
        </p:nvSpPr>
        <p:spPr>
          <a:xfrm>
            <a:off x="5419700" y="2057655"/>
            <a:ext cx="2279813" cy="1107996"/>
          </a:xfrm>
          <a:prstGeom prst="rect">
            <a:avLst/>
          </a:prstGeom>
          <a:noFill/>
          <a:ln w="19050">
            <a:noFill/>
            <a:prstDash val="dash"/>
          </a:ln>
          <a:effectLst>
            <a:outerShdw blurRad="50800" dist="114300" dir="5400000" algn="ctr" rotWithShape="0">
              <a:srgbClr val="000000">
                <a:alpha val="43137"/>
              </a:srgbClr>
            </a:outerShdw>
          </a:effectLst>
        </p:spPr>
        <p:txBody>
          <a:bodyPr wrap="square" rtlCol="0">
            <a:spAutoFit/>
          </a:bodyPr>
          <a:lstStyle/>
          <a:p>
            <a:pPr algn="ctr"/>
            <a:r>
              <a:rPr lang="en-US" altLang="zh-CN" sz="6600" b="1" dirty="0">
                <a:latin typeface="Castellar" panose="020A0402060406010301" pitchFamily="18" charset="0"/>
                <a:ea typeface="楷体" panose="02010609060101010101" pitchFamily="49" charset="-122"/>
              </a:rPr>
              <a:t>0 2</a:t>
            </a:r>
            <a:endParaRPr lang="zh-CN" altLang="en-US" sz="6600" b="1" dirty="0">
              <a:latin typeface="Castellar" panose="020A0402060406010301" pitchFamily="18" charset="0"/>
              <a:ea typeface="楷体" panose="02010609060101010101" pitchFamily="49" charset="-122"/>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208" t="621" r="52698" b="59335"/>
          <a:stretch>
            <a:fillRect/>
          </a:stretch>
        </p:blipFill>
        <p:spPr>
          <a:xfrm flipH="1" flipV="1">
            <a:off x="8913409" y="3753741"/>
            <a:ext cx="2683029" cy="2281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16" presetClass="entr" presetSubtype="2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V="1">
            <a:off x="9515060" y="0"/>
            <a:ext cx="2676940" cy="2943663"/>
          </a:xfrm>
          <a:prstGeom prst="rect">
            <a:avLst/>
          </a:prstGeom>
        </p:spPr>
      </p:pic>
      <p:sp>
        <p:nvSpPr>
          <p:cNvPr id="9" name="文本框 8"/>
          <p:cNvSpPr txBox="1"/>
          <p:nvPr/>
        </p:nvSpPr>
        <p:spPr>
          <a:xfrm>
            <a:off x="527050" y="673735"/>
            <a:ext cx="2607945" cy="645160"/>
          </a:xfrm>
          <a:prstGeom prst="rect">
            <a:avLst/>
          </a:prstGeom>
          <a:solidFill>
            <a:srgbClr val="597949"/>
          </a:solidFill>
          <a:ln>
            <a:solidFill>
              <a:schemeClr val="bg1">
                <a:lumMod val="65000"/>
              </a:schemeClr>
            </a:solidFill>
          </a:ln>
        </p:spPr>
        <p:txBody>
          <a:bodyPr wrap="square" rtlCol="0">
            <a:spAutoFit/>
          </a:bodyPr>
          <a:lstStyle/>
          <a:p>
            <a:pPr algn="ctr"/>
            <a:r>
              <a:rPr lang="zh-CN" altLang="en-US" sz="3600" b="1" dirty="0">
                <a:solidFill>
                  <a:schemeClr val="bg1"/>
                </a:solidFill>
                <a:latin typeface="楷体" panose="02010609060101010101" pitchFamily="49" charset="-122"/>
                <a:ea typeface="楷体" panose="02010609060101010101" pitchFamily="49" charset="-122"/>
              </a:rPr>
              <a:t>系统详情</a:t>
            </a:r>
            <a:endParaRPr lang="zh-CN" altLang="en-US" sz="3600" b="1" dirty="0">
              <a:solidFill>
                <a:schemeClr val="bg1"/>
              </a:solidFill>
              <a:latin typeface="楷体" panose="02010609060101010101" pitchFamily="49" charset="-122"/>
              <a:ea typeface="楷体" panose="02010609060101010101" pitchFamily="49" charset="-122"/>
            </a:endParaRPr>
          </a:p>
        </p:txBody>
      </p:sp>
      <p:sp>
        <p:nvSpPr>
          <p:cNvPr id="10" name="文本框 9"/>
          <p:cNvSpPr txBox="1"/>
          <p:nvPr/>
        </p:nvSpPr>
        <p:spPr>
          <a:xfrm>
            <a:off x="430530" y="1665605"/>
            <a:ext cx="10937875" cy="4831080"/>
          </a:xfrm>
          <a:prstGeom prst="rect">
            <a:avLst/>
          </a:prstGeom>
          <a:solidFill>
            <a:srgbClr val="597949"/>
          </a:solidFill>
          <a:ln>
            <a:solidFill>
              <a:schemeClr val="bg1">
                <a:lumMod val="65000"/>
              </a:schemeClr>
            </a:solidFill>
          </a:ln>
        </p:spPr>
        <p:txBody>
          <a:bodyPr wrap="square" rtlCol="0">
            <a:spAutoFit/>
          </a:bodyPr>
          <a:lstStyle/>
          <a:p>
            <a:pPr algn="l"/>
            <a:r>
              <a:rPr lang="zh-CN" altLang="en-US" sz="2800" dirty="0">
                <a:solidFill>
                  <a:schemeClr val="bg1"/>
                </a:solidFill>
                <a:latin typeface="楷体" panose="02010609060101010101" pitchFamily="49" charset="-122"/>
                <a:ea typeface="楷体" panose="02010609060101010101" pitchFamily="49" charset="-122"/>
              </a:rPr>
              <a:t>系统名称：启航在线学习平台</a:t>
            </a:r>
            <a:endParaRPr lang="zh-CN" altLang="en-US" sz="2800" dirty="0">
              <a:solidFill>
                <a:schemeClr val="bg1"/>
              </a:solidFill>
              <a:latin typeface="楷体" panose="02010609060101010101" pitchFamily="49" charset="-122"/>
              <a:ea typeface="楷体" panose="02010609060101010101" pitchFamily="49" charset="-122"/>
            </a:endParaRPr>
          </a:p>
          <a:p>
            <a:pPr algn="l"/>
            <a:r>
              <a:rPr lang="zh-CN" altLang="en-US" sz="2800" dirty="0">
                <a:solidFill>
                  <a:schemeClr val="bg1"/>
                </a:solidFill>
                <a:latin typeface="楷体" panose="02010609060101010101" pitchFamily="49" charset="-122"/>
                <a:ea typeface="楷体" panose="02010609060101010101" pitchFamily="49" charset="-122"/>
              </a:rPr>
              <a:t>开发目的：选题的经过尚晋老师也帮助了许多，希望在本学习的课程中完成基本的功能，在今后的一年内不断的完善，以达到毕业设计的要求</a:t>
            </a:r>
            <a:endParaRPr lang="zh-CN" altLang="en-US" sz="2800" dirty="0">
              <a:solidFill>
                <a:schemeClr val="bg1"/>
              </a:solidFill>
              <a:latin typeface="楷体" panose="02010609060101010101" pitchFamily="49" charset="-122"/>
              <a:ea typeface="楷体" panose="02010609060101010101" pitchFamily="49" charset="-122"/>
            </a:endParaRPr>
          </a:p>
          <a:p>
            <a:pPr algn="l"/>
            <a:r>
              <a:rPr lang="zh-CN" altLang="en-US" sz="2800" dirty="0">
                <a:solidFill>
                  <a:schemeClr val="bg1"/>
                </a:solidFill>
                <a:latin typeface="楷体" panose="02010609060101010101" pitchFamily="49" charset="-122"/>
                <a:ea typeface="楷体" panose="02010609060101010101" pitchFamily="49" charset="-122"/>
              </a:rPr>
              <a:t>主要涉众：在校大学生，在校教师，管理员</a:t>
            </a:r>
            <a:endParaRPr lang="zh-CN" altLang="en-US" sz="2800" dirty="0">
              <a:solidFill>
                <a:schemeClr val="bg1"/>
              </a:solidFill>
              <a:latin typeface="楷体" panose="02010609060101010101" pitchFamily="49" charset="-122"/>
              <a:ea typeface="楷体" panose="02010609060101010101" pitchFamily="49" charset="-122"/>
            </a:endParaRPr>
          </a:p>
          <a:p>
            <a:pPr algn="l"/>
            <a:r>
              <a:rPr lang="zh-CN" altLang="en-US" sz="2800" dirty="0">
                <a:solidFill>
                  <a:schemeClr val="bg1"/>
                </a:solidFill>
                <a:latin typeface="楷体" panose="02010609060101010101" pitchFamily="49" charset="-122"/>
                <a:ea typeface="楷体" panose="02010609060101010101" pitchFamily="49" charset="-122"/>
              </a:rPr>
              <a:t>系统的主要功能：学生主要完成加入班级，选课，签到，完场考试，上交作业；教师主要完成创建班级，发布课程，发布签到，发布考试，发布作业，以及批改；管理员的主要功能及对平台涉及的所有数据信息增删查改操作</a:t>
            </a:r>
            <a:endParaRPr lang="zh-CN" altLang="en-US" sz="2800" dirty="0">
              <a:solidFill>
                <a:schemeClr val="bg1"/>
              </a:solidFill>
              <a:latin typeface="楷体" panose="02010609060101010101" pitchFamily="49" charset="-122"/>
              <a:ea typeface="楷体" panose="02010609060101010101" pitchFamily="49" charset="-122"/>
            </a:endParaRPr>
          </a:p>
          <a:p>
            <a:pPr algn="l"/>
            <a:endParaRPr lang="zh-CN" altLang="en-US" sz="2800" dirty="0">
              <a:solidFill>
                <a:schemeClr val="bg1"/>
              </a:solidFill>
              <a:latin typeface="楷体" panose="02010609060101010101" pitchFamily="49" charset="-122"/>
              <a:ea typeface="楷体" panose="02010609060101010101" pitchFamily="49" charset="-122"/>
            </a:endParaRPr>
          </a:p>
          <a:p>
            <a:pPr algn="l"/>
            <a:endParaRPr lang="zh-CN" altLang="en-US" sz="2800" dirty="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l="50000" t="45018" r="1"/>
          <a:stretch>
            <a:fillRect/>
          </a:stretch>
        </p:blipFill>
        <p:spPr>
          <a:xfrm flipV="1">
            <a:off x="9515060" y="0"/>
            <a:ext cx="2676940" cy="2943663"/>
          </a:xfrm>
          <a:prstGeom prst="rect">
            <a:avLst/>
          </a:prstGeom>
        </p:spPr>
      </p:pic>
      <p:sp>
        <p:nvSpPr>
          <p:cNvPr id="9" name="文本框 8"/>
          <p:cNvSpPr txBox="1"/>
          <p:nvPr/>
        </p:nvSpPr>
        <p:spPr>
          <a:xfrm>
            <a:off x="527050" y="673735"/>
            <a:ext cx="2607945" cy="645160"/>
          </a:xfrm>
          <a:prstGeom prst="rect">
            <a:avLst/>
          </a:prstGeom>
          <a:solidFill>
            <a:srgbClr val="597949"/>
          </a:solidFill>
          <a:ln>
            <a:solidFill>
              <a:schemeClr val="bg1">
                <a:lumMod val="65000"/>
              </a:schemeClr>
            </a:solidFill>
          </a:ln>
        </p:spPr>
        <p:txBody>
          <a:bodyPr wrap="square" rtlCol="0">
            <a:spAutoFit/>
          </a:bodyPr>
          <a:lstStyle/>
          <a:p>
            <a:pPr algn="ctr"/>
            <a:r>
              <a:rPr lang="zh-CN" altLang="en-US" sz="3600" b="1" dirty="0">
                <a:solidFill>
                  <a:schemeClr val="bg1"/>
                </a:solidFill>
                <a:latin typeface="楷体" panose="02010609060101010101" pitchFamily="49" charset="-122"/>
                <a:ea typeface="楷体" panose="02010609060101010101" pitchFamily="49" charset="-122"/>
              </a:rPr>
              <a:t>系统详情</a:t>
            </a:r>
            <a:endParaRPr lang="zh-CN" altLang="en-US" sz="3600" b="1" dirty="0">
              <a:solidFill>
                <a:schemeClr val="bg1"/>
              </a:solidFill>
              <a:latin typeface="楷体" panose="02010609060101010101" pitchFamily="49" charset="-122"/>
              <a:ea typeface="楷体" panose="02010609060101010101" pitchFamily="49" charset="-122"/>
            </a:endParaRPr>
          </a:p>
        </p:txBody>
      </p:sp>
      <p:pic>
        <p:nvPicPr>
          <p:cNvPr id="2" name="图片 1" descr="秋鹅财富核心管理v0.3"/>
          <p:cNvPicPr>
            <a:picLocks noChangeAspect="1"/>
          </p:cNvPicPr>
          <p:nvPr>
            <p:custDataLst>
              <p:tags r:id="rId3"/>
            </p:custDataLst>
          </p:nvPr>
        </p:nvPicPr>
        <p:blipFill>
          <a:blip r:embed="rId4"/>
          <a:stretch>
            <a:fillRect/>
          </a:stretch>
        </p:blipFill>
        <p:spPr>
          <a:xfrm>
            <a:off x="527050" y="1886585"/>
            <a:ext cx="10058400" cy="45650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44192" y="1289685"/>
            <a:ext cx="2143125" cy="2143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楷体" panose="02010609060101010101" pitchFamily="49" charset="-122"/>
              <a:ea typeface="楷体" panose="02010609060101010101" pitchFamily="49" charset="-122"/>
            </a:endParaRPr>
          </a:p>
        </p:txBody>
      </p:sp>
      <p:sp>
        <p:nvSpPr>
          <p:cNvPr id="6" name="矩形 5"/>
          <p:cNvSpPr/>
          <p:nvPr/>
        </p:nvSpPr>
        <p:spPr>
          <a:xfrm>
            <a:off x="219710" y="236220"/>
            <a:ext cx="4092575" cy="710565"/>
          </a:xfrm>
          <a:prstGeom prst="rect">
            <a:avLst/>
          </a:prstGeom>
          <a:solidFill>
            <a:srgbClr val="597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楷体" panose="02010609060101010101" pitchFamily="49" charset="-122"/>
              <a:ea typeface="楷体" panose="02010609060101010101" pitchFamily="49" charset="-122"/>
            </a:endParaRPr>
          </a:p>
        </p:txBody>
      </p:sp>
      <p:sp>
        <p:nvSpPr>
          <p:cNvPr id="7" name="矩形 6"/>
          <p:cNvSpPr/>
          <p:nvPr/>
        </p:nvSpPr>
        <p:spPr>
          <a:xfrm>
            <a:off x="2944469" y="3500440"/>
            <a:ext cx="2143125" cy="2143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bg1"/>
              </a:solidFill>
              <a:latin typeface="楷体" panose="02010609060101010101" pitchFamily="49" charset="-122"/>
              <a:ea typeface="楷体" panose="02010609060101010101" pitchFamily="49" charset="-122"/>
            </a:endParaRPr>
          </a:p>
        </p:txBody>
      </p:sp>
      <p:sp>
        <p:nvSpPr>
          <p:cNvPr id="9" name="任意多边形 13"/>
          <p:cNvSpPr>
            <a:spLocks noChangeAspect="1"/>
          </p:cNvSpPr>
          <p:nvPr/>
        </p:nvSpPr>
        <p:spPr>
          <a:xfrm>
            <a:off x="1635755" y="4913571"/>
            <a:ext cx="360000" cy="360000"/>
          </a:xfrm>
          <a:custGeom>
            <a:avLst/>
            <a:gdLst>
              <a:gd name="connsiteX0" fmla="*/ 3817270 w 6400799"/>
              <a:gd name="connsiteY0" fmla="*/ 3323047 h 6400800"/>
              <a:gd name="connsiteX1" fmla="*/ 5066529 w 6400799"/>
              <a:gd name="connsiteY1" fmla="*/ 4572306 h 6400800"/>
              <a:gd name="connsiteX2" fmla="*/ 5272152 w 6400799"/>
              <a:gd name="connsiteY2" fmla="*/ 4366683 h 6400800"/>
              <a:gd name="connsiteX3" fmla="*/ 5272152 w 6400799"/>
              <a:gd name="connsiteY3" fmla="*/ 5189175 h 6400800"/>
              <a:gd name="connsiteX4" fmla="*/ 4449659 w 6400799"/>
              <a:gd name="connsiteY4" fmla="*/ 5189176 h 6400800"/>
              <a:gd name="connsiteX5" fmla="*/ 4655282 w 6400799"/>
              <a:gd name="connsiteY5" fmla="*/ 4983553 h 6400800"/>
              <a:gd name="connsiteX6" fmla="*/ 3406023 w 6400799"/>
              <a:gd name="connsiteY6" fmla="*/ 3734293 h 6400800"/>
              <a:gd name="connsiteX7" fmla="*/ 2583528 w 6400799"/>
              <a:gd name="connsiteY7" fmla="*/ 3323047 h 6400800"/>
              <a:gd name="connsiteX8" fmla="*/ 2994775 w 6400799"/>
              <a:gd name="connsiteY8" fmla="*/ 3734293 h 6400800"/>
              <a:gd name="connsiteX9" fmla="*/ 1745516 w 6400799"/>
              <a:gd name="connsiteY9" fmla="*/ 4983553 h 6400800"/>
              <a:gd name="connsiteX10" fmla="*/ 1951139 w 6400799"/>
              <a:gd name="connsiteY10" fmla="*/ 5189176 h 6400800"/>
              <a:gd name="connsiteX11" fmla="*/ 1128646 w 6400799"/>
              <a:gd name="connsiteY11" fmla="*/ 5189175 h 6400800"/>
              <a:gd name="connsiteX12" fmla="*/ 1128646 w 6400799"/>
              <a:gd name="connsiteY12" fmla="*/ 4366683 h 6400800"/>
              <a:gd name="connsiteX13" fmla="*/ 1334269 w 6400799"/>
              <a:gd name="connsiteY13" fmla="*/ 4572306 h 6400800"/>
              <a:gd name="connsiteX14" fmla="*/ 4449660 w 6400799"/>
              <a:gd name="connsiteY14" fmla="*/ 1211625 h 6400800"/>
              <a:gd name="connsiteX15" fmla="*/ 5272153 w 6400799"/>
              <a:gd name="connsiteY15" fmla="*/ 1211626 h 6400800"/>
              <a:gd name="connsiteX16" fmla="*/ 5272153 w 6400799"/>
              <a:gd name="connsiteY16" fmla="*/ 2034118 h 6400800"/>
              <a:gd name="connsiteX17" fmla="*/ 5066530 w 6400799"/>
              <a:gd name="connsiteY17" fmla="*/ 1828495 h 6400800"/>
              <a:gd name="connsiteX18" fmla="*/ 3817271 w 6400799"/>
              <a:gd name="connsiteY18" fmla="*/ 3077754 h 6400800"/>
              <a:gd name="connsiteX19" fmla="*/ 3406024 w 6400799"/>
              <a:gd name="connsiteY19" fmla="*/ 2666508 h 6400800"/>
              <a:gd name="connsiteX20" fmla="*/ 4655283 w 6400799"/>
              <a:gd name="connsiteY20" fmla="*/ 1417248 h 6400800"/>
              <a:gd name="connsiteX21" fmla="*/ 1951140 w 6400799"/>
              <a:gd name="connsiteY21" fmla="*/ 1211625 h 6400800"/>
              <a:gd name="connsiteX22" fmla="*/ 1745517 w 6400799"/>
              <a:gd name="connsiteY22" fmla="*/ 1417248 h 6400800"/>
              <a:gd name="connsiteX23" fmla="*/ 2994776 w 6400799"/>
              <a:gd name="connsiteY23" fmla="*/ 2666507 h 6400800"/>
              <a:gd name="connsiteX24" fmla="*/ 2583529 w 6400799"/>
              <a:gd name="connsiteY24" fmla="*/ 3077754 h 6400800"/>
              <a:gd name="connsiteX25" fmla="*/ 1334270 w 6400799"/>
              <a:gd name="connsiteY25" fmla="*/ 1828495 h 6400800"/>
              <a:gd name="connsiteX26" fmla="*/ 1128647 w 6400799"/>
              <a:gd name="connsiteY26" fmla="*/ 2034118 h 6400800"/>
              <a:gd name="connsiteX27" fmla="*/ 1128647 w 6400799"/>
              <a:gd name="connsiteY27" fmla="*/ 1211626 h 6400800"/>
              <a:gd name="connsiteX28" fmla="*/ 1079141 w 6400799"/>
              <a:gd name="connsiteY28" fmla="*/ 428327 h 6400800"/>
              <a:gd name="connsiteX29" fmla="*/ 426570 w 6400799"/>
              <a:gd name="connsiteY29" fmla="*/ 1080899 h 6400800"/>
              <a:gd name="connsiteX30" fmla="*/ 426570 w 6400799"/>
              <a:gd name="connsiteY30" fmla="*/ 5323416 h 6400800"/>
              <a:gd name="connsiteX31" fmla="*/ 1079141 w 6400799"/>
              <a:gd name="connsiteY31" fmla="*/ 5975988 h 6400800"/>
              <a:gd name="connsiteX32" fmla="*/ 5321659 w 6400799"/>
              <a:gd name="connsiteY32" fmla="*/ 5975988 h 6400800"/>
              <a:gd name="connsiteX33" fmla="*/ 5974230 w 6400799"/>
              <a:gd name="connsiteY33" fmla="*/ 5323416 h 6400800"/>
              <a:gd name="connsiteX34" fmla="*/ 5974230 w 6400799"/>
              <a:gd name="connsiteY34" fmla="*/ 1080899 h 6400800"/>
              <a:gd name="connsiteX35" fmla="*/ 5321659 w 6400799"/>
              <a:gd name="connsiteY35" fmla="*/ 428327 h 6400800"/>
              <a:gd name="connsiteX36" fmla="*/ 752926 w 6400799"/>
              <a:gd name="connsiteY36" fmla="*/ 0 h 6400800"/>
              <a:gd name="connsiteX37" fmla="*/ 5647873 w 6400799"/>
              <a:gd name="connsiteY37" fmla="*/ 0 h 6400800"/>
              <a:gd name="connsiteX38" fmla="*/ 6400799 w 6400799"/>
              <a:gd name="connsiteY38" fmla="*/ 752926 h 6400800"/>
              <a:gd name="connsiteX39" fmla="*/ 6400799 w 6400799"/>
              <a:gd name="connsiteY39" fmla="*/ 5647874 h 6400800"/>
              <a:gd name="connsiteX40" fmla="*/ 5647873 w 6400799"/>
              <a:gd name="connsiteY40" fmla="*/ 6400800 h 6400800"/>
              <a:gd name="connsiteX41" fmla="*/ 752926 w 6400799"/>
              <a:gd name="connsiteY41" fmla="*/ 6400800 h 6400800"/>
              <a:gd name="connsiteX42" fmla="*/ 0 w 6400799"/>
              <a:gd name="connsiteY42" fmla="*/ 5647874 h 6400800"/>
              <a:gd name="connsiteX43" fmla="*/ 0 w 6400799"/>
              <a:gd name="connsiteY43" fmla="*/ 752926 h 6400800"/>
              <a:gd name="connsiteX44" fmla="*/ 752926 w 6400799"/>
              <a:gd name="connsiteY44"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400799" h="6400800">
                <a:moveTo>
                  <a:pt x="3817270" y="3323047"/>
                </a:moveTo>
                <a:lnTo>
                  <a:pt x="5066529" y="4572306"/>
                </a:lnTo>
                <a:lnTo>
                  <a:pt x="5272152" y="4366683"/>
                </a:lnTo>
                <a:lnTo>
                  <a:pt x="5272152" y="5189175"/>
                </a:lnTo>
                <a:lnTo>
                  <a:pt x="4449659" y="5189176"/>
                </a:lnTo>
                <a:lnTo>
                  <a:pt x="4655282" y="4983553"/>
                </a:lnTo>
                <a:lnTo>
                  <a:pt x="3406023" y="3734293"/>
                </a:lnTo>
                <a:close/>
                <a:moveTo>
                  <a:pt x="2583528" y="3323047"/>
                </a:moveTo>
                <a:lnTo>
                  <a:pt x="2994775" y="3734293"/>
                </a:lnTo>
                <a:lnTo>
                  <a:pt x="1745516" y="4983553"/>
                </a:lnTo>
                <a:lnTo>
                  <a:pt x="1951139" y="5189176"/>
                </a:lnTo>
                <a:lnTo>
                  <a:pt x="1128646" y="5189175"/>
                </a:lnTo>
                <a:lnTo>
                  <a:pt x="1128646" y="4366683"/>
                </a:lnTo>
                <a:lnTo>
                  <a:pt x="1334269" y="4572306"/>
                </a:lnTo>
                <a:close/>
                <a:moveTo>
                  <a:pt x="4449660" y="1211625"/>
                </a:moveTo>
                <a:lnTo>
                  <a:pt x="5272153" y="1211626"/>
                </a:lnTo>
                <a:lnTo>
                  <a:pt x="5272153" y="2034118"/>
                </a:lnTo>
                <a:lnTo>
                  <a:pt x="5066530" y="1828495"/>
                </a:lnTo>
                <a:lnTo>
                  <a:pt x="3817271" y="3077754"/>
                </a:lnTo>
                <a:lnTo>
                  <a:pt x="3406024" y="2666508"/>
                </a:lnTo>
                <a:lnTo>
                  <a:pt x="4655283" y="1417248"/>
                </a:lnTo>
                <a:close/>
                <a:moveTo>
                  <a:pt x="1951140" y="1211625"/>
                </a:moveTo>
                <a:lnTo>
                  <a:pt x="1745517" y="1417248"/>
                </a:lnTo>
                <a:lnTo>
                  <a:pt x="2994776" y="2666507"/>
                </a:lnTo>
                <a:lnTo>
                  <a:pt x="2583529" y="3077754"/>
                </a:lnTo>
                <a:lnTo>
                  <a:pt x="1334270" y="1828495"/>
                </a:lnTo>
                <a:lnTo>
                  <a:pt x="1128647" y="2034118"/>
                </a:lnTo>
                <a:lnTo>
                  <a:pt x="1128647" y="1211626"/>
                </a:lnTo>
                <a:close/>
                <a:moveTo>
                  <a:pt x="1079141" y="428327"/>
                </a:moveTo>
                <a:cubicBezTo>
                  <a:pt x="718736" y="428327"/>
                  <a:pt x="426570" y="720493"/>
                  <a:pt x="426570" y="1080899"/>
                </a:cubicBezTo>
                <a:lnTo>
                  <a:pt x="426570" y="5323416"/>
                </a:lnTo>
                <a:cubicBezTo>
                  <a:pt x="426570" y="5683822"/>
                  <a:pt x="718736" y="5975988"/>
                  <a:pt x="1079141" y="5975988"/>
                </a:cubicBezTo>
                <a:lnTo>
                  <a:pt x="5321659" y="5975988"/>
                </a:lnTo>
                <a:cubicBezTo>
                  <a:pt x="5682065" y="5975988"/>
                  <a:pt x="5974230" y="5683822"/>
                  <a:pt x="5974230" y="5323416"/>
                </a:cubicBezTo>
                <a:lnTo>
                  <a:pt x="5974230" y="1080899"/>
                </a:lnTo>
                <a:cubicBezTo>
                  <a:pt x="5974230" y="720493"/>
                  <a:pt x="5682065" y="428327"/>
                  <a:pt x="5321659" y="428327"/>
                </a:cubicBezTo>
                <a:close/>
                <a:moveTo>
                  <a:pt x="752926" y="0"/>
                </a:moveTo>
                <a:lnTo>
                  <a:pt x="5647873" y="0"/>
                </a:lnTo>
                <a:cubicBezTo>
                  <a:pt x="6063703" y="0"/>
                  <a:pt x="6400799" y="337096"/>
                  <a:pt x="6400799" y="752926"/>
                </a:cubicBezTo>
                <a:lnTo>
                  <a:pt x="6400799" y="5647874"/>
                </a:lnTo>
                <a:cubicBezTo>
                  <a:pt x="6400799" y="6063704"/>
                  <a:pt x="6063703" y="6400800"/>
                  <a:pt x="5647873" y="6400800"/>
                </a:cubicBezTo>
                <a:lnTo>
                  <a:pt x="752926" y="6400800"/>
                </a:lnTo>
                <a:cubicBezTo>
                  <a:pt x="337096" y="6400800"/>
                  <a:pt x="0" y="6063704"/>
                  <a:pt x="0" y="5647874"/>
                </a:cubicBezTo>
                <a:lnTo>
                  <a:pt x="0" y="752926"/>
                </a:lnTo>
                <a:cubicBezTo>
                  <a:pt x="0" y="337096"/>
                  <a:pt x="337096" y="0"/>
                  <a:pt x="75292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楷体" panose="02010609060101010101" pitchFamily="49" charset="-122"/>
              <a:ea typeface="楷体" panose="02010609060101010101" pitchFamily="49" charset="-122"/>
            </a:endParaRPr>
          </a:p>
        </p:txBody>
      </p:sp>
      <p:sp>
        <p:nvSpPr>
          <p:cNvPr id="10" name="矩形 9"/>
          <p:cNvSpPr/>
          <p:nvPr/>
        </p:nvSpPr>
        <p:spPr>
          <a:xfrm>
            <a:off x="3861093" y="2421509"/>
            <a:ext cx="309880" cy="460375"/>
          </a:xfrm>
          <a:prstGeom prst="rect">
            <a:avLst/>
          </a:prstGeom>
        </p:spPr>
        <p:txBody>
          <a:bodyPr wrap="none">
            <a:spAutoFit/>
          </a:bodyPr>
          <a:lstStyle/>
          <a:p>
            <a:pPr algn="ctr" defTabSz="685800"/>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11" name="矩形 10"/>
          <p:cNvSpPr/>
          <p:nvPr/>
        </p:nvSpPr>
        <p:spPr>
          <a:xfrm>
            <a:off x="861870" y="4050959"/>
            <a:ext cx="1895070" cy="461665"/>
          </a:xfrm>
          <a:prstGeom prst="rect">
            <a:avLst/>
          </a:prstGeom>
        </p:spPr>
        <p:txBody>
          <a:bodyPr wrap="none">
            <a:spAutoFit/>
          </a:bodyPr>
          <a:lstStyle/>
          <a:p>
            <a:pPr algn="ctr" defTabSz="685800"/>
            <a:r>
              <a:rPr lang="en-US" altLang="zh-CN" sz="2400" b="1" dirty="0">
                <a:solidFill>
                  <a:schemeClr val="bg1"/>
                </a:solidFill>
                <a:latin typeface="楷体" panose="02010609060101010101" pitchFamily="49" charset="-122"/>
                <a:ea typeface="楷体" panose="02010609060101010101" pitchFamily="49" charset="-122"/>
              </a:rPr>
              <a:t>TITTLE HERE</a:t>
            </a:r>
            <a:endParaRPr lang="zh-CN" altLang="en-US" sz="2400" b="1" dirty="0">
              <a:solidFill>
                <a:schemeClr val="bg1"/>
              </a:solidFill>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50000" t="45018" r="1"/>
          <a:stretch>
            <a:fillRect/>
          </a:stretch>
        </p:blipFill>
        <p:spPr>
          <a:xfrm flipV="1">
            <a:off x="9515060" y="0"/>
            <a:ext cx="2676940" cy="2943663"/>
          </a:xfrm>
          <a:prstGeom prst="rect">
            <a:avLst/>
          </a:prstGeom>
        </p:spPr>
      </p:pic>
      <p:sp>
        <p:nvSpPr>
          <p:cNvPr id="2" name="文本框 1"/>
          <p:cNvSpPr txBox="1"/>
          <p:nvPr/>
        </p:nvSpPr>
        <p:spPr>
          <a:xfrm>
            <a:off x="219710" y="268605"/>
            <a:ext cx="3945255" cy="645160"/>
          </a:xfrm>
          <a:prstGeom prst="rect">
            <a:avLst/>
          </a:prstGeom>
          <a:noFill/>
        </p:spPr>
        <p:txBody>
          <a:bodyPr wrap="square" rtlCol="0">
            <a:spAutoFit/>
          </a:bodyPr>
          <a:p>
            <a:r>
              <a:rPr lang="zh-CN" altLang="en-US" sz="3600" b="1">
                <a:solidFill>
                  <a:schemeClr val="bg1"/>
                </a:solidFill>
              </a:rPr>
              <a:t>学生用户</a:t>
            </a:r>
            <a:r>
              <a:rPr lang="zh-CN" altLang="en-US" sz="3600" b="1">
                <a:solidFill>
                  <a:schemeClr val="bg1"/>
                </a:solidFill>
              </a:rPr>
              <a:t>用例图</a:t>
            </a:r>
            <a:endParaRPr lang="zh-CN" altLang="en-US" sz="3600" b="1">
              <a:solidFill>
                <a:schemeClr val="bg1"/>
              </a:solidFill>
            </a:endParaRPr>
          </a:p>
        </p:txBody>
      </p:sp>
      <p:sp>
        <p:nvSpPr>
          <p:cNvPr id="16" name="矩形 15"/>
          <p:cNvSpPr/>
          <p:nvPr/>
        </p:nvSpPr>
        <p:spPr>
          <a:xfrm>
            <a:off x="219710" y="1089025"/>
            <a:ext cx="4092575" cy="5648960"/>
          </a:xfrm>
          <a:prstGeom prst="rect">
            <a:avLst/>
          </a:prstGeom>
          <a:solidFill>
            <a:srgbClr val="597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800" b="1" dirty="0">
                <a:solidFill>
                  <a:schemeClr val="bg1"/>
                </a:solidFill>
                <a:latin typeface="楷体" panose="02010609060101010101" pitchFamily="49" charset="-122"/>
                <a:ea typeface="楷体" panose="02010609060101010101" pitchFamily="49" charset="-122"/>
              </a:rPr>
              <a:t>1</a:t>
            </a:r>
            <a:r>
              <a:rPr lang="zh-CN" altLang="en-US" sz="2800" b="1" dirty="0">
                <a:solidFill>
                  <a:schemeClr val="bg1"/>
                </a:solidFill>
                <a:latin typeface="楷体" panose="02010609060101010101" pitchFamily="49" charset="-122"/>
                <a:ea typeface="楷体" panose="02010609060101010101" pitchFamily="49" charset="-122"/>
              </a:rPr>
              <a:t>，如右图是已经完成的用例的用例图，主要包括登录管理，考研管理，课程管理，就业管理，讨论管理，四六级管理</a:t>
            </a:r>
            <a:endParaRPr lang="zh-CN" altLang="en-US" sz="2800" b="1" dirty="0">
              <a:solidFill>
                <a:schemeClr val="bg1"/>
              </a:solidFill>
              <a:latin typeface="楷体" panose="02010609060101010101" pitchFamily="49" charset="-122"/>
              <a:ea typeface="楷体" panose="02010609060101010101" pitchFamily="49" charset="-122"/>
            </a:endParaRPr>
          </a:p>
          <a:p>
            <a:pPr algn="l"/>
            <a:r>
              <a:rPr lang="en-US" altLang="zh-CN" sz="2800" b="1" dirty="0">
                <a:solidFill>
                  <a:schemeClr val="bg1"/>
                </a:solidFill>
                <a:latin typeface="楷体" panose="02010609060101010101" pitchFamily="49" charset="-122"/>
                <a:ea typeface="楷体" panose="02010609060101010101" pitchFamily="49" charset="-122"/>
              </a:rPr>
              <a:t>2</a:t>
            </a:r>
            <a:r>
              <a:rPr lang="zh-CN" altLang="en-US" sz="2800" b="1" dirty="0">
                <a:solidFill>
                  <a:schemeClr val="bg1"/>
                </a:solidFill>
                <a:latin typeface="楷体" panose="02010609060101010101" pitchFamily="49" charset="-122"/>
                <a:ea typeface="楷体" panose="02010609060101010101" pitchFamily="49" charset="-122"/>
              </a:rPr>
              <a:t>，学生用户是本平台的最主要的涉众，因此这些用例是远远不足的，在未来的一年会不断完善，以满足毕业设计的相关要求如针对计算机专业的在线上机考试</a:t>
            </a:r>
            <a:endParaRPr lang="zh-CN" altLang="en-US" sz="2800" b="1" dirty="0">
              <a:solidFill>
                <a:schemeClr val="bg1"/>
              </a:solidFill>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2"/>
          <a:stretch>
            <a:fillRect/>
          </a:stretch>
        </p:blipFill>
        <p:spPr>
          <a:xfrm>
            <a:off x="4722495" y="316865"/>
            <a:ext cx="6917690" cy="6097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 grpId="0" bldLvl="0" animBg="1"/>
      <p:bldP spid="7" grpId="0" animBg="1"/>
      <p:bldP spid="9" grpId="0" animBg="1"/>
      <p:bldP spid="10" grpId="0"/>
      <p:bldP spid="11" grpId="0"/>
      <p:bldP spid="16" grpId="0" bldLvl="0" animBg="1"/>
    </p:bldLst>
  </p:timing>
</p:sld>
</file>

<file path=ppt/tags/tag1.xml><?xml version="1.0" encoding="utf-8"?>
<p:tagLst xmlns:p="http://schemas.openxmlformats.org/presentationml/2006/main">
  <p:tag name="KSO_WM_UNIT_PLACING_PICTURE_USER_VIEWPORT" val="{&quot;height&quot;:4635.6897637795273,&quot;width&quot;:4215.6535433070867}"/>
</p:tagLst>
</file>

<file path=ppt/tags/tag2.xml><?xml version="1.0" encoding="utf-8"?>
<p:tagLst xmlns:p="http://schemas.openxmlformats.org/presentationml/2006/main">
  <p:tag name="KSO_WM_UNIT_PLACING_PICTURE_USER_VIEWPORT" val="{&quot;height&quot;:7189,&quot;width&quot;:1584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2441</Words>
  <Application>WPS 演示</Application>
  <PresentationFormat>宽屏</PresentationFormat>
  <Paragraphs>133</Paragraphs>
  <Slides>20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Arial</vt:lpstr>
      <vt:lpstr>宋体</vt:lpstr>
      <vt:lpstr>Wingdings</vt:lpstr>
      <vt:lpstr>文悦古典明朝体 (非商业使用) W5</vt:lpstr>
      <vt:lpstr>全字库正楷体</vt:lpstr>
      <vt:lpstr>楷体</vt:lpstr>
      <vt:lpstr>汉仪良品线简</vt:lpstr>
      <vt:lpstr>Calibri</vt:lpstr>
      <vt:lpstr>Adobe Naskh Medium</vt:lpstr>
      <vt:lpstr>Castellar</vt:lpstr>
      <vt:lpstr>Segoe Print</vt:lpstr>
      <vt:lpstr>微软雅黑</vt:lpstr>
      <vt:lpstr>Arial Unicode MS</vt:lpstr>
      <vt:lpstr>Calibri Light</vt:lpstr>
      <vt:lpstr>Microsoft Himalaya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牟菁菁</cp:lastModifiedBy>
  <cp:revision>20</cp:revision>
  <dcterms:created xsi:type="dcterms:W3CDTF">2018-05-16T08:27:00Z</dcterms:created>
  <dcterms:modified xsi:type="dcterms:W3CDTF">2020-07-01T09:27:35Z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