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Override1.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71" r:id="rId4"/>
    <p:sldId id="265" r:id="rId5"/>
    <p:sldId id="272" r:id="rId6"/>
    <p:sldId id="270" r:id="rId7"/>
    <p:sldId id="277" r:id="rId8"/>
    <p:sldId id="268" r:id="rId9"/>
    <p:sldId id="283" r:id="rId10"/>
    <p:sldId id="284" r:id="rId11"/>
    <p:sldId id="278" r:id="rId12"/>
    <p:sldId id="281" r:id="rId13"/>
    <p:sldId id="282" r:id="rId14"/>
    <p:sldId id="273" r:id="rId15"/>
    <p:sldId id="259"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849EE-42C8-41E4-9E51-881F1A022FBD}" type="datetimeFigureOut">
              <a:rPr lang="zh-CN" altLang="en-US" smtClean="0"/>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EEEB8-81F3-40AB-BD7C-A2F6EB33FEB3}" type="slidenum">
              <a:rPr lang="zh-CN" altLang="en-US" smtClean="0"/>
              <a:t>‹#›</a:t>
            </a:fld>
            <a:endParaRPr lang="zh-CN" altLang="en-US"/>
          </a:p>
        </p:txBody>
      </p:sp>
    </p:spTree>
    <p:extLst>
      <p:ext uri="{BB962C8B-B14F-4D97-AF65-F5344CB8AC3E}">
        <p14:creationId xmlns:p14="http://schemas.microsoft.com/office/powerpoint/2010/main" val="139481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889F56-9659-4F4F-B511-B565BF8F09B6}" type="slidenum">
              <a:rPr lang="zh-CN" altLang="en-US" smtClean="0"/>
              <a:t>2</a:t>
            </a:fld>
            <a:endParaRPr lang="zh-CN" altLang="en-US"/>
          </a:p>
        </p:txBody>
      </p:sp>
    </p:spTree>
    <p:extLst>
      <p:ext uri="{BB962C8B-B14F-4D97-AF65-F5344CB8AC3E}">
        <p14:creationId xmlns:p14="http://schemas.microsoft.com/office/powerpoint/2010/main" val="236618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8E852-0E12-44D1-8584-6499171C1A4A}" type="slidenum">
              <a:rPr lang="zh-CN" altLang="en-US" smtClean="0"/>
              <a:t>11</a:t>
            </a:fld>
            <a:endParaRPr lang="zh-CN" altLang="en-US"/>
          </a:p>
        </p:txBody>
      </p:sp>
    </p:spTree>
    <p:extLst>
      <p:ext uri="{BB962C8B-B14F-4D97-AF65-F5344CB8AC3E}">
        <p14:creationId xmlns:p14="http://schemas.microsoft.com/office/powerpoint/2010/main" val="124363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8E852-0E12-44D1-8584-6499171C1A4A}" type="slidenum">
              <a:rPr lang="zh-CN" altLang="en-US" smtClean="0"/>
              <a:t>12</a:t>
            </a:fld>
            <a:endParaRPr lang="zh-CN" altLang="en-US"/>
          </a:p>
        </p:txBody>
      </p:sp>
    </p:spTree>
    <p:extLst>
      <p:ext uri="{BB962C8B-B14F-4D97-AF65-F5344CB8AC3E}">
        <p14:creationId xmlns:p14="http://schemas.microsoft.com/office/powerpoint/2010/main" val="170475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8E852-0E12-44D1-8584-6499171C1A4A}" type="slidenum">
              <a:rPr lang="zh-CN" altLang="en-US" smtClean="0"/>
              <a:t>13</a:t>
            </a:fld>
            <a:endParaRPr lang="zh-CN" altLang="en-US"/>
          </a:p>
        </p:txBody>
      </p:sp>
    </p:spTree>
    <p:extLst>
      <p:ext uri="{BB962C8B-B14F-4D97-AF65-F5344CB8AC3E}">
        <p14:creationId xmlns:p14="http://schemas.microsoft.com/office/powerpoint/2010/main" val="258572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57113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181060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105199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153127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371461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44652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46826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296847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330183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69943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4C2417-BC88-4714-BE23-805A41D59778}"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78011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C2417-BC88-4714-BE23-805A41D59778}" type="datetimeFigureOut">
              <a:rPr lang="zh-CN" altLang="en-US" smtClean="0"/>
              <a:t>2020/7/1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24091-2231-4A6A-A2FF-8E6FCF729863}" type="slidenum">
              <a:rPr lang="zh-CN" altLang="en-US" smtClean="0"/>
              <a:t>‹#›</a:t>
            </a:fld>
            <a:endParaRPr lang="zh-CN" altLang="en-US"/>
          </a:p>
        </p:txBody>
      </p:sp>
    </p:spTree>
    <p:extLst>
      <p:ext uri="{BB962C8B-B14F-4D97-AF65-F5344CB8AC3E}">
        <p14:creationId xmlns:p14="http://schemas.microsoft.com/office/powerpoint/2010/main" val="976844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 Target="slide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 Target="slide11.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hemeOverride" Target="../theme/themeOverride1.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370" y="740229"/>
            <a:ext cx="5747260" cy="5747260"/>
          </a:xfrm>
          <a:prstGeom prst="rect">
            <a:avLst/>
          </a:prstGeom>
        </p:spPr>
      </p:pic>
      <p:sp>
        <p:nvSpPr>
          <p:cNvPr id="6" name="文本框 5">
            <a:extLst>
              <a:ext uri="{FF2B5EF4-FFF2-40B4-BE49-F238E27FC236}">
                <a16:creationId xmlns:a16="http://schemas.microsoft.com/office/drawing/2014/main" id="{F650BB7F-8820-4290-BE13-6F1A18D6DC1A}"/>
              </a:ext>
            </a:extLst>
          </p:cNvPr>
          <p:cNvSpPr txBox="1"/>
          <p:nvPr/>
        </p:nvSpPr>
        <p:spPr>
          <a:xfrm>
            <a:off x="4817045" y="5297859"/>
            <a:ext cx="2557909" cy="769441"/>
          </a:xfrm>
          <a:prstGeom prst="rect">
            <a:avLst/>
          </a:prstGeom>
          <a:noFill/>
        </p:spPr>
        <p:txBody>
          <a:bodyPr wrap="square" rtlCol="0">
            <a:spAutoFit/>
          </a:bodyPr>
          <a:lstStyle/>
          <a:p>
            <a:pPr algn="ctr"/>
            <a:r>
              <a:rPr lang="zh-CN" altLang="en-US" sz="4400" b="1" dirty="0">
                <a:solidFill>
                  <a:schemeClr val="tx1">
                    <a:lumMod val="75000"/>
                    <a:lumOff val="25000"/>
                  </a:schemeClr>
                </a:solidFill>
                <a:latin typeface="华康娃娃体W5(P)" panose="040B0500000000000000" pitchFamily="82" charset="-122"/>
                <a:ea typeface="华康娃娃体W5(P)" panose="040B0500000000000000" pitchFamily="82" charset="-122"/>
                <a:cs typeface="Ebrima" panose="02000000000000000000" pitchFamily="2" charset="0"/>
              </a:rPr>
              <a:t>总结</a:t>
            </a:r>
          </a:p>
        </p:txBody>
      </p:sp>
    </p:spTree>
    <p:extLst>
      <p:ext uri="{BB962C8B-B14F-4D97-AF65-F5344CB8AC3E}">
        <p14:creationId xmlns:p14="http://schemas.microsoft.com/office/powerpoint/2010/main" val="10587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7F75A1E3-30B4-4507-9DC1-FD26BED01BC7}"/>
              </a:ext>
            </a:extLst>
          </p:cNvPr>
          <p:cNvGrpSpPr/>
          <p:nvPr/>
        </p:nvGrpSpPr>
        <p:grpSpPr>
          <a:xfrm>
            <a:off x="391514" y="223418"/>
            <a:ext cx="4455741" cy="766838"/>
            <a:chOff x="391514" y="223418"/>
            <a:chExt cx="4455741" cy="766838"/>
          </a:xfrm>
        </p:grpSpPr>
        <p:sp>
          <p:nvSpPr>
            <p:cNvPr id="11" name="MH_Number_1">
              <a:hlinkClick r:id="" action="ppaction://noaction"/>
              <a:extLst>
                <a:ext uri="{FF2B5EF4-FFF2-40B4-BE49-F238E27FC236}">
                  <a16:creationId xmlns:a16="http://schemas.microsoft.com/office/drawing/2014/main" id="{5F801216-4C97-48DC-87CF-CC04619129F8}"/>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2" name="MH_Entry_1">
              <a:hlinkClick r:id="" action="ppaction://noaction"/>
              <a:extLst>
                <a:ext uri="{FF2B5EF4-FFF2-40B4-BE49-F238E27FC236}">
                  <a16:creationId xmlns:a16="http://schemas.microsoft.com/office/drawing/2014/main" id="{99AC9320-0160-4BA1-A4FA-F9B76960E629}"/>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pic>
        <p:nvPicPr>
          <p:cNvPr id="4" name="图片 3">
            <a:extLst>
              <a:ext uri="{FF2B5EF4-FFF2-40B4-BE49-F238E27FC236}">
                <a16:creationId xmlns:a16="http://schemas.microsoft.com/office/drawing/2014/main" id="{E8F8035E-2F36-407E-96DF-36EAA9A2F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18" y="1139684"/>
            <a:ext cx="6552790" cy="4542777"/>
          </a:xfrm>
          <a:prstGeom prst="rect">
            <a:avLst/>
          </a:prstGeom>
        </p:spPr>
      </p:pic>
      <p:pic>
        <p:nvPicPr>
          <p:cNvPr id="3" name="图片 2">
            <a:extLst>
              <a:ext uri="{FF2B5EF4-FFF2-40B4-BE49-F238E27FC236}">
                <a16:creationId xmlns:a16="http://schemas.microsoft.com/office/drawing/2014/main" id="{95FE8587-52A6-476A-8262-DF344606C1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9508" y="3000543"/>
            <a:ext cx="8449854" cy="2105319"/>
          </a:xfrm>
          <a:prstGeom prst="rect">
            <a:avLst/>
          </a:prstGeom>
        </p:spPr>
      </p:pic>
      <p:sp>
        <p:nvSpPr>
          <p:cNvPr id="13" name="文本框 12">
            <a:extLst>
              <a:ext uri="{FF2B5EF4-FFF2-40B4-BE49-F238E27FC236}">
                <a16:creationId xmlns:a16="http://schemas.microsoft.com/office/drawing/2014/main" id="{F9D6DED0-2A02-420F-B9D1-01D56A5DCF95}"/>
              </a:ext>
            </a:extLst>
          </p:cNvPr>
          <p:cNvSpPr txBox="1"/>
          <p:nvPr/>
        </p:nvSpPr>
        <p:spPr>
          <a:xfrm>
            <a:off x="4853783" y="350062"/>
            <a:ext cx="223572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分页控制器</a:t>
            </a:r>
          </a:p>
        </p:txBody>
      </p:sp>
    </p:spTree>
    <p:extLst>
      <p:ext uri="{BB962C8B-B14F-4D97-AF65-F5344CB8AC3E}">
        <p14:creationId xmlns:p14="http://schemas.microsoft.com/office/powerpoint/2010/main" val="2537150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a16="http://schemas.microsoft.com/office/drawing/2014/main" id="{09DC6E53-5E6C-4FB2-97F4-FFBA5F5AD35C}"/>
              </a:ext>
            </a:extLst>
          </p:cNvPr>
          <p:cNvGrpSpPr/>
          <p:nvPr/>
        </p:nvGrpSpPr>
        <p:grpSpPr>
          <a:xfrm>
            <a:off x="391514" y="223418"/>
            <a:ext cx="4455741" cy="766838"/>
            <a:chOff x="391514" y="223418"/>
            <a:chExt cx="4455741" cy="766838"/>
          </a:xfrm>
        </p:grpSpPr>
        <p:sp>
          <p:nvSpPr>
            <p:cNvPr id="66" name="MH_Number_1">
              <a:hlinkClick r:id="" action="ppaction://noaction"/>
              <a:extLst>
                <a:ext uri="{FF2B5EF4-FFF2-40B4-BE49-F238E27FC236}">
                  <a16:creationId xmlns:a16="http://schemas.microsoft.com/office/drawing/2014/main" id="{BC4176DC-5755-4C56-A803-DF8F7E1FFE13}"/>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67" name="MH_Entry_1">
              <a:hlinkClick r:id="" action="ppaction://noaction"/>
              <a:extLst>
                <a:ext uri="{FF2B5EF4-FFF2-40B4-BE49-F238E27FC236}">
                  <a16:creationId xmlns:a16="http://schemas.microsoft.com/office/drawing/2014/main" id="{9006A00D-14C7-4760-B7F4-B9BF13F4C9BD}"/>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pic>
        <p:nvPicPr>
          <p:cNvPr id="3" name="图片 2">
            <a:extLst>
              <a:ext uri="{FF2B5EF4-FFF2-40B4-BE49-F238E27FC236}">
                <a16:creationId xmlns:a16="http://schemas.microsoft.com/office/drawing/2014/main" id="{3F17E918-2E1B-4462-8F5A-B03AEBB84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7627" y="2153168"/>
            <a:ext cx="8316486" cy="3639058"/>
          </a:xfrm>
          <a:prstGeom prst="rect">
            <a:avLst/>
          </a:prstGeom>
        </p:spPr>
      </p:pic>
      <p:sp>
        <p:nvSpPr>
          <p:cNvPr id="9" name="文本框 8">
            <a:extLst>
              <a:ext uri="{FF2B5EF4-FFF2-40B4-BE49-F238E27FC236}">
                <a16:creationId xmlns:a16="http://schemas.microsoft.com/office/drawing/2014/main" id="{C6A8482F-A5BD-447B-9A4B-3CF8F286C2E2}"/>
              </a:ext>
            </a:extLst>
          </p:cNvPr>
          <p:cNvSpPr txBox="1"/>
          <p:nvPr/>
        </p:nvSpPr>
        <p:spPr>
          <a:xfrm>
            <a:off x="4558007" y="920797"/>
            <a:ext cx="27867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分页视图显示</a:t>
            </a:r>
          </a:p>
        </p:txBody>
      </p:sp>
    </p:spTree>
    <p:extLst>
      <p:ext uri="{BB962C8B-B14F-4D97-AF65-F5344CB8AC3E}">
        <p14:creationId xmlns:p14="http://schemas.microsoft.com/office/powerpoint/2010/main" val="3997235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rotWithShape="1">
          <a:blip r:embed="rId5">
            <a:extLst>
              <a:ext uri="{28A0092B-C50C-407E-A947-70E740481C1C}">
                <a14:useLocalDpi xmlns:a14="http://schemas.microsoft.com/office/drawing/2010/main" val="0"/>
              </a:ext>
            </a:extLst>
          </a:blip>
          <a:srcRect l="26243" r="21481" b="9276"/>
          <a:stretch/>
        </p:blipFill>
        <p:spPr>
          <a:xfrm>
            <a:off x="885327" y="1724682"/>
            <a:ext cx="2583543" cy="4483689"/>
          </a:xfrm>
          <a:prstGeom prst="rect">
            <a:avLst/>
          </a:prstGeom>
        </p:spPr>
      </p:pic>
      <p:sp>
        <p:nvSpPr>
          <p:cNvPr id="64" name="文本框 63">
            <a:extLst>
              <a:ext uri="{FF2B5EF4-FFF2-40B4-BE49-F238E27FC236}">
                <a16:creationId xmlns:a16="http://schemas.microsoft.com/office/drawing/2014/main" id="{3338C79F-1EFF-4116-AADA-871C1C6960EE}"/>
              </a:ext>
            </a:extLst>
          </p:cNvPr>
          <p:cNvSpPr txBox="1"/>
          <p:nvPr/>
        </p:nvSpPr>
        <p:spPr>
          <a:xfrm>
            <a:off x="1607227" y="990256"/>
            <a:ext cx="1861643" cy="523220"/>
          </a:xfrm>
          <a:prstGeom prst="rect">
            <a:avLst/>
          </a:prstGeom>
          <a:noFill/>
        </p:spPr>
        <p:txBody>
          <a:bodyPr wrap="square" rtlCol="0">
            <a:spAutoFit/>
          </a:bodyPr>
          <a:lstStyle/>
          <a:p>
            <a:r>
              <a:rPr lang="zh-CN" altLang="en-US" sz="28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课程界面</a:t>
            </a:r>
          </a:p>
        </p:txBody>
      </p:sp>
      <p:grpSp>
        <p:nvGrpSpPr>
          <p:cNvPr id="65" name="组合 64">
            <a:extLst>
              <a:ext uri="{FF2B5EF4-FFF2-40B4-BE49-F238E27FC236}">
                <a16:creationId xmlns:a16="http://schemas.microsoft.com/office/drawing/2014/main" id="{09DC6E53-5E6C-4FB2-97F4-FFBA5F5AD35C}"/>
              </a:ext>
            </a:extLst>
          </p:cNvPr>
          <p:cNvGrpSpPr/>
          <p:nvPr/>
        </p:nvGrpSpPr>
        <p:grpSpPr>
          <a:xfrm>
            <a:off x="391514" y="223418"/>
            <a:ext cx="4455741" cy="766838"/>
            <a:chOff x="391514" y="223418"/>
            <a:chExt cx="4455741" cy="766838"/>
          </a:xfrm>
        </p:grpSpPr>
        <p:sp>
          <p:nvSpPr>
            <p:cNvPr id="66" name="MH_Number_1">
              <a:hlinkClick r:id="" action="ppaction://noaction"/>
              <a:extLst>
                <a:ext uri="{FF2B5EF4-FFF2-40B4-BE49-F238E27FC236}">
                  <a16:creationId xmlns:a16="http://schemas.microsoft.com/office/drawing/2014/main" id="{BC4176DC-5755-4C56-A803-DF8F7E1FFE13}"/>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67" name="MH_Entry_1">
              <a:hlinkClick r:id="" action="ppaction://noaction"/>
              <a:extLst>
                <a:ext uri="{FF2B5EF4-FFF2-40B4-BE49-F238E27FC236}">
                  <a16:creationId xmlns:a16="http://schemas.microsoft.com/office/drawing/2014/main" id="{9006A00D-14C7-4760-B7F4-B9BF13F4C9BD}"/>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pic>
        <p:nvPicPr>
          <p:cNvPr id="2" name="图片 1">
            <a:extLst>
              <a:ext uri="{FF2B5EF4-FFF2-40B4-BE49-F238E27FC236}">
                <a16:creationId xmlns:a16="http://schemas.microsoft.com/office/drawing/2014/main" id="{B53B9DD8-BBCD-4BD5-A72A-ED809ED8A6F0}"/>
              </a:ext>
            </a:extLst>
          </p:cNvPr>
          <p:cNvPicPr>
            <a:picLocks noChangeAspect="1"/>
          </p:cNvPicPr>
          <p:nvPr/>
        </p:nvPicPr>
        <p:blipFill>
          <a:blip r:embed="rId6"/>
          <a:stretch>
            <a:fillRect/>
          </a:stretch>
        </p:blipFill>
        <p:spPr>
          <a:xfrm>
            <a:off x="1309816" y="1513477"/>
            <a:ext cx="9848335" cy="5225208"/>
          </a:xfrm>
          <a:prstGeom prst="rect">
            <a:avLst/>
          </a:prstGeom>
        </p:spPr>
      </p:pic>
    </p:spTree>
    <p:extLst>
      <p:ext uri="{BB962C8B-B14F-4D97-AF65-F5344CB8AC3E}">
        <p14:creationId xmlns:p14="http://schemas.microsoft.com/office/powerpoint/2010/main" val="301771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rotWithShape="1">
          <a:blip r:embed="rId5">
            <a:extLst>
              <a:ext uri="{28A0092B-C50C-407E-A947-70E740481C1C}">
                <a14:useLocalDpi xmlns:a14="http://schemas.microsoft.com/office/drawing/2010/main" val="0"/>
              </a:ext>
            </a:extLst>
          </a:blip>
          <a:srcRect l="26243" r="21481" b="9276"/>
          <a:stretch/>
        </p:blipFill>
        <p:spPr>
          <a:xfrm>
            <a:off x="885327" y="1724682"/>
            <a:ext cx="2583543" cy="4483689"/>
          </a:xfrm>
          <a:prstGeom prst="rect">
            <a:avLst/>
          </a:prstGeom>
        </p:spPr>
      </p:pic>
      <p:sp>
        <p:nvSpPr>
          <p:cNvPr id="64" name="文本框 63">
            <a:extLst>
              <a:ext uri="{FF2B5EF4-FFF2-40B4-BE49-F238E27FC236}">
                <a16:creationId xmlns:a16="http://schemas.microsoft.com/office/drawing/2014/main" id="{3338C79F-1EFF-4116-AADA-871C1C6960EE}"/>
              </a:ext>
            </a:extLst>
          </p:cNvPr>
          <p:cNvSpPr txBox="1"/>
          <p:nvPr/>
        </p:nvSpPr>
        <p:spPr>
          <a:xfrm>
            <a:off x="1631940" y="1132003"/>
            <a:ext cx="223572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集成测试</a:t>
            </a:r>
          </a:p>
        </p:txBody>
      </p:sp>
      <p:grpSp>
        <p:nvGrpSpPr>
          <p:cNvPr id="65" name="组合 64">
            <a:extLst>
              <a:ext uri="{FF2B5EF4-FFF2-40B4-BE49-F238E27FC236}">
                <a16:creationId xmlns:a16="http://schemas.microsoft.com/office/drawing/2014/main" id="{09DC6E53-5E6C-4FB2-97F4-FFBA5F5AD35C}"/>
              </a:ext>
            </a:extLst>
          </p:cNvPr>
          <p:cNvGrpSpPr/>
          <p:nvPr/>
        </p:nvGrpSpPr>
        <p:grpSpPr>
          <a:xfrm>
            <a:off x="391514" y="223418"/>
            <a:ext cx="4455741" cy="766838"/>
            <a:chOff x="391514" y="223418"/>
            <a:chExt cx="4455741" cy="766838"/>
          </a:xfrm>
        </p:grpSpPr>
        <p:sp>
          <p:nvSpPr>
            <p:cNvPr id="66" name="MH_Number_1">
              <a:hlinkClick r:id="" action="ppaction://noaction"/>
              <a:extLst>
                <a:ext uri="{FF2B5EF4-FFF2-40B4-BE49-F238E27FC236}">
                  <a16:creationId xmlns:a16="http://schemas.microsoft.com/office/drawing/2014/main" id="{BC4176DC-5755-4C56-A803-DF8F7E1FFE13}"/>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67" name="MH_Entry_1">
              <a:hlinkClick r:id="" action="ppaction://noaction"/>
              <a:extLst>
                <a:ext uri="{FF2B5EF4-FFF2-40B4-BE49-F238E27FC236}">
                  <a16:creationId xmlns:a16="http://schemas.microsoft.com/office/drawing/2014/main" id="{9006A00D-14C7-4760-B7F4-B9BF13F4C9BD}"/>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pic>
        <p:nvPicPr>
          <p:cNvPr id="2" name="图片 1">
            <a:extLst>
              <a:ext uri="{FF2B5EF4-FFF2-40B4-BE49-F238E27FC236}">
                <a16:creationId xmlns:a16="http://schemas.microsoft.com/office/drawing/2014/main" id="{F1E8F207-DA34-4DB9-A6C6-C50F1B848C6E}"/>
              </a:ext>
            </a:extLst>
          </p:cNvPr>
          <p:cNvPicPr>
            <a:picLocks noChangeAspect="1"/>
          </p:cNvPicPr>
          <p:nvPr/>
        </p:nvPicPr>
        <p:blipFill>
          <a:blip r:embed="rId6"/>
          <a:stretch>
            <a:fillRect/>
          </a:stretch>
        </p:blipFill>
        <p:spPr>
          <a:xfrm>
            <a:off x="4007140" y="1295304"/>
            <a:ext cx="7390476" cy="4638095"/>
          </a:xfrm>
          <a:prstGeom prst="rect">
            <a:avLst/>
          </a:prstGeom>
        </p:spPr>
      </p:pic>
    </p:spTree>
    <p:extLst>
      <p:ext uri="{BB962C8B-B14F-4D97-AF65-F5344CB8AC3E}">
        <p14:creationId xmlns:p14="http://schemas.microsoft.com/office/powerpoint/2010/main" val="3388772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19944"/>
          <a:stretch/>
        </p:blipFill>
        <p:spPr>
          <a:xfrm>
            <a:off x="3222370" y="740229"/>
            <a:ext cx="5747260" cy="4601028"/>
          </a:xfrm>
          <a:prstGeom prst="rect">
            <a:avLst/>
          </a:prstGeom>
        </p:spPr>
      </p:pic>
      <p:sp>
        <p:nvSpPr>
          <p:cNvPr id="6" name="文本框 5">
            <a:extLst>
              <a:ext uri="{FF2B5EF4-FFF2-40B4-BE49-F238E27FC236}">
                <a16:creationId xmlns:a16="http://schemas.microsoft.com/office/drawing/2014/main" id="{8E9F1DA6-4B53-4A56-99FC-24C573B44E05}"/>
              </a:ext>
            </a:extLst>
          </p:cNvPr>
          <p:cNvSpPr txBox="1"/>
          <p:nvPr/>
        </p:nvSpPr>
        <p:spPr>
          <a:xfrm>
            <a:off x="4713748" y="5143500"/>
            <a:ext cx="2557909" cy="769441"/>
          </a:xfrm>
          <a:prstGeom prst="rect">
            <a:avLst/>
          </a:prstGeom>
          <a:noFill/>
        </p:spPr>
        <p:txBody>
          <a:bodyPr wrap="square" rtlCol="0">
            <a:spAutoFit/>
          </a:bodyPr>
          <a:lstStyle/>
          <a:p>
            <a:pPr algn="ctr"/>
            <a:r>
              <a:rPr lang="zh-CN" altLang="en-US" sz="4400" b="1" dirty="0">
                <a:solidFill>
                  <a:schemeClr val="tx1">
                    <a:lumMod val="75000"/>
                    <a:lumOff val="25000"/>
                  </a:schemeClr>
                </a:solidFill>
                <a:latin typeface="华康娃娃体W5(P)" panose="040B0500000000000000" pitchFamily="82" charset="-122"/>
                <a:ea typeface="华康娃娃体W5(P)" panose="040B0500000000000000" pitchFamily="82" charset="-122"/>
                <a:cs typeface="Ebrima" panose="02000000000000000000" pitchFamily="2" charset="0"/>
              </a:rPr>
              <a:t>个人心得</a:t>
            </a:r>
          </a:p>
        </p:txBody>
      </p:sp>
    </p:spTree>
    <p:extLst>
      <p:ext uri="{BB962C8B-B14F-4D97-AF65-F5344CB8AC3E}">
        <p14:creationId xmlns:p14="http://schemas.microsoft.com/office/powerpoint/2010/main" val="3403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411" y="1166854"/>
            <a:ext cx="2822616" cy="4459732"/>
          </a:xfrm>
          <a:prstGeom prst="rect">
            <a:avLst/>
          </a:prstGeom>
        </p:spPr>
      </p:pic>
      <p:sp>
        <p:nvSpPr>
          <p:cNvPr id="3" name="矩形 2"/>
          <p:cNvSpPr/>
          <p:nvPr/>
        </p:nvSpPr>
        <p:spPr>
          <a:xfrm>
            <a:off x="3311371" y="257452"/>
            <a:ext cx="8433786" cy="6341057"/>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660027" y="257452"/>
            <a:ext cx="7925332" cy="5364430"/>
            <a:chOff x="8300609" y="2232057"/>
            <a:chExt cx="2584299" cy="3340947"/>
          </a:xfrm>
        </p:grpSpPr>
        <p:sp>
          <p:nvSpPr>
            <p:cNvPr id="5" name="文本框 4">
              <a:extLst>
                <a:ext uri="{FF2B5EF4-FFF2-40B4-BE49-F238E27FC236}">
                  <a16:creationId xmlns:a16="http://schemas.microsoft.com/office/drawing/2014/main" id="{8E9F1DA6-4B53-4A56-99FC-24C573B44E05}"/>
                </a:ext>
              </a:extLst>
            </p:cNvPr>
            <p:cNvSpPr txBox="1"/>
            <p:nvPr/>
          </p:nvSpPr>
          <p:spPr>
            <a:xfrm>
              <a:off x="8300609" y="2232057"/>
              <a:ext cx="694906" cy="430470"/>
            </a:xfrm>
            <a:prstGeom prst="rect">
              <a:avLst/>
            </a:prstGeom>
            <a:noFill/>
          </p:spPr>
          <p:txBody>
            <a:bodyPr wrap="none" rtlCol="0">
              <a:spAutoFit/>
            </a:bodyPr>
            <a:lstStyle/>
            <a:p>
              <a:r>
                <a:rPr lang="zh-CN" altLang="en-US" sz="32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个人心得</a:t>
              </a:r>
            </a:p>
          </p:txBody>
        </p:sp>
        <p:sp>
          <p:nvSpPr>
            <p:cNvPr id="6" name="文本框 5">
              <a:extLst>
                <a:ext uri="{FF2B5EF4-FFF2-40B4-BE49-F238E27FC236}">
                  <a16:creationId xmlns:a16="http://schemas.microsoft.com/office/drawing/2014/main" id="{7924A046-26D3-483D-B601-A2B8280F79B4}"/>
                </a:ext>
              </a:extLst>
            </p:cNvPr>
            <p:cNvSpPr txBox="1"/>
            <p:nvPr/>
          </p:nvSpPr>
          <p:spPr>
            <a:xfrm>
              <a:off x="8300609" y="2755277"/>
              <a:ext cx="2584299" cy="2817727"/>
            </a:xfrm>
            <a:prstGeom prst="rect">
              <a:avLst/>
            </a:prstGeom>
            <a:noFill/>
          </p:spPr>
          <p:txBody>
            <a:bodyPr wrap="square" rtlCol="0">
              <a:spAutoFit/>
            </a:bodyPr>
            <a:lstStyle/>
            <a:p>
              <a:pPr>
                <a:buClr>
                  <a:srgbClr val="00B050"/>
                </a:buClr>
              </a:pP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    </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由于我之前选择的不是</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PHP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方向的，而且这次写的也是网站，所以这次这个项目对我的挑战有点大，他们考虑到我的情况，让我主要负责该项目的界面，同时也帮助我了解学习</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PHP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的相关知识。通过这次主要的界面实现，我了解熟悉了</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bootstrap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的运用，温习了之前学到的</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HTML</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JavaScript</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和</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css</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，也通过他们的帮助，了解了</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think PHP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框架的分页技术。</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pPr>
                <a:buClr>
                  <a:srgbClr val="00B050"/>
                </a:buClr>
              </a:pP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    目前由于时间问题，做的界面略显简陋，功能也没有很齐全，今后我也会在界面美观方面多下功夫，吸引用户的眼球，同时也会和组员们完善该系统的其他功能，并且自身也会通过这次学习的</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PHP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结合之前学习的</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c++</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来分析他们之间的关系</a:t>
              </a:r>
              <a:r>
                <a:rPr lang="zh-CN" altLang="en-US" sz="2400">
                  <a:solidFill>
                    <a:schemeClr val="tx1">
                      <a:lumMod val="75000"/>
                      <a:lumOff val="25000"/>
                    </a:schemeClr>
                  </a:solidFill>
                  <a:latin typeface="隶书" panose="02010509060101010101" pitchFamily="49" charset="-122"/>
                  <a:ea typeface="隶书" panose="02010509060101010101" pitchFamily="49" charset="-122"/>
                </a:rPr>
                <a:t>和不同。</a:t>
              </a:r>
              <a:endParaRPr lang="zh-CN" altLang="en-US" sz="2400" dirty="0">
                <a:solidFill>
                  <a:schemeClr val="tx1">
                    <a:lumMod val="75000"/>
                    <a:lumOff val="25000"/>
                  </a:schemeClr>
                </a:solidFill>
                <a:latin typeface="隶书" panose="02010509060101010101" pitchFamily="49" charset="-122"/>
                <a:ea typeface="隶书" panose="02010509060101010101" pitchFamily="49" charset="-122"/>
              </a:endParaRPr>
            </a:p>
          </p:txBody>
        </p:sp>
      </p:grpSp>
    </p:spTree>
    <p:extLst>
      <p:ext uri="{BB962C8B-B14F-4D97-AF65-F5344CB8AC3E}">
        <p14:creationId xmlns:p14="http://schemas.microsoft.com/office/powerpoint/2010/main" val="175340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19944"/>
          <a:stretch/>
        </p:blipFill>
        <p:spPr>
          <a:xfrm>
            <a:off x="3222370" y="740229"/>
            <a:ext cx="5747260" cy="4601028"/>
          </a:xfrm>
          <a:prstGeom prst="rect">
            <a:avLst/>
          </a:prstGeom>
        </p:spPr>
      </p:pic>
      <p:sp>
        <p:nvSpPr>
          <p:cNvPr id="6" name="文本框 5">
            <a:extLst>
              <a:ext uri="{FF2B5EF4-FFF2-40B4-BE49-F238E27FC236}">
                <a16:creationId xmlns:a16="http://schemas.microsoft.com/office/drawing/2014/main" id="{8E9F1DA6-4B53-4A56-99FC-24C573B44E05}"/>
              </a:ext>
            </a:extLst>
          </p:cNvPr>
          <p:cNvSpPr txBox="1"/>
          <p:nvPr/>
        </p:nvSpPr>
        <p:spPr>
          <a:xfrm>
            <a:off x="4661196" y="5231086"/>
            <a:ext cx="2557909" cy="769441"/>
          </a:xfrm>
          <a:prstGeom prst="rect">
            <a:avLst/>
          </a:prstGeom>
          <a:noFill/>
        </p:spPr>
        <p:txBody>
          <a:bodyPr wrap="square" rtlCol="0">
            <a:spAutoFit/>
          </a:bodyPr>
          <a:lstStyle/>
          <a:p>
            <a:pPr algn="ctr"/>
            <a:r>
              <a:rPr lang="zh-CN" altLang="en-US" sz="4400" b="1" dirty="0">
                <a:solidFill>
                  <a:schemeClr val="tx1">
                    <a:lumMod val="75000"/>
                    <a:lumOff val="25000"/>
                  </a:schemeClr>
                </a:solidFill>
                <a:latin typeface="华康娃娃体W5(P)" panose="040B0500000000000000" pitchFamily="82" charset="-122"/>
                <a:ea typeface="华康娃娃体W5(P)" panose="040B0500000000000000" pitchFamily="82" charset="-122"/>
                <a:cs typeface="Ebrima" panose="02000000000000000000" pitchFamily="2" charset="0"/>
              </a:rPr>
              <a:t>谢谢</a:t>
            </a:r>
          </a:p>
        </p:txBody>
      </p:sp>
    </p:spTree>
    <p:extLst>
      <p:ext uri="{BB962C8B-B14F-4D97-AF65-F5344CB8AC3E}">
        <p14:creationId xmlns:p14="http://schemas.microsoft.com/office/powerpoint/2010/main" val="154978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6EE64CC-57B3-47C2-A013-9410569FFF1F}"/>
              </a:ext>
            </a:extLst>
          </p:cNvPr>
          <p:cNvGrpSpPr/>
          <p:nvPr/>
        </p:nvGrpSpPr>
        <p:grpSpPr>
          <a:xfrm>
            <a:off x="2486751" y="1854098"/>
            <a:ext cx="4641994" cy="2949050"/>
            <a:chOff x="2406507" y="1243311"/>
            <a:chExt cx="4641994" cy="2949050"/>
          </a:xfrm>
        </p:grpSpPr>
        <p:sp>
          <p:nvSpPr>
            <p:cNvPr id="7" name="MH_Number_1">
              <a:hlinkClick r:id="" action="ppaction://noaction"/>
            </p:cNvPr>
            <p:cNvSpPr/>
            <p:nvPr>
              <p:custDataLst>
                <p:tags r:id="rId3"/>
              </p:custDataLst>
            </p:nvPr>
          </p:nvSpPr>
          <p:spPr>
            <a:xfrm>
              <a:off x="2406507" y="1243311"/>
              <a:ext cx="577896" cy="697379"/>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0" name="MH_Entry_1">
              <a:hlinkClick r:id="" action="ppaction://noaction"/>
            </p:cNvPr>
            <p:cNvSpPr/>
            <p:nvPr>
              <p:custDataLst>
                <p:tags r:id="rId4"/>
              </p:custDataLst>
            </p:nvPr>
          </p:nvSpPr>
          <p:spPr>
            <a:xfrm>
              <a:off x="3086573" y="1264525"/>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任务分工</a:t>
              </a:r>
            </a:p>
          </p:txBody>
        </p:sp>
        <p:sp>
          <p:nvSpPr>
            <p:cNvPr id="11" name="MH_Number_2">
              <a:hlinkClick r:id="rId11" action="ppaction://hlinksldjump"/>
            </p:cNvPr>
            <p:cNvSpPr/>
            <p:nvPr>
              <p:custDataLst>
                <p:tags r:id="rId5"/>
              </p:custDataLst>
            </p:nvPr>
          </p:nvSpPr>
          <p:spPr>
            <a:xfrm>
              <a:off x="2406507" y="2347931"/>
              <a:ext cx="577896" cy="697379"/>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2</a:t>
              </a:r>
            </a:p>
          </p:txBody>
        </p:sp>
        <p:sp>
          <p:nvSpPr>
            <p:cNvPr id="12" name="MH_Entry_2">
              <a:hlinkClick r:id="rId11" action="ppaction://hlinksldjump"/>
            </p:cNvPr>
            <p:cNvSpPr/>
            <p:nvPr>
              <p:custDataLst>
                <p:tags r:id="rId6"/>
              </p:custDataLst>
            </p:nvPr>
          </p:nvSpPr>
          <p:spPr>
            <a:xfrm>
              <a:off x="3086573" y="2369146"/>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个人讲解</a:t>
              </a:r>
            </a:p>
          </p:txBody>
        </p:sp>
        <p:sp>
          <p:nvSpPr>
            <p:cNvPr id="13" name="MH_Number_3">
              <a:hlinkClick r:id="rId12" action="ppaction://hlinksldjump"/>
            </p:cNvPr>
            <p:cNvSpPr/>
            <p:nvPr>
              <p:custDataLst>
                <p:tags r:id="rId7"/>
              </p:custDataLst>
            </p:nvPr>
          </p:nvSpPr>
          <p:spPr>
            <a:xfrm>
              <a:off x="2406507" y="3473767"/>
              <a:ext cx="577896" cy="697379"/>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a:solidFill>
                    <a:srgbClr val="FFFFFF"/>
                  </a:solidFill>
                  <a:latin typeface="微软雅黑" panose="020B0503020204020204" charset="-122"/>
                  <a:ea typeface="微软雅黑" panose="020B0503020204020204" charset="-122"/>
                  <a:cs typeface="Arial" panose="020B0604020202020204" pitchFamily="34" charset="0"/>
                </a:rPr>
                <a:t>3</a:t>
              </a:r>
              <a:endPar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14" name="MH_Entry_3">
              <a:hlinkClick r:id="rId12" action="ppaction://hlinksldjump"/>
            </p:cNvPr>
            <p:cNvSpPr/>
            <p:nvPr>
              <p:custDataLst>
                <p:tags r:id="rId8"/>
              </p:custDataLst>
            </p:nvPr>
          </p:nvSpPr>
          <p:spPr>
            <a:xfrm>
              <a:off x="3086573" y="3494982"/>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个人心得</a:t>
              </a:r>
            </a:p>
          </p:txBody>
        </p:sp>
      </p:grpSp>
      <p:sp>
        <p:nvSpPr>
          <p:cNvPr id="19" name="MH_Others_1"/>
          <p:cNvSpPr/>
          <p:nvPr>
            <p:custDataLst>
              <p:tags r:id="rId1"/>
            </p:custDataLst>
          </p:nvPr>
        </p:nvSpPr>
        <p:spPr>
          <a:xfrm>
            <a:off x="9807404" y="7926"/>
            <a:ext cx="2373611"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dirty="0">
              <a:solidFill>
                <a:srgbClr val="FFFFFF"/>
              </a:solidFill>
              <a:latin typeface="隶书" panose="02010509060101010101" pitchFamily="49" charset="-122"/>
              <a:ea typeface="隶书" panose="02010509060101010101" pitchFamily="49" charset="-122"/>
            </a:endParaRPr>
          </a:p>
        </p:txBody>
      </p:sp>
      <p:sp>
        <p:nvSpPr>
          <p:cNvPr id="20" name="MH_Others_2"/>
          <p:cNvSpPr/>
          <p:nvPr>
            <p:custDataLst>
              <p:tags r:id="rId2"/>
            </p:custDataLst>
          </p:nvPr>
        </p:nvSpPr>
        <p:spPr>
          <a:xfrm>
            <a:off x="9665300" y="-14513"/>
            <a:ext cx="84048" cy="687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微软雅黑" panose="020B0503020204020204" charset="-122"/>
              <a:ea typeface="微软雅黑" panose="020B0503020204020204" charset="-122"/>
            </a:endParaRPr>
          </a:p>
        </p:txBody>
      </p:sp>
      <p:sp>
        <p:nvSpPr>
          <p:cNvPr id="2" name="矩形 1"/>
          <p:cNvSpPr/>
          <p:nvPr/>
        </p:nvSpPr>
        <p:spPr>
          <a:xfrm>
            <a:off x="10238521" y="2051351"/>
            <a:ext cx="1534548" cy="2554545"/>
          </a:xfrm>
          <a:prstGeom prst="rect">
            <a:avLst/>
          </a:prstGeom>
        </p:spPr>
        <p:txBody>
          <a:bodyPr wrap="square">
            <a:spAutoFit/>
          </a:bodyPr>
          <a:lstStyle/>
          <a:p>
            <a:pPr algn="ctr"/>
            <a:r>
              <a:rPr lang="zh-CN" altLang="en-US" sz="8000">
                <a:solidFill>
                  <a:srgbClr val="FFFF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目</a:t>
            </a:r>
            <a:endParaRPr lang="en-US" altLang="zh-CN" sz="8000">
              <a:solidFill>
                <a:srgbClr val="FFFF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a:p>
            <a:pPr algn="ctr"/>
            <a:r>
              <a:rPr lang="zh-CN" altLang="en-US" sz="8000">
                <a:solidFill>
                  <a:srgbClr val="FFFF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录</a:t>
            </a:r>
            <a:endParaRPr lang="zh-CN" altLang="en-US" sz="8000" dirty="0">
              <a:solidFill>
                <a:srgbClr val="FFFF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790557315"/>
      </p:ext>
    </p:extLst>
  </p:cSld>
  <p:clrMapOvr>
    <a:masterClrMapping/>
  </p:clrMapOvr>
  <p:transition advTm="893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outHorizontal)">
                                      <p:cBhvr>
                                        <p:cTn id="11" dur="500"/>
                                        <p:tgtEl>
                                          <p:spTgt spid="2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19944"/>
          <a:stretch/>
        </p:blipFill>
        <p:spPr>
          <a:xfrm>
            <a:off x="3222370" y="740229"/>
            <a:ext cx="5747260" cy="4601028"/>
          </a:xfrm>
          <a:prstGeom prst="rect">
            <a:avLst/>
          </a:prstGeom>
        </p:spPr>
      </p:pic>
      <p:sp>
        <p:nvSpPr>
          <p:cNvPr id="6" name="文本框 5">
            <a:extLst>
              <a:ext uri="{FF2B5EF4-FFF2-40B4-BE49-F238E27FC236}">
                <a16:creationId xmlns:a16="http://schemas.microsoft.com/office/drawing/2014/main" id="{8E9F1DA6-4B53-4A56-99FC-24C573B44E05}"/>
              </a:ext>
            </a:extLst>
          </p:cNvPr>
          <p:cNvSpPr txBox="1"/>
          <p:nvPr/>
        </p:nvSpPr>
        <p:spPr>
          <a:xfrm>
            <a:off x="4713748" y="5143500"/>
            <a:ext cx="2557909" cy="769441"/>
          </a:xfrm>
          <a:prstGeom prst="rect">
            <a:avLst/>
          </a:prstGeom>
          <a:noFill/>
        </p:spPr>
        <p:txBody>
          <a:bodyPr wrap="square" rtlCol="0">
            <a:spAutoFit/>
          </a:bodyPr>
          <a:lstStyle/>
          <a:p>
            <a:pPr algn="ctr"/>
            <a:r>
              <a:rPr lang="zh-CN" altLang="en-US" sz="4400" b="1" dirty="0">
                <a:solidFill>
                  <a:schemeClr val="tx1">
                    <a:lumMod val="75000"/>
                    <a:lumOff val="25000"/>
                  </a:schemeClr>
                </a:solidFill>
                <a:latin typeface="华康娃娃体W5(P)" panose="040B0500000000000000" pitchFamily="82" charset="-122"/>
                <a:ea typeface="华康娃娃体W5(P)" panose="040B0500000000000000" pitchFamily="82" charset="-122"/>
                <a:cs typeface="Ebrima" panose="02000000000000000000" pitchFamily="2" charset="0"/>
              </a:rPr>
              <a:t>任务分工</a:t>
            </a:r>
          </a:p>
        </p:txBody>
      </p:sp>
    </p:spTree>
    <p:extLst>
      <p:ext uri="{BB962C8B-B14F-4D97-AF65-F5344CB8AC3E}">
        <p14:creationId xmlns:p14="http://schemas.microsoft.com/office/powerpoint/2010/main" val="34301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5846" y="1438836"/>
            <a:ext cx="2250497" cy="54191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924A046-26D3-483D-B601-A2B8280F79B4}"/>
              </a:ext>
            </a:extLst>
          </p:cNvPr>
          <p:cNvSpPr txBox="1"/>
          <p:nvPr/>
        </p:nvSpPr>
        <p:spPr>
          <a:xfrm>
            <a:off x="1501011" y="3223086"/>
            <a:ext cx="7572167" cy="2175596"/>
          </a:xfrm>
          <a:prstGeom prst="rect">
            <a:avLst/>
          </a:prstGeom>
          <a:noFill/>
        </p:spPr>
        <p:txBody>
          <a:bodyPr wrap="square" rtlCol="0">
            <a:spAutoFit/>
          </a:bodyPr>
          <a:lstStyle/>
          <a:p>
            <a:pPr>
              <a:lnSpc>
                <a:spcPct val="200000"/>
              </a:lnSpc>
              <a:buClr>
                <a:srgbClr val="00B050"/>
              </a:buClr>
            </a:pP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主要完成网上学习平台的学生用户页面设计（主要是个人信息页面、课程信息页面、学校信息页面、考研页面、就业页面、四六级页面）和课程、考研的逻辑代码实现</a:t>
            </a:r>
            <a:endParaRPr lang="zh-CN" altLang="en-US" dirty="0">
              <a:solidFill>
                <a:schemeClr val="tx1">
                  <a:lumMod val="75000"/>
                  <a:lumOff val="25000"/>
                </a:schemeClr>
              </a:solidFill>
              <a:latin typeface="隶书" panose="02010509060101010101" pitchFamily="49" charset="-122"/>
              <a:ea typeface="隶书" panose="02010509060101010101" pitchFamily="49"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0834" y="-269416"/>
            <a:ext cx="2822616" cy="4459732"/>
          </a:xfrm>
          <a:prstGeom prst="rect">
            <a:avLst/>
          </a:prstGeom>
        </p:spPr>
      </p:pic>
      <p:sp>
        <p:nvSpPr>
          <p:cNvPr id="9" name="文本框 8">
            <a:extLst>
              <a:ext uri="{FF2B5EF4-FFF2-40B4-BE49-F238E27FC236}">
                <a16:creationId xmlns:a16="http://schemas.microsoft.com/office/drawing/2014/main" id="{8E9F1DA6-4B53-4A56-99FC-24C573B44E05}"/>
              </a:ext>
            </a:extLst>
          </p:cNvPr>
          <p:cNvSpPr txBox="1"/>
          <p:nvPr/>
        </p:nvSpPr>
        <p:spPr>
          <a:xfrm>
            <a:off x="1302891" y="1674674"/>
            <a:ext cx="1176408" cy="1200329"/>
          </a:xfrm>
          <a:prstGeom prst="rect">
            <a:avLst/>
          </a:prstGeom>
          <a:noFill/>
        </p:spPr>
        <p:txBody>
          <a:bodyPr wrap="square" rtlCol="0">
            <a:spAutoFit/>
          </a:bodyPr>
          <a:lstStyle/>
          <a:p>
            <a:r>
              <a:rPr lang="zh-CN" altLang="en-US" sz="36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我的工作</a:t>
            </a:r>
          </a:p>
        </p:txBody>
      </p:sp>
    </p:spTree>
    <p:extLst>
      <p:ext uri="{BB962C8B-B14F-4D97-AF65-F5344CB8AC3E}">
        <p14:creationId xmlns:p14="http://schemas.microsoft.com/office/powerpoint/2010/main" val="16088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19944"/>
          <a:stretch/>
        </p:blipFill>
        <p:spPr>
          <a:xfrm>
            <a:off x="3222370" y="740229"/>
            <a:ext cx="5747260" cy="4601028"/>
          </a:xfrm>
          <a:prstGeom prst="rect">
            <a:avLst/>
          </a:prstGeom>
        </p:spPr>
      </p:pic>
      <p:sp>
        <p:nvSpPr>
          <p:cNvPr id="6" name="文本框 5">
            <a:extLst>
              <a:ext uri="{FF2B5EF4-FFF2-40B4-BE49-F238E27FC236}">
                <a16:creationId xmlns:a16="http://schemas.microsoft.com/office/drawing/2014/main" id="{8E9F1DA6-4B53-4A56-99FC-24C573B44E05}"/>
              </a:ext>
            </a:extLst>
          </p:cNvPr>
          <p:cNvSpPr txBox="1"/>
          <p:nvPr/>
        </p:nvSpPr>
        <p:spPr>
          <a:xfrm>
            <a:off x="4713748" y="5143500"/>
            <a:ext cx="2557909" cy="769441"/>
          </a:xfrm>
          <a:prstGeom prst="rect">
            <a:avLst/>
          </a:prstGeom>
          <a:noFill/>
        </p:spPr>
        <p:txBody>
          <a:bodyPr wrap="square" rtlCol="0">
            <a:spAutoFit/>
          </a:bodyPr>
          <a:lstStyle/>
          <a:p>
            <a:pPr algn="ctr"/>
            <a:r>
              <a:rPr lang="zh-CN" altLang="en-US" sz="4400" b="1" dirty="0">
                <a:solidFill>
                  <a:schemeClr val="tx1">
                    <a:lumMod val="75000"/>
                    <a:lumOff val="25000"/>
                  </a:schemeClr>
                </a:solidFill>
                <a:latin typeface="华康娃娃体W5(P)" panose="040B0500000000000000" pitchFamily="82" charset="-122"/>
                <a:ea typeface="华康娃娃体W5(P)" panose="040B0500000000000000" pitchFamily="82" charset="-122"/>
                <a:cs typeface="Ebrima" panose="02000000000000000000" pitchFamily="2" charset="0"/>
              </a:rPr>
              <a:t>个人讲解</a:t>
            </a:r>
          </a:p>
        </p:txBody>
      </p:sp>
    </p:spTree>
    <p:extLst>
      <p:ext uri="{BB962C8B-B14F-4D97-AF65-F5344CB8AC3E}">
        <p14:creationId xmlns:p14="http://schemas.microsoft.com/office/powerpoint/2010/main" val="244398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2D05CD4-DA16-4760-BDB6-1036A5048E33}"/>
              </a:ext>
            </a:extLst>
          </p:cNvPr>
          <p:cNvGrpSpPr/>
          <p:nvPr/>
        </p:nvGrpSpPr>
        <p:grpSpPr>
          <a:xfrm>
            <a:off x="1033616" y="1674760"/>
            <a:ext cx="4752528" cy="123981"/>
            <a:chOff x="1205161" y="2127581"/>
            <a:chExt cx="4752528" cy="123981"/>
          </a:xfrm>
        </p:grpSpPr>
        <p:cxnSp>
          <p:nvCxnSpPr>
            <p:cNvPr id="5" name="直接连接符 4">
              <a:extLst>
                <a:ext uri="{FF2B5EF4-FFF2-40B4-BE49-F238E27FC236}">
                  <a16:creationId xmlns:a16="http://schemas.microsoft.com/office/drawing/2014/main" id="{0D0AF882-45D8-47BE-AFE3-C9DE8127EAEA}"/>
                </a:ext>
              </a:extLst>
            </p:cNvPr>
            <p:cNvCxnSpPr/>
            <p:nvPr/>
          </p:nvCxnSpPr>
          <p:spPr>
            <a:xfrm>
              <a:off x="1205161" y="2251562"/>
              <a:ext cx="47525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A66C5DD-F6DA-4130-BE6E-BFEDBF969997}"/>
                </a:ext>
              </a:extLst>
            </p:cNvPr>
            <p:cNvSpPr/>
            <p:nvPr/>
          </p:nvSpPr>
          <p:spPr>
            <a:xfrm>
              <a:off x="1205161" y="2127581"/>
              <a:ext cx="720080" cy="123981"/>
            </a:xfrm>
            <a:prstGeom prst="rect">
              <a:avLst/>
            </a:prstGeom>
            <a:pattFill prst="dkUpDiag">
              <a:fgClr>
                <a:schemeClr val="accent1">
                  <a:lumMod val="75000"/>
                </a:schemeClr>
              </a:fgClr>
              <a:bgClr>
                <a:schemeClr val="accent1"/>
              </a:bgClr>
            </a:patt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a:extLst>
              <a:ext uri="{FF2B5EF4-FFF2-40B4-BE49-F238E27FC236}">
                <a16:creationId xmlns:a16="http://schemas.microsoft.com/office/drawing/2014/main" id="{6BBC6E77-E039-40AB-AD87-0294D1D53A66}"/>
              </a:ext>
            </a:extLst>
          </p:cNvPr>
          <p:cNvGrpSpPr/>
          <p:nvPr/>
        </p:nvGrpSpPr>
        <p:grpSpPr>
          <a:xfrm>
            <a:off x="1033616" y="1966363"/>
            <a:ext cx="6340058" cy="4339197"/>
            <a:chOff x="1205161" y="2540892"/>
            <a:chExt cx="4852147" cy="3883341"/>
          </a:xfrm>
        </p:grpSpPr>
        <p:sp>
          <p:nvSpPr>
            <p:cNvPr id="8" name="矩形 7">
              <a:extLst>
                <a:ext uri="{FF2B5EF4-FFF2-40B4-BE49-F238E27FC236}">
                  <a16:creationId xmlns:a16="http://schemas.microsoft.com/office/drawing/2014/main" id="{27F7584F-1B55-42DD-8203-EDFE37DC3DA1}"/>
                </a:ext>
              </a:extLst>
            </p:cNvPr>
            <p:cNvSpPr/>
            <p:nvPr/>
          </p:nvSpPr>
          <p:spPr>
            <a:xfrm>
              <a:off x="1205161" y="2540892"/>
              <a:ext cx="4852147" cy="3883341"/>
            </a:xfrm>
            <a:prstGeom prst="rect">
              <a:avLst/>
            </a:prstGeom>
            <a:solidFill>
              <a:schemeClr val="bg1"/>
            </a:solid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483D85A5-0EFF-40AE-863B-593F962BF69B}"/>
                </a:ext>
              </a:extLst>
            </p:cNvPr>
            <p:cNvGrpSpPr/>
            <p:nvPr/>
          </p:nvGrpSpPr>
          <p:grpSpPr>
            <a:xfrm>
              <a:off x="1421384" y="2705779"/>
              <a:ext cx="4536305" cy="3351613"/>
              <a:chOff x="7266459" y="1998778"/>
              <a:chExt cx="4536305" cy="3351613"/>
            </a:xfrm>
          </p:grpSpPr>
          <p:sp>
            <p:nvSpPr>
              <p:cNvPr id="10" name="文本框 9">
                <a:extLst>
                  <a:ext uri="{FF2B5EF4-FFF2-40B4-BE49-F238E27FC236}">
                    <a16:creationId xmlns:a16="http://schemas.microsoft.com/office/drawing/2014/main" id="{FFA08E09-ADA3-4EA6-B148-0571456B6D05}"/>
                  </a:ext>
                </a:extLst>
              </p:cNvPr>
              <p:cNvSpPr txBox="1"/>
              <p:nvPr/>
            </p:nvSpPr>
            <p:spPr>
              <a:xfrm>
                <a:off x="7266459" y="1998778"/>
                <a:ext cx="3303015"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隶书" panose="02010509060101010101" pitchFamily="49" charset="-122"/>
                    <a:ea typeface="隶书" panose="02010509060101010101" pitchFamily="49" charset="-122"/>
                  </a:rPr>
                  <a:t>需求</a:t>
                </a:r>
              </a:p>
            </p:txBody>
          </p:sp>
          <p:sp>
            <p:nvSpPr>
              <p:cNvPr id="11" name="文本框 10">
                <a:extLst>
                  <a:ext uri="{FF2B5EF4-FFF2-40B4-BE49-F238E27FC236}">
                    <a16:creationId xmlns:a16="http://schemas.microsoft.com/office/drawing/2014/main" id="{397FB475-B690-4E87-BC35-7C1246BA914E}"/>
                  </a:ext>
                </a:extLst>
              </p:cNvPr>
              <p:cNvSpPr txBox="1"/>
              <p:nvPr/>
            </p:nvSpPr>
            <p:spPr>
              <a:xfrm>
                <a:off x="7266460" y="2694948"/>
                <a:ext cx="4536304" cy="2655443"/>
              </a:xfrm>
              <a:prstGeom prst="rect">
                <a:avLst/>
              </a:prstGeom>
              <a:noFill/>
            </p:spPr>
            <p:txBody>
              <a:bodyPr wrap="square" tIns="0" bIns="0" rtlCol="0">
                <a:spAutoFit/>
                <a:scene3d>
                  <a:camera prst="orthographicFront"/>
                  <a:lightRig rig="threePt" dir="t"/>
                </a:scene3d>
                <a:sp3d contourW="12700"/>
              </a:bodyPr>
              <a:lstStyle/>
              <a:p>
                <a:pPr>
                  <a:lnSpc>
                    <a:spcPct val="200000"/>
                  </a:lnSpc>
                </a:pPr>
                <a:r>
                  <a:rPr lang="zh-CN" altLang="en-US" sz="2000" dirty="0">
                    <a:solidFill>
                      <a:srgbClr val="080808"/>
                    </a:solidFill>
                    <a:latin typeface="隶书" panose="02010509060101010101" pitchFamily="49" charset="-122"/>
                    <a:ea typeface="隶书" panose="02010509060101010101" pitchFamily="49" charset="-122"/>
                  </a:rPr>
                  <a:t>在课程页面，显示不同科目分类的课程，其中课程可以进行收藏或者选课，收藏或者选课过后可以在我的收藏或者我的课程里面查看到刚刚收藏（选课）的课程。选课后可以进入课程查看课程详情以及选课的其他同学。</a:t>
                </a:r>
                <a:endParaRPr lang="zh-CN" altLang="en-US" sz="2000" dirty="0">
                  <a:latin typeface="楷体" panose="02010609060101010101" pitchFamily="49" charset="-122"/>
                  <a:ea typeface="楷体" panose="02010609060101010101" pitchFamily="49" charset="-122"/>
                </a:endParaRPr>
              </a:p>
            </p:txBody>
          </p:sp>
        </p:grpSp>
      </p:gr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674" y="1252288"/>
            <a:ext cx="3101964" cy="4299322"/>
          </a:xfrm>
          <a:prstGeom prst="rect">
            <a:avLst/>
          </a:prstGeom>
        </p:spPr>
      </p:pic>
      <p:grpSp>
        <p:nvGrpSpPr>
          <p:cNvPr id="2" name="组合 1">
            <a:extLst>
              <a:ext uri="{FF2B5EF4-FFF2-40B4-BE49-F238E27FC236}">
                <a16:creationId xmlns:a16="http://schemas.microsoft.com/office/drawing/2014/main" id="{7DECAB51-C2CD-41C6-B7E3-FA2C45759493}"/>
              </a:ext>
            </a:extLst>
          </p:cNvPr>
          <p:cNvGrpSpPr/>
          <p:nvPr/>
        </p:nvGrpSpPr>
        <p:grpSpPr>
          <a:xfrm>
            <a:off x="391514" y="223418"/>
            <a:ext cx="4455741" cy="766838"/>
            <a:chOff x="391514" y="223418"/>
            <a:chExt cx="4455741" cy="766838"/>
          </a:xfrm>
        </p:grpSpPr>
        <p:sp>
          <p:nvSpPr>
            <p:cNvPr id="14" name="MH_Number_1">
              <a:hlinkClick r:id="" action="ppaction://noaction"/>
              <a:extLst>
                <a:ext uri="{FF2B5EF4-FFF2-40B4-BE49-F238E27FC236}">
                  <a16:creationId xmlns:a16="http://schemas.microsoft.com/office/drawing/2014/main" id="{CB925191-4A5C-4D5E-8A24-281ED2613728}"/>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5" name="MH_Entry_1">
              <a:hlinkClick r:id="" action="ppaction://noaction"/>
              <a:extLst>
                <a:ext uri="{FF2B5EF4-FFF2-40B4-BE49-F238E27FC236}">
                  <a16:creationId xmlns:a16="http://schemas.microsoft.com/office/drawing/2014/main" id="{F50BB699-5F7B-4B04-B0BF-6FABF67A1B2E}"/>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spTree>
    <p:extLst>
      <p:ext uri="{BB962C8B-B14F-4D97-AF65-F5344CB8AC3E}">
        <p14:creationId xmlns:p14="http://schemas.microsoft.com/office/powerpoint/2010/main" val="8636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E5C42AA-1DB5-4FEC-99DE-9F5EED7A7C9F}"/>
              </a:ext>
            </a:extLst>
          </p:cNvPr>
          <p:cNvSpPr txBox="1"/>
          <p:nvPr/>
        </p:nvSpPr>
        <p:spPr>
          <a:xfrm>
            <a:off x="2269510" y="2416078"/>
            <a:ext cx="2206428" cy="1200329"/>
          </a:xfrm>
          <a:prstGeom prst="rect">
            <a:avLst/>
          </a:prstGeom>
          <a:noFill/>
        </p:spPr>
        <p:txBody>
          <a:bodyPr wrap="square" rtlCol="0">
            <a:spAutoFit/>
          </a:bodyPr>
          <a:lstStyle/>
          <a:p>
            <a:r>
              <a:rPr lang="zh-CN" altLang="en-US" sz="3600" b="1" dirty="0">
                <a:solidFill>
                  <a:schemeClr val="tx1">
                    <a:lumMod val="75000"/>
                    <a:lumOff val="25000"/>
                  </a:schemeClr>
                </a:solidFill>
                <a:latin typeface="隶书" panose="02010509060101010101" pitchFamily="49" charset="-122"/>
                <a:ea typeface="隶书" panose="02010509060101010101" pitchFamily="49" charset="-122"/>
                <a:cs typeface="Ebrima" panose="02000000000000000000" pitchFamily="2" charset="0"/>
              </a:rPr>
              <a:t>课程管理用例图</a:t>
            </a:r>
          </a:p>
        </p:txBody>
      </p:sp>
      <p:pic>
        <p:nvPicPr>
          <p:cNvPr id="8" name="图片 7">
            <a:extLst>
              <a:ext uri="{FF2B5EF4-FFF2-40B4-BE49-F238E27FC236}">
                <a16:creationId xmlns:a16="http://schemas.microsoft.com/office/drawing/2014/main" id="{B80FEFCB-4908-4328-9751-E69E317835D3}"/>
              </a:ext>
            </a:extLst>
          </p:cNvPr>
          <p:cNvPicPr>
            <a:picLocks noChangeAspect="1"/>
          </p:cNvPicPr>
          <p:nvPr/>
        </p:nvPicPr>
        <p:blipFill>
          <a:blip r:embed="rId4"/>
          <a:stretch>
            <a:fillRect/>
          </a:stretch>
        </p:blipFill>
        <p:spPr>
          <a:xfrm>
            <a:off x="5776038" y="0"/>
            <a:ext cx="5835994" cy="6860851"/>
          </a:xfrm>
          <a:prstGeom prst="rect">
            <a:avLst/>
          </a:prstGeom>
        </p:spPr>
      </p:pic>
      <p:grpSp>
        <p:nvGrpSpPr>
          <p:cNvPr id="9" name="组合 8">
            <a:extLst>
              <a:ext uri="{FF2B5EF4-FFF2-40B4-BE49-F238E27FC236}">
                <a16:creationId xmlns:a16="http://schemas.microsoft.com/office/drawing/2014/main" id="{D651B848-95DF-44D7-AA51-71B8BFF81635}"/>
              </a:ext>
            </a:extLst>
          </p:cNvPr>
          <p:cNvGrpSpPr/>
          <p:nvPr/>
        </p:nvGrpSpPr>
        <p:grpSpPr>
          <a:xfrm>
            <a:off x="391514" y="223418"/>
            <a:ext cx="4455741" cy="766838"/>
            <a:chOff x="391514" y="223418"/>
            <a:chExt cx="4455741" cy="766838"/>
          </a:xfrm>
        </p:grpSpPr>
        <p:sp>
          <p:nvSpPr>
            <p:cNvPr id="10" name="MH_Number_1">
              <a:hlinkClick r:id="" action="ppaction://noaction"/>
              <a:extLst>
                <a:ext uri="{FF2B5EF4-FFF2-40B4-BE49-F238E27FC236}">
                  <a16:creationId xmlns:a16="http://schemas.microsoft.com/office/drawing/2014/main" id="{6270DE96-354C-471F-9DE2-518F9B98C019}"/>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1" name="MH_Entry_1">
              <a:hlinkClick r:id="" action="ppaction://noaction"/>
              <a:extLst>
                <a:ext uri="{FF2B5EF4-FFF2-40B4-BE49-F238E27FC236}">
                  <a16:creationId xmlns:a16="http://schemas.microsoft.com/office/drawing/2014/main" id="{D02CB36A-54D4-4D1F-9B3C-475309F05A20}"/>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spTree>
    <p:extLst>
      <p:ext uri="{BB962C8B-B14F-4D97-AF65-F5344CB8AC3E}">
        <p14:creationId xmlns:p14="http://schemas.microsoft.com/office/powerpoint/2010/main" val="61075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8F73593-2EDD-46F1-9629-DEE592918ABF}"/>
              </a:ext>
            </a:extLst>
          </p:cNvPr>
          <p:cNvSpPr/>
          <p:nvPr/>
        </p:nvSpPr>
        <p:spPr>
          <a:xfrm>
            <a:off x="3237470" y="1276735"/>
            <a:ext cx="8822724" cy="39385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分页功能的详情实现：</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因为使用的</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think PHP</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的框架来实现整个系统的实现，所以使用</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底层的自带的分页类来实现此功能。</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endParaRPr lang="en-US" altLang="zh-CN" dirty="0">
              <a:solidFill>
                <a:schemeClr val="tx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73" y="1276735"/>
            <a:ext cx="3101964" cy="4299322"/>
          </a:xfrm>
          <a:prstGeom prst="rect">
            <a:avLst/>
          </a:prstGeom>
        </p:spPr>
      </p:pic>
      <p:grpSp>
        <p:nvGrpSpPr>
          <p:cNvPr id="10" name="组合 9">
            <a:extLst>
              <a:ext uri="{FF2B5EF4-FFF2-40B4-BE49-F238E27FC236}">
                <a16:creationId xmlns:a16="http://schemas.microsoft.com/office/drawing/2014/main" id="{7F75A1E3-30B4-4507-9DC1-FD26BED01BC7}"/>
              </a:ext>
            </a:extLst>
          </p:cNvPr>
          <p:cNvGrpSpPr/>
          <p:nvPr/>
        </p:nvGrpSpPr>
        <p:grpSpPr>
          <a:xfrm>
            <a:off x="391514" y="223418"/>
            <a:ext cx="4455741" cy="766838"/>
            <a:chOff x="391514" y="223418"/>
            <a:chExt cx="4455741" cy="766838"/>
          </a:xfrm>
        </p:grpSpPr>
        <p:sp>
          <p:nvSpPr>
            <p:cNvPr id="11" name="MH_Number_1">
              <a:hlinkClick r:id="" action="ppaction://noaction"/>
              <a:extLst>
                <a:ext uri="{FF2B5EF4-FFF2-40B4-BE49-F238E27FC236}">
                  <a16:creationId xmlns:a16="http://schemas.microsoft.com/office/drawing/2014/main" id="{5F801216-4C97-48DC-87CF-CC04619129F8}"/>
                </a:ext>
              </a:extLst>
            </p:cNvPr>
            <p:cNvSpPr/>
            <p:nvPr>
              <p:custDataLst>
                <p:tags r:id="rId1"/>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2" name="MH_Entry_1">
              <a:hlinkClick r:id="" action="ppaction://noaction"/>
              <a:extLst>
                <a:ext uri="{FF2B5EF4-FFF2-40B4-BE49-F238E27FC236}">
                  <a16:creationId xmlns:a16="http://schemas.microsoft.com/office/drawing/2014/main" id="{99AC9320-0160-4BA1-A4FA-F9B76960E629}"/>
                </a:ext>
              </a:extLst>
            </p:cNvPr>
            <p:cNvSpPr/>
            <p:nvPr>
              <p:custDataLst>
                <p:tags r:id="rId2"/>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spTree>
    <p:extLst>
      <p:ext uri="{BB962C8B-B14F-4D97-AF65-F5344CB8AC3E}">
        <p14:creationId xmlns:p14="http://schemas.microsoft.com/office/powerpoint/2010/main" val="887382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8F73593-2EDD-46F1-9629-DEE592918ABF}"/>
              </a:ext>
            </a:extLst>
          </p:cNvPr>
          <p:cNvSpPr/>
          <p:nvPr/>
        </p:nvSpPr>
        <p:spPr>
          <a:xfrm>
            <a:off x="391514" y="1139684"/>
            <a:ext cx="11594540" cy="4396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分页功能的详情实现：</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1.</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利用</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sql</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语句查询数据库，查询出需要进行显示的信息</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2.</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实例化底层的分页类</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$page = new Think\Page($count,4)</a:t>
            </a: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3.</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利用</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show()</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函数进行显示</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4.</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进行下一页功能的实现</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$list3=$user-&gt;where(“</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tleixing</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=‘{$a}’”)-&gt;limit($Page3-&gt;firstRow.’,’.$Page3-&gt;</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listRows</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)-&gt;select();</a:t>
            </a: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5.</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利用</a:t>
            </a:r>
            <a:r>
              <a:rPr lang="en-US" altLang="zh-CN" sz="2400" dirty="0" err="1">
                <a:solidFill>
                  <a:schemeClr val="tx1">
                    <a:lumMod val="75000"/>
                    <a:lumOff val="25000"/>
                  </a:schemeClr>
                </a:solidFill>
                <a:latin typeface="隶书" panose="02010509060101010101" pitchFamily="49" charset="-122"/>
                <a:ea typeface="隶书" panose="02010509060101010101" pitchFamily="49" charset="-122"/>
              </a:rPr>
              <a:t>assaign</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将值传入到视图页面进行实现</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6.</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在视图页面里一片利用</a:t>
            </a:r>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foreach</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（）函数进行循环显示</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a:p>
            <a:r>
              <a:rPr lang="en-US" altLang="zh-CN" sz="2400" dirty="0">
                <a:solidFill>
                  <a:schemeClr val="tx1">
                    <a:lumMod val="75000"/>
                    <a:lumOff val="25000"/>
                  </a:schemeClr>
                </a:solidFill>
                <a:latin typeface="隶书" panose="02010509060101010101" pitchFamily="49" charset="-122"/>
                <a:ea typeface="隶书" panose="02010509060101010101" pitchFamily="49" charset="-122"/>
              </a:rPr>
              <a:t>7.{$Page}</a:t>
            </a:r>
            <a:r>
              <a:rPr lang="zh-CN" altLang="en-US" sz="2400" dirty="0">
                <a:solidFill>
                  <a:schemeClr val="tx1">
                    <a:lumMod val="75000"/>
                    <a:lumOff val="25000"/>
                  </a:schemeClr>
                </a:solidFill>
                <a:latin typeface="隶书" panose="02010509060101010101" pitchFamily="49" charset="-122"/>
                <a:ea typeface="隶书" panose="02010509060101010101" pitchFamily="49" charset="-122"/>
              </a:rPr>
              <a:t>实现下一页或者上一页功能</a:t>
            </a:r>
            <a:endParaRPr lang="en-US" altLang="zh-CN" sz="2400" dirty="0">
              <a:solidFill>
                <a:schemeClr val="tx1">
                  <a:lumMod val="75000"/>
                  <a:lumOff val="25000"/>
                </a:schemeClr>
              </a:solidFill>
              <a:latin typeface="隶书" panose="02010509060101010101" pitchFamily="49" charset="-122"/>
              <a:ea typeface="隶书" panose="02010509060101010101" pitchFamily="49" charset="-122"/>
            </a:endParaRPr>
          </a:p>
        </p:txBody>
      </p:sp>
      <p:grpSp>
        <p:nvGrpSpPr>
          <p:cNvPr id="10" name="组合 9">
            <a:extLst>
              <a:ext uri="{FF2B5EF4-FFF2-40B4-BE49-F238E27FC236}">
                <a16:creationId xmlns:a16="http://schemas.microsoft.com/office/drawing/2014/main" id="{7F75A1E3-30B4-4507-9DC1-FD26BED01BC7}"/>
              </a:ext>
            </a:extLst>
          </p:cNvPr>
          <p:cNvGrpSpPr/>
          <p:nvPr/>
        </p:nvGrpSpPr>
        <p:grpSpPr>
          <a:xfrm>
            <a:off x="391514" y="223418"/>
            <a:ext cx="4455741" cy="766838"/>
            <a:chOff x="391514" y="223418"/>
            <a:chExt cx="4455741" cy="766838"/>
          </a:xfrm>
        </p:grpSpPr>
        <p:sp>
          <p:nvSpPr>
            <p:cNvPr id="11" name="MH_Number_1">
              <a:hlinkClick r:id="" action="ppaction://noaction"/>
              <a:extLst>
                <a:ext uri="{FF2B5EF4-FFF2-40B4-BE49-F238E27FC236}">
                  <a16:creationId xmlns:a16="http://schemas.microsoft.com/office/drawing/2014/main" id="{5F801216-4C97-48DC-87CF-CC04619129F8}"/>
                </a:ext>
              </a:extLst>
            </p:cNvPr>
            <p:cNvSpPr/>
            <p:nvPr>
              <p:custDataLst>
                <p:tags r:id="rId2"/>
              </p:custDataLst>
            </p:nvPr>
          </p:nvSpPr>
          <p:spPr>
            <a:xfrm>
              <a:off x="391514" y="372846"/>
              <a:ext cx="577896" cy="617410"/>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1">
                <a:lumMod val="20000"/>
                <a:lumOff val="80000"/>
              </a:schemeClr>
            </a:solidFill>
            <a:ln w="12700" cap="flat" cmpd="sng" algn="ctr">
              <a:noFill/>
              <a:prstDash val="solid"/>
              <a:miter lim="800000"/>
            </a:ln>
            <a:effectLst/>
          </p:spPr>
          <p:txBody>
            <a:bodyPr bIns="108000" anchor="ctr"/>
            <a:lstStyle/>
            <a:p>
              <a:pPr algn="ctr">
                <a:defRPr/>
              </a:pPr>
              <a:r>
                <a:rPr lang="en-US" altLang="zh-CN" sz="3200" b="1" kern="0" dirty="0">
                  <a:solidFill>
                    <a:srgbClr val="FFFFFF"/>
                  </a:solidFill>
                  <a:latin typeface="微软雅黑" panose="020B0503020204020204" charset="-122"/>
                  <a:ea typeface="微软雅黑" panose="020B0503020204020204" charset="-122"/>
                  <a:cs typeface="Arial" panose="020B0604020202020204" pitchFamily="34" charset="0"/>
                </a:rPr>
                <a:t>1</a:t>
              </a:r>
            </a:p>
          </p:txBody>
        </p:sp>
        <p:sp>
          <p:nvSpPr>
            <p:cNvPr id="12" name="MH_Entry_1">
              <a:hlinkClick r:id="" action="ppaction://noaction"/>
              <a:extLst>
                <a:ext uri="{FF2B5EF4-FFF2-40B4-BE49-F238E27FC236}">
                  <a16:creationId xmlns:a16="http://schemas.microsoft.com/office/drawing/2014/main" id="{99AC9320-0160-4BA1-A4FA-F9B76960E629}"/>
                </a:ext>
              </a:extLst>
            </p:cNvPr>
            <p:cNvSpPr/>
            <p:nvPr>
              <p:custDataLst>
                <p:tags r:id="rId3"/>
              </p:custDataLst>
            </p:nvPr>
          </p:nvSpPr>
          <p:spPr>
            <a:xfrm>
              <a:off x="885327" y="223418"/>
              <a:ext cx="3961928" cy="6973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36000" numCol="1" spcCol="0" rtlCol="0" fromWordArt="0" anchor="ctr" anchorCtr="0" forceAA="0" compatLnSpc="1">
              <a:normAutofit fontScale="62500" lnSpcReduction="20000"/>
            </a:bodyPr>
            <a:lstStyle/>
            <a:p>
              <a:pPr>
                <a:lnSpc>
                  <a:spcPct val="130000"/>
                </a:lnSpc>
              </a:pPr>
              <a:r>
                <a:rPr lang="zh-CN" altLang="en-US" sz="3200" dirty="0">
                  <a:solidFill>
                    <a:schemeClr val="bg1">
                      <a:lumMod val="50000"/>
                    </a:schemeClr>
                  </a:solidFill>
                  <a:latin typeface="隶书" panose="02010509060101010101" pitchFamily="49" charset="-122"/>
                  <a:ea typeface="隶书" panose="02010509060101010101" pitchFamily="49" charset="-122"/>
                </a:rPr>
                <a:t>课程子系统的完成情况个人讲解</a:t>
              </a:r>
            </a:p>
          </p:txBody>
        </p:sp>
      </p:grpSp>
    </p:spTree>
    <p:extLst>
      <p:ext uri="{BB962C8B-B14F-4D97-AF65-F5344CB8AC3E}">
        <p14:creationId xmlns:p14="http://schemas.microsoft.com/office/powerpoint/2010/main" val="188060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OTHERS"/>
  <p:tag name="ID" val="547132"/>
</p:tagLst>
</file>

<file path=ppt/tags/tag10.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OTHERS"/>
  <p:tag name="ID" val="547132"/>
</p:tagLst>
</file>

<file path=ppt/tags/tag20.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ENTRY"/>
  <p:tag name="ID" val="54713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117002636"/>
  <p:tag name="MH_LIBRARY" val="CONTENTS"/>
  <p:tag name="MH_TYPE" val="NUMBER"/>
  <p:tag name="ID" val="54713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420</TotalTime>
  <Words>540</Words>
  <Application>Microsoft Office PowerPoint</Application>
  <PresentationFormat>宽屏</PresentationFormat>
  <Paragraphs>56</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华康娃娃体W5(P)</vt:lpstr>
      <vt:lpstr>楷体</vt:lpstr>
      <vt:lpstr>隶书</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陈婧</cp:lastModifiedBy>
  <cp:revision>59</cp:revision>
  <dcterms:created xsi:type="dcterms:W3CDTF">2018-05-13T05:58:00Z</dcterms:created>
  <dcterms:modified xsi:type="dcterms:W3CDTF">2020-07-01T08:23:04Z</dcterms:modified>
</cp:coreProperties>
</file>