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0" r:id="rId19"/>
    <p:sldId id="282" r:id="rId20"/>
    <p:sldId id="28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3428"/>
    <a:srgbClr val="8E6046"/>
    <a:srgbClr val="B27F62"/>
    <a:srgbClr val="EDEDED"/>
    <a:srgbClr val="404040"/>
    <a:srgbClr val="CF3232"/>
    <a:srgbClr val="549A6A"/>
    <a:srgbClr val="74B388"/>
    <a:srgbClr val="289A78"/>
    <a:srgbClr val="8D8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4660"/>
  </p:normalViewPr>
  <p:slideViewPr>
    <p:cSldViewPr snapToGrid="0">
      <p:cViewPr>
        <p:scale>
          <a:sx n="100" d="100"/>
          <a:sy n="100" d="100"/>
        </p:scale>
        <p:origin x="135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矩形 5"/>
          <p:cNvSpPr/>
          <p:nvPr/>
        </p:nvSpPr>
        <p:spPr>
          <a:xfrm>
            <a:off x="314325" y="0"/>
            <a:ext cx="11877676" cy="685800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33000">
                <a:schemeClr val="tx1">
                  <a:lumMod val="65000"/>
                  <a:lumOff val="35000"/>
                  <a:alpha val="73000"/>
                </a:schemeClr>
              </a:gs>
              <a:gs pos="71000">
                <a:schemeClr val="tx1">
                  <a:lumMod val="85000"/>
                  <a:lumOff val="15000"/>
                  <a:alpha val="88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38700" y="1852264"/>
            <a:ext cx="6515099" cy="1198880"/>
          </a:xfrm>
          <a:prstGeom prst="rect">
            <a:avLst/>
          </a:prstGeom>
          <a:effectLst>
            <a:outerShdw blurRad="76200" dist="38100" dir="2700000" sx="101000" sy="101000" algn="tl" rotWithShape="0">
              <a:schemeClr val="tx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dist"/>
            <a:r>
              <a:rPr lang="zh-CN" altLang="en-US" sz="72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个人模块总结</a:t>
            </a:r>
            <a:endParaRPr lang="zh-CN" altLang="en-US" sz="720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15325" y="4749282"/>
            <a:ext cx="2867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宣讲人：雷禹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184785" y="167322"/>
            <a:ext cx="11868150" cy="65246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61924" y="223836"/>
            <a:ext cx="2895601" cy="809625"/>
            <a:chOff x="161924" y="223836"/>
            <a:chExt cx="2895601" cy="809625"/>
          </a:xfrm>
        </p:grpSpPr>
        <p:sp>
          <p:nvSpPr>
            <p:cNvPr id="3" name="矩形 2"/>
            <p:cNvSpPr/>
            <p:nvPr/>
          </p:nvSpPr>
          <p:spPr>
            <a:xfrm>
              <a:off x="161924" y="342900"/>
              <a:ext cx="2895601" cy="5715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218010" y="397817"/>
              <a:ext cx="17068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400" b="1" spc="600">
                  <a:ln w="12700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个人讲解</a:t>
              </a:r>
              <a:endParaRPr lang="zh-CN" altLang="en-US" sz="24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6700" y="223836"/>
              <a:ext cx="809625" cy="80962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50042" y="307178"/>
              <a:ext cx="642939" cy="642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49250" y="914400"/>
            <a:ext cx="1170368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教师端学生管理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770" y="307340"/>
            <a:ext cx="6167755" cy="53257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1744345"/>
            <a:ext cx="6037580" cy="3910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161925" y="166687"/>
            <a:ext cx="11868150" cy="65246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61924" y="223836"/>
            <a:ext cx="2895601" cy="809625"/>
            <a:chOff x="161924" y="223836"/>
            <a:chExt cx="2895601" cy="809625"/>
          </a:xfrm>
        </p:grpSpPr>
        <p:sp>
          <p:nvSpPr>
            <p:cNvPr id="3" name="矩形 2"/>
            <p:cNvSpPr/>
            <p:nvPr/>
          </p:nvSpPr>
          <p:spPr>
            <a:xfrm>
              <a:off x="161924" y="342900"/>
              <a:ext cx="2895601" cy="5715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218010" y="397817"/>
              <a:ext cx="17068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400" b="1" spc="600">
                  <a:ln w="12700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个人讲解</a:t>
              </a:r>
              <a:endParaRPr lang="zh-CN" altLang="en-US" sz="24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6700" y="223836"/>
              <a:ext cx="809625" cy="80962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50042" y="307178"/>
              <a:ext cx="642939" cy="642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19430" y="1106170"/>
            <a:ext cx="1024128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最终实现效果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教师端登录页面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440" y="1106170"/>
            <a:ext cx="6004560" cy="422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161925" y="166687"/>
            <a:ext cx="11868150" cy="65246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61924" y="223836"/>
            <a:ext cx="2895601" cy="809625"/>
            <a:chOff x="161924" y="223836"/>
            <a:chExt cx="2895601" cy="809625"/>
          </a:xfrm>
        </p:grpSpPr>
        <p:sp>
          <p:nvSpPr>
            <p:cNvPr id="3" name="矩形 2"/>
            <p:cNvSpPr/>
            <p:nvPr/>
          </p:nvSpPr>
          <p:spPr>
            <a:xfrm>
              <a:off x="161924" y="342900"/>
              <a:ext cx="2895601" cy="5715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218010" y="397817"/>
              <a:ext cx="17068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400" b="1" spc="600">
                  <a:ln w="12700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个人讲解</a:t>
              </a:r>
              <a:endParaRPr lang="zh-CN" altLang="en-US" sz="24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6700" y="223836"/>
              <a:ext cx="809625" cy="80962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50042" y="307178"/>
              <a:ext cx="642939" cy="642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49885" y="1033145"/>
            <a:ext cx="1012444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最终实现效果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教师端课程信息管理页面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545" y="706755"/>
            <a:ext cx="7050405" cy="46939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773045"/>
            <a:ext cx="4320540" cy="3589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161925" y="223837"/>
            <a:ext cx="11868150" cy="65246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61924" y="223836"/>
            <a:ext cx="2895601" cy="809625"/>
            <a:chOff x="161924" y="223836"/>
            <a:chExt cx="2895601" cy="809625"/>
          </a:xfrm>
        </p:grpSpPr>
        <p:sp>
          <p:nvSpPr>
            <p:cNvPr id="3" name="矩形 2"/>
            <p:cNvSpPr/>
            <p:nvPr/>
          </p:nvSpPr>
          <p:spPr>
            <a:xfrm>
              <a:off x="161924" y="342900"/>
              <a:ext cx="2895601" cy="5715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218010" y="397817"/>
              <a:ext cx="17068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400" b="1" spc="600">
                  <a:ln w="12700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个人讲解</a:t>
              </a:r>
              <a:endParaRPr lang="zh-CN" altLang="en-US" sz="24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6700" y="223836"/>
              <a:ext cx="809625" cy="80962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50042" y="307178"/>
              <a:ext cx="642939" cy="642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10845" y="1033145"/>
            <a:ext cx="1041273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最终实现效果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教师端学生管理页面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465" y="1408430"/>
            <a:ext cx="6433820" cy="3693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1828800"/>
            <a:ext cx="5082540" cy="27171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85" y="3915410"/>
            <a:ext cx="4121150" cy="2330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161925" y="167322"/>
            <a:ext cx="11868150" cy="65246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61924" y="223836"/>
            <a:ext cx="2895601" cy="809625"/>
            <a:chOff x="161924" y="223836"/>
            <a:chExt cx="2895601" cy="809625"/>
          </a:xfrm>
        </p:grpSpPr>
        <p:sp>
          <p:nvSpPr>
            <p:cNvPr id="3" name="矩形 2"/>
            <p:cNvSpPr/>
            <p:nvPr/>
          </p:nvSpPr>
          <p:spPr>
            <a:xfrm>
              <a:off x="161924" y="342900"/>
              <a:ext cx="2895601" cy="5715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218010" y="397817"/>
              <a:ext cx="17068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400" b="1" spc="600">
                  <a:ln w="12700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个人讲解</a:t>
              </a:r>
              <a:endParaRPr lang="zh-CN" altLang="en-US" sz="24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6700" y="223836"/>
              <a:ext cx="809625" cy="80962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50042" y="307178"/>
              <a:ext cx="642939" cy="642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993140" y="1089876"/>
            <a:ext cx="5743569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技术分析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：关于验证码的生成问题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690" y="1634490"/>
            <a:ext cx="4982845" cy="26365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76325" y="2967355"/>
            <a:ext cx="48082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ThinkPhp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框架自带的验证码类，实现验证码函数，包括对验证码字体大小、长度以及字体的设置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161925" y="167322"/>
            <a:ext cx="11868150" cy="65246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61924" y="223836"/>
            <a:ext cx="2895601" cy="809625"/>
            <a:chOff x="161924" y="223836"/>
            <a:chExt cx="2895601" cy="809625"/>
          </a:xfrm>
        </p:grpSpPr>
        <p:sp>
          <p:nvSpPr>
            <p:cNvPr id="3" name="矩形 2"/>
            <p:cNvSpPr/>
            <p:nvPr/>
          </p:nvSpPr>
          <p:spPr>
            <a:xfrm>
              <a:off x="161924" y="342900"/>
              <a:ext cx="2895601" cy="5715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209675" y="397817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400" b="1" spc="600">
                  <a:ln w="12700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工作安排</a:t>
              </a:r>
              <a:endParaRPr lang="zh-CN" altLang="en-US" sz="24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6700" y="223836"/>
              <a:ext cx="809625" cy="80962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50042" y="307178"/>
              <a:ext cx="642939" cy="642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66700" y="759460"/>
            <a:ext cx="975995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技术分析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：关于信息通知发布的功能实现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05" y="2469515"/>
            <a:ext cx="5135880" cy="36823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90970" y="2059305"/>
            <a:ext cx="43611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视图种表单负责暂存数据，通过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方法，将数据提交到控制器，然后通过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方法创建数据模型，将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传递数据存储到数据对象中，通过模型的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add()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方法将数据存储到数据库。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161925" y="166687"/>
            <a:ext cx="11868150" cy="65246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61924" y="223836"/>
            <a:ext cx="2895601" cy="809625"/>
            <a:chOff x="161924" y="223836"/>
            <a:chExt cx="2895601" cy="809625"/>
          </a:xfrm>
        </p:grpSpPr>
        <p:sp>
          <p:nvSpPr>
            <p:cNvPr id="3" name="矩形 2"/>
            <p:cNvSpPr/>
            <p:nvPr/>
          </p:nvSpPr>
          <p:spPr>
            <a:xfrm>
              <a:off x="161924" y="342900"/>
              <a:ext cx="2895601" cy="5715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218010" y="397817"/>
              <a:ext cx="17068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400" b="1" spc="600">
                  <a:ln w="12700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个人讲解</a:t>
              </a:r>
              <a:endParaRPr lang="zh-CN" altLang="en-US" sz="24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6700" y="223836"/>
              <a:ext cx="809625" cy="80962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50042" y="307178"/>
              <a:ext cx="642939" cy="642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993140" y="1033145"/>
            <a:ext cx="1046861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05_登录测试运行结果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40" y="1967230"/>
            <a:ext cx="7362825" cy="4333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矩形 5"/>
          <p:cNvSpPr/>
          <p:nvPr/>
        </p:nvSpPr>
        <p:spPr>
          <a:xfrm>
            <a:off x="314325" y="0"/>
            <a:ext cx="11877676" cy="685800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33000">
                <a:schemeClr val="tx1">
                  <a:lumMod val="65000"/>
                  <a:lumOff val="35000"/>
                  <a:alpha val="73000"/>
                </a:schemeClr>
              </a:gs>
              <a:gs pos="71000">
                <a:schemeClr val="tx1">
                  <a:lumMod val="85000"/>
                  <a:lumOff val="15000"/>
                  <a:alpha val="88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81700" y="2272635"/>
            <a:ext cx="5305425" cy="2368550"/>
          </a:xfrm>
          <a:prstGeom prst="rect">
            <a:avLst/>
          </a:prstGeom>
          <a:effectLst>
            <a:outerShdw blurRad="76200" dist="38100" dir="2700000" sx="101000" sy="101000" algn="tl" rotWithShape="0">
              <a:schemeClr val="tx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dist"/>
            <a:r>
              <a:rPr lang="en-US" altLang="zh-CN" sz="88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PART.03</a:t>
            </a:r>
            <a:endParaRPr lang="en-US" altLang="zh-CN" sz="8800" b="1" spc="600">
              <a:ln w="12700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zh-CN" altLang="en-US" sz="60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6000" b="1" spc="600">
              <a:ln w="12700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0" y="166687"/>
            <a:ext cx="11868150" cy="65246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61924" y="223836"/>
            <a:ext cx="2895601" cy="809625"/>
            <a:chOff x="161924" y="223836"/>
            <a:chExt cx="2895601" cy="809625"/>
          </a:xfrm>
        </p:grpSpPr>
        <p:sp>
          <p:nvSpPr>
            <p:cNvPr id="3" name="矩形 2"/>
            <p:cNvSpPr/>
            <p:nvPr/>
          </p:nvSpPr>
          <p:spPr>
            <a:xfrm>
              <a:off x="161924" y="342900"/>
              <a:ext cx="2895601" cy="5715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599010" y="397817"/>
              <a:ext cx="9448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400" b="1" spc="600">
                  <a:ln w="12700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心得</a:t>
              </a:r>
              <a:endParaRPr lang="zh-CN" altLang="en-US" sz="24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6700" y="223836"/>
              <a:ext cx="809625" cy="80962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50042" y="307178"/>
              <a:ext cx="642939" cy="642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85495" y="1475105"/>
            <a:ext cx="1003490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这次的项目开发和过去有很大的不同，需要项目组成员更为亲密的合作。根据小组成员具体大体相同的技术和经验， 尽管分配的任务不完全相同。但是在项目开发中都被视为平等的。这样我们确定项目组以同等合作小组方式在运作。项目开发中的决策需要大多数人同意才可以通过，我们经常交换信息以形成决策意见，另外在开发过程中还需注意一些问题要点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在编写项目开发计划文档时要深入地进行市场调查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在项目启动前期，要对市场进行充分调查，通过多种渠道来进行分析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项目开发计划编写之前，要对开发团队进行充分的了解，以及对开发过程中可能遇见的问题进行一个评估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一个开发团队需要讲究团队合作，应该多花一点时间了解团队，使得团队能够在一个和谐的氛围中各尽其能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矩形 5"/>
          <p:cNvSpPr/>
          <p:nvPr/>
        </p:nvSpPr>
        <p:spPr>
          <a:xfrm>
            <a:off x="314325" y="0"/>
            <a:ext cx="11877676" cy="685800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33000">
                <a:schemeClr val="tx1">
                  <a:lumMod val="65000"/>
                  <a:lumOff val="35000"/>
                  <a:alpha val="73000"/>
                </a:schemeClr>
              </a:gs>
              <a:gs pos="71000">
                <a:schemeClr val="tx1">
                  <a:lumMod val="85000"/>
                  <a:lumOff val="15000"/>
                  <a:alpha val="88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48400" y="1448336"/>
            <a:ext cx="5105399" cy="1446550"/>
          </a:xfrm>
          <a:prstGeom prst="rect">
            <a:avLst/>
          </a:prstGeom>
          <a:effectLst>
            <a:outerShdw blurRad="76200" dist="38100" dir="2700000" sx="101000" sy="101000" algn="tl" rotWithShape="0">
              <a:schemeClr val="tx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dist"/>
            <a:r>
              <a:rPr lang="zh-CN" altLang="en-US" sz="88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880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62476" y="3179414"/>
            <a:ext cx="6772274" cy="1200329"/>
          </a:xfrm>
          <a:prstGeom prst="rect">
            <a:avLst/>
          </a:prstGeom>
          <a:effectLst>
            <a:outerShdw blurRad="76200" dist="38100" dir="2700000" sx="101000" sy="101000" algn="tl" rotWithShape="0">
              <a:schemeClr val="tx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dist"/>
            <a:r>
              <a:rPr lang="en-US" altLang="zh-CN" sz="72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720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15325" y="4749282"/>
            <a:ext cx="2867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宣讲人：雷禹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矩形 5"/>
          <p:cNvSpPr/>
          <p:nvPr/>
        </p:nvSpPr>
        <p:spPr>
          <a:xfrm>
            <a:off x="314325" y="0"/>
            <a:ext cx="11877676" cy="685800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33000">
                <a:schemeClr val="tx1">
                  <a:lumMod val="65000"/>
                  <a:lumOff val="35000"/>
                  <a:alpha val="73000"/>
                </a:schemeClr>
              </a:gs>
              <a:gs pos="71000">
                <a:schemeClr val="tx1">
                  <a:lumMod val="85000"/>
                  <a:lumOff val="15000"/>
                  <a:alpha val="88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9610488" y="1788615"/>
            <a:ext cx="3608126" cy="830997"/>
          </a:xfrm>
          <a:prstGeom prst="rect">
            <a:avLst/>
          </a:prstGeom>
          <a:effectLst>
            <a:outerShdw blurRad="76200" dist="38100" dir="2700000" sx="101000" sy="101000" algn="tl" rotWithShape="0">
              <a:schemeClr val="tx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dist"/>
            <a:r>
              <a:rPr lang="en-US" altLang="zh-CN" sz="4800" b="1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800" b="1">
              <a:ln w="12700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19282" y="1902915"/>
            <a:ext cx="5377218" cy="829945"/>
          </a:xfrm>
          <a:prstGeom prst="rect">
            <a:avLst/>
          </a:prstGeom>
          <a:effectLst>
            <a:outerShdw blurRad="76200" dist="38100" dir="2700000" sx="101000" sy="101000" algn="tl" rotWithShape="0">
              <a:schemeClr val="tx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48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8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任务分工</a:t>
            </a:r>
            <a:endParaRPr lang="zh-CN" altLang="en-US" sz="4800" b="1" spc="600">
              <a:ln w="12700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19281" y="3293092"/>
            <a:ext cx="4962762" cy="829945"/>
          </a:xfrm>
          <a:prstGeom prst="rect">
            <a:avLst/>
          </a:prstGeom>
          <a:effectLst>
            <a:outerShdw blurRad="76200" dist="38100" dir="2700000" sx="101000" sy="101000" algn="tl" rotWithShape="0">
              <a:schemeClr val="tx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48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8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个人讲解</a:t>
            </a:r>
            <a:endParaRPr lang="zh-CN" altLang="en-US" sz="4800" b="1" spc="600">
              <a:ln w="12700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19281" y="4683269"/>
            <a:ext cx="4962762" cy="829945"/>
          </a:xfrm>
          <a:prstGeom prst="rect">
            <a:avLst/>
          </a:prstGeom>
          <a:effectLst>
            <a:outerShdw blurRad="76200" dist="38100" dir="2700000" sx="101000" sy="101000" algn="tl" rotWithShape="0">
              <a:schemeClr val="tx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48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8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4800" b="1" spc="600">
              <a:ln w="12700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  <p:bldP spid="11" grpId="0" bldLvl="0" animBg="1"/>
      <p:bldP spid="1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矩形 5"/>
          <p:cNvSpPr/>
          <p:nvPr/>
        </p:nvSpPr>
        <p:spPr>
          <a:xfrm>
            <a:off x="314325" y="0"/>
            <a:ext cx="11877676" cy="685800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33000">
                <a:schemeClr val="tx1">
                  <a:lumMod val="65000"/>
                  <a:lumOff val="35000"/>
                  <a:alpha val="73000"/>
                </a:schemeClr>
              </a:gs>
              <a:gs pos="71000">
                <a:schemeClr val="tx1">
                  <a:lumMod val="85000"/>
                  <a:lumOff val="15000"/>
                  <a:alpha val="88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81700" y="2272635"/>
            <a:ext cx="5305425" cy="2368550"/>
          </a:xfrm>
          <a:prstGeom prst="rect">
            <a:avLst/>
          </a:prstGeom>
          <a:effectLst>
            <a:outerShdw blurRad="76200" dist="38100" dir="2700000" sx="101000" sy="101000" algn="tl" rotWithShape="0">
              <a:schemeClr val="tx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dist"/>
            <a:r>
              <a:rPr lang="en-US" altLang="zh-CN" sz="88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PART.01</a:t>
            </a:r>
            <a:endParaRPr lang="en-US" altLang="zh-CN" sz="8800" b="1" spc="600">
              <a:ln w="12700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zh-CN" altLang="en-US" sz="60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任务分工</a:t>
            </a:r>
            <a:endParaRPr lang="zh-CN" altLang="en-US" sz="6000" b="1" spc="600">
              <a:ln w="12700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161925" y="166687"/>
            <a:ext cx="11868150" cy="65246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61924" y="223836"/>
            <a:ext cx="3438525" cy="809625"/>
            <a:chOff x="161924" y="223836"/>
            <a:chExt cx="3438525" cy="809625"/>
          </a:xfrm>
        </p:grpSpPr>
        <p:sp>
          <p:nvSpPr>
            <p:cNvPr id="3" name="矩形 2"/>
            <p:cNvSpPr/>
            <p:nvPr/>
          </p:nvSpPr>
          <p:spPr>
            <a:xfrm>
              <a:off x="161924" y="342900"/>
              <a:ext cx="3438525" cy="5715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500514" y="397817"/>
              <a:ext cx="17068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400" b="1" spc="600">
                  <a:ln w="12700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任务分工</a:t>
              </a:r>
              <a:endParaRPr lang="zh-CN" altLang="en-US" sz="24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6700" y="223836"/>
              <a:ext cx="809625" cy="80962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50042" y="307178"/>
              <a:ext cx="642939" cy="642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076325" y="1391920"/>
            <a:ext cx="944943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我的任务：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主要完成平台的老师用户的前台页面功能的逻辑实现（主要分为登录功能，信息反馈功能，课程管理功能，学生管理功能，个人信息管理功能）和数据库表的创建及管理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矩形 5"/>
          <p:cNvSpPr/>
          <p:nvPr/>
        </p:nvSpPr>
        <p:spPr>
          <a:xfrm>
            <a:off x="314325" y="0"/>
            <a:ext cx="11877676" cy="685800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33000">
                <a:schemeClr val="tx1">
                  <a:lumMod val="65000"/>
                  <a:lumOff val="35000"/>
                  <a:alpha val="73000"/>
                </a:schemeClr>
              </a:gs>
              <a:gs pos="71000">
                <a:schemeClr val="tx1">
                  <a:lumMod val="85000"/>
                  <a:lumOff val="15000"/>
                  <a:alpha val="88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81700" y="2272635"/>
            <a:ext cx="5305425" cy="2368550"/>
          </a:xfrm>
          <a:prstGeom prst="rect">
            <a:avLst/>
          </a:prstGeom>
          <a:effectLst>
            <a:outerShdw blurRad="76200" dist="38100" dir="2700000" sx="101000" sy="101000" algn="tl" rotWithShape="0">
              <a:schemeClr val="tx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dist"/>
            <a:r>
              <a:rPr lang="en-US" altLang="zh-CN" sz="88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PART.02</a:t>
            </a:r>
            <a:endParaRPr lang="en-US" altLang="zh-CN" sz="8800" b="1" spc="600">
              <a:ln w="12700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zh-CN" altLang="en-US" sz="60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个人讲解</a:t>
            </a:r>
            <a:endParaRPr lang="zh-CN" altLang="en-US" sz="6000" b="1" spc="600">
              <a:ln w="12700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161925" y="166687"/>
            <a:ext cx="11868150" cy="65246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61924" y="223836"/>
            <a:ext cx="2895601" cy="809625"/>
            <a:chOff x="161924" y="223836"/>
            <a:chExt cx="2895601" cy="809625"/>
          </a:xfrm>
        </p:grpSpPr>
        <p:sp>
          <p:nvSpPr>
            <p:cNvPr id="3" name="矩形 2"/>
            <p:cNvSpPr/>
            <p:nvPr/>
          </p:nvSpPr>
          <p:spPr>
            <a:xfrm>
              <a:off x="161924" y="342900"/>
              <a:ext cx="2895601" cy="5715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218010" y="397817"/>
              <a:ext cx="17068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400" b="1" spc="600">
                  <a:ln w="12700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个人讲解</a:t>
              </a:r>
              <a:endParaRPr lang="zh-CN" altLang="en-US" sz="24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6700" y="223836"/>
              <a:ext cx="809625" cy="80962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50042" y="307178"/>
              <a:ext cx="642939" cy="642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49885" y="1275715"/>
            <a:ext cx="606806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需求：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 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在教师用户进入首页中的服务中心板块后中，可以通过点击导航栏版块实现不同的功能，其中可以显示课程消息通知页面，意见管理页面，课程管理界面，个人信息查找页面和学生管理页面。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960" y="1473835"/>
            <a:ext cx="5557520" cy="412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161925" y="166687"/>
            <a:ext cx="11868150" cy="65246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61924" y="223836"/>
            <a:ext cx="2895601" cy="809625"/>
            <a:chOff x="161924" y="223836"/>
            <a:chExt cx="2895601" cy="809625"/>
          </a:xfrm>
        </p:grpSpPr>
        <p:sp>
          <p:nvSpPr>
            <p:cNvPr id="3" name="矩形 2"/>
            <p:cNvSpPr/>
            <p:nvPr/>
          </p:nvSpPr>
          <p:spPr>
            <a:xfrm>
              <a:off x="161924" y="342900"/>
              <a:ext cx="2895601" cy="5715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218010" y="397817"/>
              <a:ext cx="17068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400" b="1" spc="600">
                  <a:ln w="12700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个人讲解</a:t>
              </a:r>
              <a:endParaRPr lang="zh-CN" altLang="en-US" sz="24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6700" y="223836"/>
              <a:ext cx="809625" cy="80962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50042" y="307178"/>
              <a:ext cx="642939" cy="642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993140" y="1099185"/>
            <a:ext cx="1024636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关于教师端的功能相应有登录，教师信息管理，反馈信息管理，课程管理和学生管理等模块都配备有相应的数据库表。下面介绍其中比较重要的功能实现模块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421255"/>
            <a:ext cx="8450580" cy="3383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266700" y="223837"/>
            <a:ext cx="11868150" cy="65246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61924" y="223836"/>
            <a:ext cx="2895601" cy="809625"/>
            <a:chOff x="161924" y="223836"/>
            <a:chExt cx="2895601" cy="809625"/>
          </a:xfrm>
        </p:grpSpPr>
        <p:sp>
          <p:nvSpPr>
            <p:cNvPr id="3" name="矩形 2"/>
            <p:cNvSpPr/>
            <p:nvPr/>
          </p:nvSpPr>
          <p:spPr>
            <a:xfrm>
              <a:off x="161924" y="342900"/>
              <a:ext cx="2895601" cy="5715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218010" y="397817"/>
              <a:ext cx="17068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400" b="1" spc="600">
                  <a:ln w="12700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个人讲解</a:t>
              </a:r>
              <a:endParaRPr lang="zh-CN" altLang="en-US" sz="24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6700" y="223836"/>
              <a:ext cx="809625" cy="80962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50042" y="307178"/>
              <a:ext cx="642939" cy="642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993145" y="950466"/>
            <a:ext cx="538162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教师端登陆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155" y="474345"/>
            <a:ext cx="6518275" cy="50723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780540"/>
            <a:ext cx="5307965" cy="4312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161925" y="167322"/>
            <a:ext cx="11868150" cy="65246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61924" y="223836"/>
            <a:ext cx="2895601" cy="809625"/>
            <a:chOff x="161924" y="223836"/>
            <a:chExt cx="2895601" cy="809625"/>
          </a:xfrm>
        </p:grpSpPr>
        <p:sp>
          <p:nvSpPr>
            <p:cNvPr id="3" name="矩形 2"/>
            <p:cNvSpPr/>
            <p:nvPr/>
          </p:nvSpPr>
          <p:spPr>
            <a:xfrm>
              <a:off x="161924" y="342900"/>
              <a:ext cx="2895601" cy="5715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218010" y="397817"/>
              <a:ext cx="17068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400" b="1" spc="600">
                  <a:ln w="12700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个人讲解</a:t>
              </a:r>
              <a:endParaRPr lang="zh-CN" altLang="en-US" sz="2400" b="1" spc="600">
                <a:ln w="127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6700" y="223836"/>
              <a:ext cx="809625" cy="80962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50042" y="307178"/>
              <a:ext cx="642939" cy="642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10210" y="950595"/>
            <a:ext cx="973010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教师端课程通知管理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55" y="342900"/>
            <a:ext cx="5798820" cy="57378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2568575"/>
            <a:ext cx="5725795" cy="396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WPS 演示</Application>
  <PresentationFormat>宽屏</PresentationFormat>
  <Paragraphs>117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华文新魏</vt:lpstr>
      <vt:lpstr>华文中宋</vt:lpstr>
      <vt:lpstr>仿宋</vt:lpstr>
      <vt:lpstr>华文琥珀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蔚蓝</cp:lastModifiedBy>
  <cp:revision>4</cp:revision>
  <dcterms:created xsi:type="dcterms:W3CDTF">2020-07-01T04:50:00Z</dcterms:created>
  <dcterms:modified xsi:type="dcterms:W3CDTF">2020-07-01T07:44:15Z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