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Roboto Slab"/>
      <p:regular r:id="rId23"/>
      <p:bold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mplete patter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Shape 32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" name="Shape 39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buNone/>
              <a:defRPr/>
            </a:lvl1pPr>
            <a:lvl2pPr lvl="1" algn="ctr">
              <a:spcBef>
                <a:spcPts val="0"/>
              </a:spcBef>
              <a:buNone/>
              <a:defRPr/>
            </a:lvl2pPr>
            <a:lvl3pPr lvl="2" algn="ctr">
              <a:spcBef>
                <a:spcPts val="0"/>
              </a:spcBef>
              <a:buNone/>
              <a:defRPr/>
            </a:lvl3pPr>
            <a:lvl4pPr lvl="3" algn="ctr">
              <a:spcBef>
                <a:spcPts val="0"/>
              </a:spcBef>
              <a:buNone/>
              <a:defRPr/>
            </a:lvl4pPr>
            <a:lvl5pPr lvl="4" algn="ctr">
              <a:spcBef>
                <a:spcPts val="0"/>
              </a:spcBef>
              <a:buNone/>
              <a:defRPr/>
            </a:lvl5pPr>
            <a:lvl6pPr lvl="5" algn="ctr">
              <a:spcBef>
                <a:spcPts val="0"/>
              </a:spcBef>
              <a:buNone/>
              <a:defRPr/>
            </a:lvl6pPr>
            <a:lvl7pPr lvl="6" algn="ctr">
              <a:spcBef>
                <a:spcPts val="0"/>
              </a:spcBef>
              <a:buNone/>
              <a:defRPr/>
            </a:lvl7pPr>
            <a:lvl8pPr lvl="7" algn="ctr">
              <a:spcBef>
                <a:spcPts val="0"/>
              </a:spcBef>
              <a:buNone/>
              <a:defRPr/>
            </a:lvl8pPr>
            <a:lvl9pPr lvl="8" algn="ctr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buNone/>
              <a:defRPr/>
            </a:lvl1pPr>
            <a:lvl2pPr lvl="1" algn="ctr">
              <a:spcBef>
                <a:spcPts val="0"/>
              </a:spcBef>
              <a:buNone/>
              <a:defRPr/>
            </a:lvl2pPr>
            <a:lvl3pPr lvl="2" algn="ctr">
              <a:spcBef>
                <a:spcPts val="0"/>
              </a:spcBef>
              <a:buNone/>
              <a:defRPr/>
            </a:lvl3pPr>
            <a:lvl4pPr lvl="3" algn="ctr">
              <a:spcBef>
                <a:spcPts val="0"/>
              </a:spcBef>
              <a:buNone/>
              <a:defRPr/>
            </a:lvl4pPr>
            <a:lvl5pPr lvl="4" algn="ctr">
              <a:spcBef>
                <a:spcPts val="0"/>
              </a:spcBef>
              <a:buNone/>
              <a:defRPr/>
            </a:lvl5pPr>
            <a:lvl6pPr lvl="5" algn="ctr">
              <a:spcBef>
                <a:spcPts val="0"/>
              </a:spcBef>
              <a:buNone/>
              <a:defRPr/>
            </a:lvl6pPr>
            <a:lvl7pPr lvl="6" algn="ctr">
              <a:spcBef>
                <a:spcPts val="0"/>
              </a:spcBef>
              <a:buNone/>
              <a:defRPr/>
            </a:lvl7pPr>
            <a:lvl8pPr lvl="7" algn="ctr">
              <a:spcBef>
                <a:spcPts val="0"/>
              </a:spcBef>
              <a:buNone/>
              <a:defRPr/>
            </a:lvl8pPr>
            <a:lvl9pPr lvl="8" algn="ctr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spcBef>
                <a:spcPts val="0"/>
              </a:spcBef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spcBef>
                <a:spcPts val="0"/>
              </a:spcBef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spcBef>
                <a:spcPts val="0"/>
              </a:spcBef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spcBef>
                <a:spcPts val="0"/>
              </a:spcBef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spcBef>
                <a:spcPts val="0"/>
              </a:spcBef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spcBef>
                <a:spcPts val="0"/>
              </a:spcBef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spcBef>
                <a:spcPts val="0"/>
              </a:spcBef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spcBef>
                <a:spcPts val="0"/>
              </a:spcBef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deathtothestockphoto.com/" TargetMode="External"/><Relationship Id="rId6" Type="http://schemas.openxmlformats.org/officeDocument/2006/relationships/hyperlink" Target="http://deathtothestockphoto.com/wp-content/uploads/DeathtotheStockPhoto-License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1668310" y="23825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Mini-Project: </a:t>
            </a:r>
            <a:endParaRPr/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KeyLogger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of the logs</a:t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1392600" y="1526125"/>
            <a:ext cx="63588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63238"/>
                </a:solidFill>
              </a:rPr>
              <a:t>Date + Hour :: Window Name :: Text</a:t>
            </a:r>
            <a:endParaRPr b="1" sz="2400">
              <a:solidFill>
                <a:srgbClr val="263238"/>
              </a:solidFill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13" y="2769625"/>
            <a:ext cx="8099584" cy="2764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438" y="1622350"/>
            <a:ext cx="6487125" cy="40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1328450" y="574575"/>
            <a:ext cx="74136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Persistent Connection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1555450" y="23646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4</a:t>
            </a:r>
            <a:r>
              <a:rPr lang="en" sz="6000">
                <a:solidFill>
                  <a:srgbClr val="CFD8DC"/>
                </a:solidFill>
              </a:rPr>
              <a:t>.</a:t>
            </a:r>
            <a:endParaRPr sz="6000">
              <a:solidFill>
                <a:srgbClr val="CFD8D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Hide the Keylogger</a:t>
            </a:r>
            <a:endParaRPr/>
          </a:p>
        </p:txBody>
      </p:sp>
      <p:sp>
        <p:nvSpPr>
          <p:cNvPr id="153" name="Shape 153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Trojan Virus</a:t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2400" y="2137175"/>
            <a:ext cx="3437375" cy="35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550" y="2452989"/>
            <a:ext cx="41243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368213" y="1396975"/>
            <a:ext cx="4239000" cy="46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63238"/>
                </a:solidFill>
              </a:rPr>
              <a:t>Merging the virus with another application</a:t>
            </a:r>
            <a:endParaRPr b="1" sz="2400">
              <a:solidFill>
                <a:srgbClr val="263238"/>
              </a:solidFill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4564000" y="1497825"/>
            <a:ext cx="45942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63238"/>
                </a:solidFill>
              </a:rPr>
              <a:t>For example, a game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Persistence in Registry</a:t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00126"/>
            <a:ext cx="8839199" cy="4642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1555450" y="23646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5</a:t>
            </a:r>
            <a:r>
              <a:rPr lang="en" sz="6000">
                <a:solidFill>
                  <a:srgbClr val="CFD8DC"/>
                </a:solidFill>
              </a:rPr>
              <a:t>.</a:t>
            </a:r>
            <a:endParaRPr sz="6000">
              <a:solidFill>
                <a:srgbClr val="CFD8D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Detectability</a:t>
            </a:r>
            <a:endParaRPr/>
          </a:p>
        </p:txBody>
      </p:sp>
      <p:sp>
        <p:nvSpPr>
          <p:cNvPr id="176" name="Shape 176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Detectability Analysis</a:t>
            </a:r>
            <a:endParaRPr/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50" y="2317400"/>
            <a:ext cx="5506299" cy="389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650000" y="1347725"/>
            <a:ext cx="77079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63238"/>
                </a:solidFill>
              </a:rPr>
              <a:t> Detectability Ratio: 13%</a:t>
            </a:r>
            <a:endParaRPr b="1" sz="2400">
              <a:solidFill>
                <a:srgbClr val="26323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4294967295"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190" name="Shape 190"/>
          <p:cNvSpPr txBox="1"/>
          <p:nvPr>
            <p:ph idx="4294967295" type="subTitle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&amp; </a:t>
            </a:r>
            <a:r>
              <a:rPr lang="en" sz="2400" u="sng">
                <a:hlinkClick r:id="rId5"/>
              </a:rPr>
              <a:t>Death to the Stock Photo</a:t>
            </a:r>
            <a:r>
              <a:rPr lang="en" sz="2400"/>
              <a:t> (</a:t>
            </a:r>
            <a:r>
              <a:rPr lang="en" sz="2400" u="sng">
                <a:hlinkClick r:id="rId6"/>
              </a:rPr>
              <a:t>license</a:t>
            </a:r>
            <a:r>
              <a:rPr lang="en" sz="2400"/>
              <a:t>)</a:t>
            </a:r>
            <a:endParaRPr sz="2400"/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4294967295" type="ctrTitle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Hello!</a:t>
            </a:r>
            <a:endParaRPr b="1" sz="6000"/>
          </a:p>
        </p:txBody>
      </p:sp>
      <p:sp>
        <p:nvSpPr>
          <p:cNvPr id="76" name="Shape 76"/>
          <p:cNvSpPr txBox="1"/>
          <p:nvPr>
            <p:ph idx="4294967295" type="subTitle"/>
          </p:nvPr>
        </p:nvSpPr>
        <p:spPr>
          <a:xfrm>
            <a:off x="1637500" y="1881750"/>
            <a:ext cx="5642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Anass Denguir</a:t>
            </a:r>
            <a:endParaRPr b="1" sz="3600"/>
          </a:p>
        </p:txBody>
      </p:sp>
      <p:sp>
        <p:nvSpPr>
          <p:cNvPr id="77" name="Shape 77"/>
          <p:cNvSpPr txBox="1"/>
          <p:nvPr>
            <p:ph idx="4294967295" type="body"/>
          </p:nvPr>
        </p:nvSpPr>
        <p:spPr>
          <a:xfrm>
            <a:off x="1637500" y="2981075"/>
            <a:ext cx="34533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OS-SEC Student</a:t>
            </a:r>
            <a:r>
              <a:rPr lang="en" sz="2600"/>
              <a:t> </a:t>
            </a:r>
            <a:endParaRPr sz="2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You can find me at:</a:t>
            </a:r>
            <a:endParaRPr sz="2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andengui@ulb.ac.be</a:t>
            </a:r>
            <a:endParaRPr sz="2600"/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0</a:t>
            </a:r>
            <a:r>
              <a:rPr lang="en" sz="6000">
                <a:solidFill>
                  <a:srgbClr val="CFD8DC"/>
                </a:solidFill>
              </a:rPr>
              <a:t>.</a:t>
            </a:r>
            <a:endParaRPr sz="6000">
              <a:solidFill>
                <a:srgbClr val="CFD8D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Plan</a:t>
            </a:r>
            <a:endParaRPr/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plan</a:t>
            </a:r>
            <a:endParaRPr/>
          </a:p>
        </p:txBody>
      </p:sp>
      <p:sp>
        <p:nvSpPr>
          <p:cNvPr id="85" name="Shape 85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Plan</a:t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1347725"/>
            <a:ext cx="2350825" cy="49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3136975" y="5520000"/>
            <a:ext cx="5567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63238"/>
                </a:solidFill>
              </a:rPr>
              <a:t>5- Verify the detectability</a:t>
            </a:r>
            <a:endParaRPr b="1" sz="2400">
              <a:solidFill>
                <a:srgbClr val="263238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4" name="Shape 94"/>
          <p:cNvSpPr txBox="1"/>
          <p:nvPr/>
        </p:nvSpPr>
        <p:spPr>
          <a:xfrm>
            <a:off x="3136975" y="1686550"/>
            <a:ext cx="55014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63238"/>
                </a:solidFill>
              </a:rPr>
              <a:t>1- Constantly check new keystrokes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136975" y="2590575"/>
            <a:ext cx="51921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63238"/>
                </a:solidFill>
              </a:rPr>
              <a:t>2- Filter the data with an algorithm</a:t>
            </a:r>
            <a:endParaRPr b="1" sz="2400">
              <a:solidFill>
                <a:srgbClr val="263238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3136975" y="3579725"/>
            <a:ext cx="5350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63238"/>
                </a:solidFill>
              </a:rPr>
              <a:t>3- Send the filtered data to a server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3136975" y="4540575"/>
            <a:ext cx="50508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63238"/>
                </a:solidFill>
              </a:rPr>
              <a:t>4- Hide the Keylogger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1527200" y="279797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1</a:t>
            </a:r>
            <a:r>
              <a:rPr lang="en" sz="6000">
                <a:solidFill>
                  <a:srgbClr val="CFD8DC"/>
                </a:solidFill>
              </a:rPr>
              <a:t>.</a:t>
            </a:r>
            <a:endParaRPr sz="6000">
              <a:solidFill>
                <a:srgbClr val="CFD8D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Design</a:t>
            </a:r>
            <a:endParaRPr/>
          </a:p>
        </p:txBody>
      </p:sp>
      <p:sp>
        <p:nvSpPr>
          <p:cNvPr id="103" name="Shape 103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Design</a:t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2190951"/>
            <a:ext cx="53721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786150" y="1347725"/>
            <a:ext cx="75717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63238"/>
                </a:solidFill>
              </a:rPr>
              <a:t>Two main objects are working concurrently</a:t>
            </a:r>
            <a:endParaRPr b="1" sz="2400">
              <a:solidFill>
                <a:srgbClr val="26323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1555450" y="2732050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CFD8D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2</a:t>
            </a:r>
            <a:r>
              <a:rPr lang="en" sz="6000">
                <a:solidFill>
                  <a:srgbClr val="CFD8DC"/>
                </a:solidFill>
              </a:rPr>
              <a:t>.</a:t>
            </a:r>
            <a:endParaRPr sz="6000">
              <a:solidFill>
                <a:srgbClr val="CFD8D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Passwords</a:t>
            </a:r>
            <a:endParaRPr/>
          </a:p>
        </p:txBody>
      </p:sp>
      <p:sp>
        <p:nvSpPr>
          <p:cNvPr id="117" name="Shape 117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passwords</a:t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00" y="3095951"/>
            <a:ext cx="458152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393000" y="1667400"/>
            <a:ext cx="8358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63238"/>
                </a:solidFill>
              </a:rPr>
              <a:t>1- Define key words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393000" y="2298550"/>
            <a:ext cx="82053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63238"/>
                </a:solidFill>
              </a:rPr>
              <a:t>2 </a:t>
            </a:r>
            <a:r>
              <a:rPr b="1" lang="en" sz="2400">
                <a:solidFill>
                  <a:srgbClr val="263238"/>
                </a:solidFill>
              </a:rPr>
              <a:t>- Evaluate if key word appears in Window Name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1546025" y="233637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3</a:t>
            </a:r>
            <a:r>
              <a:rPr lang="en" sz="6000">
                <a:solidFill>
                  <a:srgbClr val="CFD8DC"/>
                </a:solidFill>
              </a:rPr>
              <a:t>.</a:t>
            </a:r>
            <a:endParaRPr sz="6000">
              <a:solidFill>
                <a:srgbClr val="CFD8D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the logs</a:t>
            </a:r>
            <a:endParaRPr/>
          </a:p>
        </p:txBody>
      </p:sp>
      <p:sp>
        <p:nvSpPr>
          <p:cNvPr id="132" name="Shape 132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