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1"/>
  </p:notesMasterIdLst>
  <p:sldIdLst>
    <p:sldId id="260" r:id="rId2"/>
    <p:sldId id="285" r:id="rId3"/>
    <p:sldId id="261" r:id="rId4"/>
    <p:sldId id="262" r:id="rId5"/>
    <p:sldId id="293" r:id="rId6"/>
    <p:sldId id="282" r:id="rId7"/>
    <p:sldId id="278" r:id="rId8"/>
    <p:sldId id="279" r:id="rId9"/>
    <p:sldId id="280" r:id="rId10"/>
    <p:sldId id="281" r:id="rId11"/>
    <p:sldId id="283" r:id="rId12"/>
    <p:sldId id="284" r:id="rId13"/>
    <p:sldId id="286" r:id="rId14"/>
    <p:sldId id="287" r:id="rId15"/>
    <p:sldId id="288" r:id="rId16"/>
    <p:sldId id="290" r:id="rId17"/>
    <p:sldId id="289" r:id="rId18"/>
    <p:sldId id="292" r:id="rId19"/>
    <p:sldId id="291" r:id="rId20"/>
  </p:sldIdLst>
  <p:sldSz cx="9144000" cy="5143500" type="screen16x9"/>
  <p:notesSz cx="6805613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3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50000" autoAdjust="0"/>
  </p:normalViewPr>
  <p:slideViewPr>
    <p:cSldViewPr showGuides="1">
      <p:cViewPr varScale="1">
        <p:scale>
          <a:sx n="146" d="100"/>
          <a:sy n="146" d="100"/>
        </p:scale>
        <p:origin x="59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82978-60B3-41E0-9AD0-2E9E6E8B7873}" type="datetimeFigureOut">
              <a:rPr kumimoji="1" lang="ja-JP" altLang="en-US" smtClean="0"/>
              <a:pPr/>
              <a:t>2018/8/14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B620F-9065-4E0D-8D9D-4F204AB69C9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666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71550"/>
            <a:ext cx="914400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-1" y="3086239"/>
            <a:ext cx="9144001" cy="1312619"/>
          </a:xfrm>
          <a:prstGeom prst="rect">
            <a:avLst/>
          </a:prstGeom>
          <a:gradFill>
            <a:gsLst>
              <a:gs pos="9000">
                <a:schemeClr val="accent1">
                  <a:alpha val="5000"/>
                </a:schemeClr>
              </a:gs>
              <a:gs pos="53000">
                <a:schemeClr val="accent1">
                  <a:alpha val="37000"/>
                </a:schemeClr>
              </a:gs>
              <a:gs pos="95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pic>
        <p:nvPicPr>
          <p:cNvPr id="6" name="Bild 5" descr="better_health_rgb.ai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725" y="361950"/>
            <a:ext cx="247967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/>
          <p:nvPr/>
        </p:nvSpPr>
        <p:spPr>
          <a:xfrm>
            <a:off x="0" y="971551"/>
            <a:ext cx="9143911" cy="66592"/>
          </a:xfrm>
          <a:prstGeom prst="rect">
            <a:avLst/>
          </a:prstGeom>
          <a:gradFill flip="none" rotWithShape="1">
            <a:gsLst>
              <a:gs pos="38000">
                <a:srgbClr val="4B3C47">
                  <a:alpha val="22745"/>
                </a:srgbClr>
              </a:gs>
              <a:gs pos="0">
                <a:srgbClr val="4B3C47">
                  <a:alpha val="62745"/>
                </a:srgbClr>
              </a:gs>
              <a:gs pos="100000">
                <a:srgbClr val="A9A0A5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8" name="Rectangle 5"/>
          <p:cNvSpPr/>
          <p:nvPr/>
        </p:nvSpPr>
        <p:spPr>
          <a:xfrm flipV="1">
            <a:off x="-5862" y="3019647"/>
            <a:ext cx="9143911" cy="66592"/>
          </a:xfrm>
          <a:prstGeom prst="rect">
            <a:avLst/>
          </a:prstGeom>
          <a:gradFill flip="none" rotWithShape="1">
            <a:gsLst>
              <a:gs pos="38000">
                <a:srgbClr val="4B3C47">
                  <a:alpha val="22353"/>
                </a:srgbClr>
              </a:gs>
              <a:gs pos="0">
                <a:srgbClr val="4B3C47">
                  <a:alpha val="62745"/>
                </a:srgbClr>
              </a:gs>
              <a:gs pos="100000">
                <a:srgbClr val="A9A0A5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0" y="2751506"/>
            <a:ext cx="9143911" cy="333840"/>
          </a:xfrm>
          <a:prstGeom prst="rect">
            <a:avLst/>
          </a:prstGeom>
          <a:gradFill>
            <a:gsLst>
              <a:gs pos="5000">
                <a:schemeClr val="accent1">
                  <a:alpha val="3000"/>
                </a:schemeClr>
              </a:gs>
              <a:gs pos="70000">
                <a:schemeClr val="accent1">
                  <a:lumMod val="78000"/>
                  <a:alpha val="35000"/>
                </a:schemeClr>
              </a:gs>
              <a:gs pos="63000">
                <a:schemeClr val="accent1">
                  <a:lumMod val="55000"/>
                  <a:alpha val="5000"/>
                </a:schemeClr>
              </a:gs>
              <a:gs pos="58000">
                <a:schemeClr val="accent1">
                  <a:lumMod val="66000"/>
                  <a:alpha val="28000"/>
                </a:schemeClr>
              </a:gs>
              <a:gs pos="100000">
                <a:schemeClr val="accent1">
                  <a:lumMod val="64000"/>
                  <a:alpha val="7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0" y="2757488"/>
            <a:ext cx="96838" cy="16478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5288" y="4075938"/>
            <a:ext cx="4860712" cy="216000"/>
          </a:xfrm>
        </p:spPr>
        <p:txBody>
          <a:bodyPr>
            <a:normAutofit/>
          </a:bodyPr>
          <a:lstStyle>
            <a:lvl1pPr marL="0" indent="0" algn="l">
              <a:lnSpc>
                <a:spcPts val="1200"/>
              </a:lnSpc>
              <a:buNone/>
              <a:defRPr sz="1000" b="0" i="0">
                <a:solidFill>
                  <a:schemeClr val="accent2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subtitle</a:t>
            </a:r>
            <a:endParaRPr lang="en-GB" dirty="0"/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395288" y="3280410"/>
            <a:ext cx="4860712" cy="615553"/>
          </a:xfrm>
        </p:spPr>
        <p:txBody>
          <a:bodyPr>
            <a:noAutofit/>
          </a:bodyPr>
          <a:lstStyle>
            <a:lvl1pPr>
              <a:lnSpc>
                <a:spcPts val="2400"/>
              </a:lnSpc>
              <a:defRPr sz="2400" b="0" i="0" baseline="0">
                <a:solidFill>
                  <a:schemeClr val="accent2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r>
              <a:rPr lang="en-US" altLang="ja-JP" dirty="0"/>
              <a:t>Master title</a:t>
            </a:r>
            <a:endParaRPr lang="en-GB" dirty="0"/>
          </a:p>
        </p:txBody>
      </p:sp>
      <p:pic>
        <p:nvPicPr>
          <p:cNvPr id="12" name="Picture 12" descr="Takeda_Logo_Pos_RGB.em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285750"/>
            <a:ext cx="111601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921544"/>
            <a:ext cx="2057400" cy="3673079"/>
          </a:xfrm>
          <a:prstGeom prst="rect">
            <a:avLst/>
          </a:prstGeom>
        </p:spPr>
        <p:txBody>
          <a:bodyPr vert="eaVert"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814" y="921544"/>
            <a:ext cx="6072187" cy="3673079"/>
          </a:xfrm>
        </p:spPr>
        <p:txBody>
          <a:bodyPr vert="eaVert"/>
          <a:lstStyle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lvl3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3392-274E-4A19-9716-EA1CE8085D71}" type="datetime1">
              <a:rPr kumimoji="1" lang="ja-JP" altLang="en-US" smtClean="0"/>
              <a:pPr/>
              <a:t>2018/8/14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裏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 5"/>
          <p:cNvSpPr>
            <a:spLocks noGrp="1"/>
          </p:cNvSpPr>
          <p:nvPr>
            <p:ph type="body" sz="quarter" idx="10" hasCustomPrompt="1"/>
          </p:nvPr>
        </p:nvSpPr>
        <p:spPr>
          <a:xfrm>
            <a:off x="1935136" y="1924050"/>
            <a:ext cx="5256584" cy="1292352"/>
          </a:xfrm>
        </p:spPr>
        <p:txBody>
          <a:bodyPr/>
          <a:lstStyle>
            <a:lvl1pPr algn="ctr">
              <a:buNone/>
              <a:defRPr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pic>
        <p:nvPicPr>
          <p:cNvPr id="7" name="Picture 12" descr="Takeda_Logo_Pos_RGB.e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7263" y="3742928"/>
            <a:ext cx="1149474" cy="385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\\YANAGIDA-5\ws_011_share\タケダ_ロゴ_0310\logotype_En.e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1513" y="4445418"/>
            <a:ext cx="2448273" cy="11809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200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E221-2E7A-48BA-8424-2A55A4736B68}" type="datetime1">
              <a:rPr kumimoji="1" lang="ja-JP" altLang="en-US" smtClean="0"/>
              <a:pPr/>
              <a:t>2018/8/14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638F-14AB-400C-9AF1-5CEBE1B672A1}" type="datetime1">
              <a:rPr kumimoji="1" lang="ja-JP" altLang="en-US" smtClean="0"/>
              <a:pPr/>
              <a:t>2018/8/14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400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4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400"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8367-5BB3-4793-B263-C2830A0855E0}" type="datetime1">
              <a:rPr kumimoji="1" lang="ja-JP" altLang="en-US" smtClean="0"/>
              <a:pPr/>
              <a:t>2018/8/14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04814" y="1200151"/>
            <a:ext cx="4090987" cy="339447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800">
                <a:solidFill>
                  <a:srgbClr val="4C4948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solidFill>
                  <a:srgbClr val="4C4948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>
                <a:solidFill>
                  <a:srgbClr val="4C4948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>
                <a:solidFill>
                  <a:srgbClr val="4C4948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800">
                <a:solidFill>
                  <a:srgbClr val="4C494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800">
                <a:solidFill>
                  <a:srgbClr val="4C4948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solidFill>
                  <a:srgbClr val="4C4948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>
                <a:solidFill>
                  <a:srgbClr val="4C4948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>
                <a:solidFill>
                  <a:srgbClr val="4C4948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800">
                <a:solidFill>
                  <a:srgbClr val="4C494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4739-C8B6-4F30-A69C-01268F05198C}" type="datetime1">
              <a:rPr kumimoji="1" lang="ja-JP" altLang="en-US" smtClean="0"/>
              <a:pPr/>
              <a:t>2018/8/14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404814" y="921544"/>
            <a:ext cx="4092575" cy="422672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404814" y="1403747"/>
            <a:ext cx="4092575" cy="2963466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921544"/>
            <a:ext cx="4041775" cy="422672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 hasCustomPrompt="1"/>
          </p:nvPr>
        </p:nvSpPr>
        <p:spPr>
          <a:xfrm>
            <a:off x="4645026" y="1403747"/>
            <a:ext cx="4041775" cy="2963466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44AB-87B1-4B99-A470-0F837A8A1880}" type="datetime1">
              <a:rPr kumimoji="1" lang="ja-JP" altLang="en-US" smtClean="0"/>
              <a:pPr/>
              <a:t>2018/8/14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04814" y="923925"/>
            <a:ext cx="3060700" cy="683419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000" b="1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575050" y="923925"/>
            <a:ext cx="5111750" cy="3670697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32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404814" y="1653649"/>
            <a:ext cx="3060700" cy="2940974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9EB9-4440-4736-9A49-939819AB9C89}" type="datetime1">
              <a:rPr kumimoji="1" lang="ja-JP" altLang="en-US" smtClean="0"/>
              <a:pPr/>
              <a:t>2018/8/14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000" b="1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1792288" y="864394"/>
            <a:ext cx="5486400" cy="2681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 dirty="0"/>
              <a:t>I click an icon and add a figure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E768-5AA7-4F09-BE2B-CECF21207030}" type="datetime1">
              <a:rPr kumimoji="1" lang="ja-JP" altLang="en-US" smtClean="0"/>
              <a:pPr/>
              <a:t>2018/8/14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814" y="921544"/>
            <a:ext cx="8281987" cy="3673079"/>
          </a:xfrm>
        </p:spPr>
        <p:txBody>
          <a:bodyPr vert="eaVert"/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8ED2-2E1E-42CA-8611-E2CA1599FB5D}" type="datetime1">
              <a:rPr kumimoji="1" lang="ja-JP" altLang="en-US" smtClean="0"/>
              <a:pPr/>
              <a:t>2018/8/14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PPT_Sub_WhiteBackground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745716"/>
            <a:ext cx="9144000" cy="4083460"/>
          </a:xfrm>
          <a:prstGeom prst="rect">
            <a:avLst/>
          </a:prstGeom>
        </p:spPr>
      </p:pic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04814" y="927498"/>
            <a:ext cx="8281987" cy="366712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5143959" y="4894009"/>
            <a:ext cx="2133600" cy="1470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fld id="{A5182719-F20C-4B32-BD5B-859B9127D393}" type="datetime1">
              <a:rPr lang="ja-JP" altLang="en-US" smtClean="0"/>
              <a:pPr/>
              <a:t>2018/8/14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84647" y="4894009"/>
            <a:ext cx="4608512" cy="14709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25971" y="4894009"/>
            <a:ext cx="442392" cy="14709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5" name="タイトル プレースホルダ 1"/>
          <p:cNvSpPr>
            <a:spLocks noGrp="1"/>
          </p:cNvSpPr>
          <p:nvPr>
            <p:ph type="title"/>
          </p:nvPr>
        </p:nvSpPr>
        <p:spPr>
          <a:xfrm>
            <a:off x="395288" y="114301"/>
            <a:ext cx="7848600" cy="5279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pic>
        <p:nvPicPr>
          <p:cNvPr id="11" name="Picture 12" descr="Takeda_Logo_Pos_RGB.emf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31274" y="248444"/>
            <a:ext cx="716013" cy="240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 descr="\\YANAGIDA-5\ws_011_share\タケダ_ロゴ_0310\logotype_En.emf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386344" y="4932774"/>
            <a:ext cx="1691680" cy="8159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54" r:id="rId2"/>
    <p:sldLayoutId id="2147483655" r:id="rId3"/>
    <p:sldLayoutId id="2147483650" r:id="rId4"/>
    <p:sldLayoutId id="2147483652" r:id="rId5"/>
    <p:sldLayoutId id="2147483653" r:id="rId6"/>
    <p:sldLayoutId id="2147483656" r:id="rId7"/>
    <p:sldLayoutId id="2147483657" r:id="rId8"/>
    <p:sldLayoutId id="2147483658" r:id="rId9"/>
    <p:sldLayoutId id="2147483659" r:id="rId10"/>
    <p:sldLayoutId id="2147483669" r:id="rId11"/>
  </p:sldLayoutIdLst>
  <p:hf hd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None/>
        <a:tabLst/>
        <a:defRPr kumimoji="1" lang="ja-JP" altLang="en-US" sz="24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Meiryo" panose="020B0604030504040204" pitchFamily="34" charset="-128"/>
          <a:ea typeface="Meiryo" panose="020B0604030504040204" pitchFamily="34" charset="-128"/>
          <a:cs typeface="Meiryo" panose="020B0604030504040204" pitchFamily="34" charset="-128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kumimoji="1" lang="ja-JP" altLang="en-US" sz="32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kumimoji="1" lang="ja-JP" altLang="en-US" sz="28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kumimoji="1" lang="ja-JP" altLang="en-US" sz="24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kumimoji="1" lang="ja-JP" altLang="en-US" sz="20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»"/>
        <a:tabLst/>
        <a:defRPr kumimoji="1" lang="ja-JP" altLang="en-US" sz="20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kumimoji="1" lang="en-US" altLang="ja-JP" dirty="0"/>
              <a:t>Wenxuan Deng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Generalized Overlapping Group Lasso for Patients Subgroups Selection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Nonzero Interaction Effects Proportion=0.2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2070497"/>
            <a:ext cx="8281987" cy="1380331"/>
          </a:xfrm>
        </p:spPr>
      </p:pic>
    </p:spTree>
    <p:extLst>
      <p:ext uri="{BB962C8B-B14F-4D97-AF65-F5344CB8AC3E}">
        <p14:creationId xmlns:p14="http://schemas.microsoft.com/office/powerpoint/2010/main" val="1975738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SNR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057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SNR=1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2070497"/>
            <a:ext cx="8281987" cy="1380331"/>
          </a:xfrm>
        </p:spPr>
      </p:pic>
    </p:spTree>
    <p:extLst>
      <p:ext uri="{BB962C8B-B14F-4D97-AF65-F5344CB8AC3E}">
        <p14:creationId xmlns:p14="http://schemas.microsoft.com/office/powerpoint/2010/main" val="1794932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SNR=5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2070497"/>
            <a:ext cx="8281987" cy="1380331"/>
          </a:xfrm>
        </p:spPr>
      </p:pic>
    </p:spTree>
    <p:extLst>
      <p:ext uri="{BB962C8B-B14F-4D97-AF65-F5344CB8AC3E}">
        <p14:creationId xmlns:p14="http://schemas.microsoft.com/office/powerpoint/2010/main" val="697795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SNR=10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2070497"/>
            <a:ext cx="8281987" cy="1380331"/>
          </a:xfrm>
        </p:spPr>
      </p:pic>
    </p:spTree>
    <p:extLst>
      <p:ext uri="{BB962C8B-B14F-4D97-AF65-F5344CB8AC3E}">
        <p14:creationId xmlns:p14="http://schemas.microsoft.com/office/powerpoint/2010/main" val="442738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SNR=100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2070497"/>
            <a:ext cx="8281987" cy="1380331"/>
          </a:xfrm>
        </p:spPr>
      </p:pic>
    </p:spTree>
    <p:extLst>
      <p:ext uri="{BB962C8B-B14F-4D97-AF65-F5344CB8AC3E}">
        <p14:creationId xmlns:p14="http://schemas.microsoft.com/office/powerpoint/2010/main" val="77687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p=2n</a:t>
            </a:r>
          </a:p>
        </p:txBody>
      </p:sp>
    </p:spTree>
    <p:extLst>
      <p:ext uri="{BB962C8B-B14F-4D97-AF65-F5344CB8AC3E}">
        <p14:creationId xmlns:p14="http://schemas.microsoft.com/office/powerpoint/2010/main" val="1392794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of genes=200 and total dimension=406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2070497"/>
            <a:ext cx="8281987" cy="138033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5551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covariates are SNP</a:t>
            </a:r>
          </a:p>
        </p:txBody>
      </p:sp>
    </p:spTree>
    <p:extLst>
      <p:ext uri="{BB962C8B-B14F-4D97-AF65-F5344CB8AC3E}">
        <p14:creationId xmlns:p14="http://schemas.microsoft.com/office/powerpoint/2010/main" val="1244891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SNP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2070497"/>
            <a:ext cx="8281987" cy="138033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9225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コンテンツ プレースホルダ 10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2635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Loss function=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Θ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𝛾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ad>
                                      <m:radPr>
                                        <m:degHide m:val="on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Sup>
                                          <m:sSubSup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rad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11" name="コンテンツ プレースホルダ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7C1BB-ADD6-4827-BCCA-474AF8E1CCB0}"/>
              </a:ext>
            </a:extLst>
          </p:cNvPr>
          <p:cNvSpPr txBox="1"/>
          <p:nvPr/>
        </p:nvSpPr>
        <p:spPr>
          <a:xfrm>
            <a:off x="2230457" y="374695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 Variable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FBAB13-F33F-40C2-822E-2E2A3001BEB8}"/>
              </a:ext>
            </a:extLst>
          </p:cNvPr>
          <p:cNvSpPr txBox="1"/>
          <p:nvPr/>
        </p:nvSpPr>
        <p:spPr>
          <a:xfrm>
            <a:off x="3667952" y="495098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 Variable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929A0A-6701-41FD-807C-4ED34EC09A8B}"/>
              </a:ext>
            </a:extLst>
          </p:cNvPr>
          <p:cNvSpPr txBox="1"/>
          <p:nvPr/>
        </p:nvSpPr>
        <p:spPr>
          <a:xfrm>
            <a:off x="5093159" y="418640"/>
            <a:ext cx="192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Main/Interaction Effects of Genes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F0C559-879D-48B9-A709-31A9BC3E6F01}"/>
              </a:ext>
            </a:extLst>
          </p:cNvPr>
          <p:cNvCxnSpPr/>
          <p:nvPr/>
        </p:nvCxnSpPr>
        <p:spPr>
          <a:xfrm>
            <a:off x="2645402" y="1019253"/>
            <a:ext cx="72008" cy="256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443464-6231-4560-8B67-E49692B1C7C1}"/>
              </a:ext>
            </a:extLst>
          </p:cNvPr>
          <p:cNvCxnSpPr/>
          <p:nvPr/>
        </p:nvCxnSpPr>
        <p:spPr>
          <a:xfrm flipH="1">
            <a:off x="3921263" y="1114012"/>
            <a:ext cx="144016" cy="28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2A1E93-B7E1-48EE-BBAA-0E5D31BF7C97}"/>
              </a:ext>
            </a:extLst>
          </p:cNvPr>
          <p:cNvCxnSpPr/>
          <p:nvPr/>
        </p:nvCxnSpPr>
        <p:spPr>
          <a:xfrm flipH="1">
            <a:off x="5037561" y="1064970"/>
            <a:ext cx="902591" cy="42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D22360-F7EA-4E7B-B750-38A7B85FD096}"/>
              </a:ext>
            </a:extLst>
          </p:cNvPr>
          <p:cNvCxnSpPr/>
          <p:nvPr/>
        </p:nvCxnSpPr>
        <p:spPr>
          <a:xfrm flipH="1">
            <a:off x="6371041" y="1064970"/>
            <a:ext cx="70850" cy="304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16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75AA-6913-48BC-85A2-5C1947B7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9FB236-54CE-4723-A388-7B2C26E5DA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N=100</a:t>
                </a:r>
              </a:p>
              <a:p>
                <a:r>
                  <a:rPr lang="en-US" dirty="0"/>
                  <a:t>Dimensions for baseline variables = </a:t>
                </a:r>
                <a:r>
                  <a:rPr lang="en-US" altLang="zh-CN" dirty="0"/>
                  <a:t>5 (</a:t>
                </a:r>
                <a:r>
                  <a:rPr lang="en-US" dirty="0"/>
                  <a:t>Standard Normal Distribution</a:t>
                </a:r>
                <a:r>
                  <a:rPr lang="en-US" altLang="zh-CN" dirty="0"/>
                  <a:t>)</a:t>
                </a:r>
                <a:endParaRPr lang="en-US" dirty="0"/>
              </a:p>
              <a:p>
                <a:r>
                  <a:rPr lang="en-US" dirty="0"/>
                  <a:t>Dimensions for treatment variable = 1, (binary: +1,-1)</a:t>
                </a:r>
              </a:p>
              <a:p>
                <a:r>
                  <a:rPr lang="en-US" dirty="0"/>
                  <a:t>Dimensions for Genes = </a:t>
                </a:r>
                <a:r>
                  <a:rPr lang="en-US" altLang="zh-CN" dirty="0"/>
                  <a:t>5</a:t>
                </a:r>
                <a:r>
                  <a:rPr lang="en-US" dirty="0"/>
                  <a:t>0, 100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200 (</a:t>
                </a:r>
                <a:r>
                  <a:rPr lang="en-US" dirty="0"/>
                  <a:t>Standard Normal Distribution/Binomial Distribution)</a:t>
                </a:r>
              </a:p>
              <a:p>
                <a:r>
                  <a:rPr lang="en-US" altLang="zh-CN" dirty="0"/>
                  <a:t>Coefficients=+3,-3,+5,-5</a:t>
                </a:r>
              </a:p>
              <a:p>
                <a:r>
                  <a:rPr lang="en-US" dirty="0"/>
                  <a:t>5%, 10%, 15%, 20% of hierarchical interaction effects are non-zero randomly</a:t>
                </a:r>
              </a:p>
              <a:p>
                <a:r>
                  <a:rPr lang="en-US" dirty="0"/>
                  <a:t>10%, 20%, 30%, 40% of gene main effects are non-zero</a:t>
                </a:r>
              </a:p>
              <a:p>
                <a:r>
                  <a:rPr lang="en-US" dirty="0"/>
                  <a:t>Iterations: 100</a:t>
                </a:r>
              </a:p>
              <a:p>
                <a:r>
                  <a:rPr lang="en-US" dirty="0"/>
                  <a:t>Correlation: Block Autocorrelation 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0.3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inside blocks.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9FB236-54CE-4723-A388-7B2C26E5DA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6" t="-1661" r="-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DA0BE-FB94-44D9-8026-4299635D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72EAA-7658-4CAB-B263-CD4B022C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697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E3E7C-7A88-4C8B-A31F-9219AB09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Signal/Noise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1BED14-16C4-4C60-B13C-6FAE776570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100 genes: 1, 5, 10, 100.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𝑆𝑁𝑅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B1BED14-16C4-4C60-B13C-6FAE776570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66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D4A9B-31AF-4EC2-9F47-5F2F9B70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DD39C-DFBD-411D-A2CD-463D3D2C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7275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Lasso without penalizing baseline and </a:t>
            </a:r>
            <a:r>
              <a:rPr lang="en-US"/>
              <a:t>treatment variables (Lasso)</a:t>
            </a:r>
            <a:endParaRPr lang="en-US" dirty="0"/>
          </a:p>
          <a:p>
            <a:endParaRPr lang="en-US" dirty="0"/>
          </a:p>
          <a:p>
            <a:r>
              <a:rPr lang="en-US" dirty="0"/>
              <a:t>Bayesian Model Averaging (BMA)</a:t>
            </a:r>
          </a:p>
          <a:p>
            <a:r>
              <a:rPr lang="en-US" dirty="0"/>
              <a:t>Stepwise Variable Selection by likelihood (step)</a:t>
            </a:r>
          </a:p>
          <a:p>
            <a:r>
              <a:rPr lang="en-US" dirty="0"/>
              <a:t>Iterative Sure Independent Screening (SIS)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469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Proportion of nonzero interactions</a:t>
            </a:r>
          </a:p>
        </p:txBody>
      </p:sp>
    </p:spTree>
    <p:extLst>
      <p:ext uri="{BB962C8B-B14F-4D97-AF65-F5344CB8AC3E}">
        <p14:creationId xmlns:p14="http://schemas.microsoft.com/office/powerpoint/2010/main" val="90565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Nonzero Interaction Effects Proportion=0.05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2070497"/>
            <a:ext cx="8281987" cy="1380331"/>
          </a:xfrm>
        </p:spPr>
      </p:pic>
    </p:spTree>
    <p:extLst>
      <p:ext uri="{BB962C8B-B14F-4D97-AF65-F5344CB8AC3E}">
        <p14:creationId xmlns:p14="http://schemas.microsoft.com/office/powerpoint/2010/main" val="1709867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Nonzero Interaction Effects Proportion=0.1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2070497"/>
            <a:ext cx="8281987" cy="1380331"/>
          </a:xfrm>
        </p:spPr>
      </p:pic>
    </p:spTree>
    <p:extLst>
      <p:ext uri="{BB962C8B-B14F-4D97-AF65-F5344CB8AC3E}">
        <p14:creationId xmlns:p14="http://schemas.microsoft.com/office/powerpoint/2010/main" val="26369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Nonzero Interaction Effects Proportion=0.15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2070497"/>
            <a:ext cx="8281987" cy="1380331"/>
          </a:xfrm>
        </p:spPr>
      </p:pic>
    </p:spTree>
    <p:extLst>
      <p:ext uri="{BB962C8B-B14F-4D97-AF65-F5344CB8AC3E}">
        <p14:creationId xmlns:p14="http://schemas.microsoft.com/office/powerpoint/2010/main" val="1908624076"/>
      </p:ext>
    </p:extLst>
  </p:cSld>
  <p:clrMapOvr>
    <a:masterClrMapping/>
  </p:clrMapOvr>
</p:sld>
</file>

<file path=ppt/theme/theme1.xml><?xml version="1.0" encoding="utf-8"?>
<a:theme xmlns:a="http://schemas.openxmlformats.org/drawingml/2006/main" name="Takeda_ppt_uroko_tpc_akanered">
  <a:themeElements>
    <a:clrScheme name="ユーザー定義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A5532"/>
      </a:accent1>
      <a:accent2>
        <a:srgbClr val="A7381D"/>
      </a:accent2>
      <a:accent3>
        <a:srgbClr val="F6BBAD"/>
      </a:accent3>
      <a:accent4>
        <a:srgbClr val="898989"/>
      </a:accent4>
      <a:accent5>
        <a:srgbClr val="4C4948"/>
      </a:accent5>
      <a:accent6>
        <a:srgbClr val="DDDDDD"/>
      </a:accent6>
      <a:hlink>
        <a:srgbClr val="000000"/>
      </a:hlink>
      <a:folHlink>
        <a:srgbClr val="000000"/>
      </a:folHlink>
    </a:clrScheme>
    <a:fontScheme name="Takeda Typeface">
      <a:majorFont>
        <a:latin typeface="Arial"/>
        <a:ea typeface="HGPｺﾞｼｯｸM"/>
        <a:cs typeface=""/>
      </a:majorFont>
      <a:minorFont>
        <a:latin typeface="Arial"/>
        <a:ea typeface="HGPｺﾞｼｯ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Dakiyama_PPTwide_template_2017</Template>
  <TotalTime>644</TotalTime>
  <Words>306</Words>
  <Application>Microsoft Office PowerPoint</Application>
  <PresentationFormat>On-screen Show (16:9)</PresentationFormat>
  <Paragraphs>70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メイリオ</vt:lpstr>
      <vt:lpstr>メイリオ</vt:lpstr>
      <vt:lpstr>ＭＳ Ｐゴシック</vt:lpstr>
      <vt:lpstr>Arial</vt:lpstr>
      <vt:lpstr>Arial Unicode MS</vt:lpstr>
      <vt:lpstr>Calibri</vt:lpstr>
      <vt:lpstr>Cambria Math</vt:lpstr>
      <vt:lpstr>HGPｺﾞｼｯｸM</vt:lpstr>
      <vt:lpstr>Takeda_ppt_uroko_tpc_akanered</vt:lpstr>
      <vt:lpstr>Generalized Overlapping Group Lasso for Patients Subgroups Selection</vt:lpstr>
      <vt:lpstr>Model</vt:lpstr>
      <vt:lpstr>Simulation Setup</vt:lpstr>
      <vt:lpstr>Signal/Noise ratio</vt:lpstr>
      <vt:lpstr>Other methods</vt:lpstr>
      <vt:lpstr>PowerPoint Presentation</vt:lpstr>
      <vt:lpstr>Nonzero Interaction Effects Proportion=0.05</vt:lpstr>
      <vt:lpstr>Nonzero Interaction Effects Proportion=0.1</vt:lpstr>
      <vt:lpstr>Nonzero Interaction Effects Proportion=0.15</vt:lpstr>
      <vt:lpstr>Nonzero Interaction Effects Proportion=0.2</vt:lpstr>
      <vt:lpstr>PowerPoint Presentation</vt:lpstr>
      <vt:lpstr>SNR=1</vt:lpstr>
      <vt:lpstr>SNR=5</vt:lpstr>
      <vt:lpstr>SNR=10</vt:lpstr>
      <vt:lpstr>SNR=100</vt:lpstr>
      <vt:lpstr>PowerPoint Presentation</vt:lpstr>
      <vt:lpstr>Dimension of genes=200 and total dimension=406</vt:lpstr>
      <vt:lpstr>PowerPoint Presentation</vt:lpstr>
      <vt:lpstr>SNP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0</dc:title>
  <dc:creator>director</dc:creator>
  <cp:lastModifiedBy>Deng, Wenxuan</cp:lastModifiedBy>
  <cp:revision>33</cp:revision>
  <dcterms:created xsi:type="dcterms:W3CDTF">2017-03-10T10:19:28Z</dcterms:created>
  <dcterms:modified xsi:type="dcterms:W3CDTF">2018-08-14T14:11:46Z</dcterms:modified>
</cp:coreProperties>
</file>