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2"/>
  </p:notesMasterIdLst>
  <p:sldIdLst>
    <p:sldId id="260" r:id="rId2"/>
    <p:sldId id="320" r:id="rId3"/>
    <p:sldId id="318" r:id="rId4"/>
    <p:sldId id="319" r:id="rId5"/>
    <p:sldId id="321" r:id="rId6"/>
    <p:sldId id="322" r:id="rId7"/>
    <p:sldId id="323" r:id="rId8"/>
    <p:sldId id="325" r:id="rId9"/>
    <p:sldId id="326" r:id="rId10"/>
    <p:sldId id="324" r:id="rId11"/>
    <p:sldId id="316" r:id="rId12"/>
    <p:sldId id="315" r:id="rId13"/>
    <p:sldId id="317" r:id="rId14"/>
    <p:sldId id="261" r:id="rId15"/>
    <p:sldId id="262" r:id="rId16"/>
    <p:sldId id="293" r:id="rId17"/>
    <p:sldId id="309" r:id="rId18"/>
    <p:sldId id="310" r:id="rId19"/>
    <p:sldId id="311" r:id="rId20"/>
    <p:sldId id="312" r:id="rId21"/>
    <p:sldId id="282" r:id="rId22"/>
    <p:sldId id="278" r:id="rId23"/>
    <p:sldId id="279" r:id="rId24"/>
    <p:sldId id="280" r:id="rId25"/>
    <p:sldId id="281" r:id="rId26"/>
    <p:sldId id="295" r:id="rId27"/>
    <p:sldId id="296" r:id="rId28"/>
    <p:sldId id="297" r:id="rId29"/>
    <p:sldId id="298" r:id="rId30"/>
    <p:sldId id="283" r:id="rId31"/>
    <p:sldId id="284" r:id="rId32"/>
    <p:sldId id="286" r:id="rId33"/>
    <p:sldId id="287" r:id="rId34"/>
    <p:sldId id="294" r:id="rId35"/>
    <p:sldId id="288" r:id="rId36"/>
    <p:sldId id="299" r:id="rId37"/>
    <p:sldId id="300" r:id="rId38"/>
    <p:sldId id="301" r:id="rId39"/>
    <p:sldId id="302" r:id="rId40"/>
    <p:sldId id="303" r:id="rId41"/>
    <p:sldId id="304" r:id="rId42"/>
    <p:sldId id="305" r:id="rId43"/>
    <p:sldId id="290" r:id="rId44"/>
    <p:sldId id="289" r:id="rId45"/>
    <p:sldId id="292" r:id="rId46"/>
    <p:sldId id="291" r:id="rId47"/>
    <p:sldId id="314" r:id="rId48"/>
    <p:sldId id="307" r:id="rId49"/>
    <p:sldId id="313" r:id="rId50"/>
    <p:sldId id="308" r:id="rId51"/>
  </p:sldIdLst>
  <p:sldSz cx="9144000" cy="5143500" type="screen16x9"/>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g Wenxuan" initials="DW"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8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50000" autoAdjust="0"/>
  </p:normalViewPr>
  <p:slideViewPr>
    <p:cSldViewPr showGuides="1">
      <p:cViewPr>
        <p:scale>
          <a:sx n="160" d="100"/>
          <a:sy n="160" d="100"/>
        </p:scale>
        <p:origin x="240" y="32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16T02:09:23.248"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2A382978-60B3-41E0-9AD0-2E9E6E8B7873}" type="datetimeFigureOut">
              <a:rPr kumimoji="1" lang="ja-JP" altLang="en-US" smtClean="0"/>
              <a:pPr/>
              <a:t>2018/8/16</a:t>
            </a:fld>
            <a:endParaRPr kumimoji="1" lang="ja-JP" altLang="en-US"/>
          </a:p>
        </p:txBody>
      </p:sp>
      <p:sp>
        <p:nvSpPr>
          <p:cNvPr id="4" name="スライド イメージ プレースホルダ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1038" y="4721225"/>
            <a:ext cx="5443537" cy="447198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CEDB620F-9065-4E0D-8D9D-4F204AB69C9B}" type="slidenum">
              <a:rPr kumimoji="1" lang="ja-JP" altLang="en-US" smtClean="0"/>
              <a:pPr/>
              <a:t>‹#›</a:t>
            </a:fld>
            <a:endParaRPr kumimoji="1" lang="ja-JP" altLang="en-US"/>
          </a:p>
        </p:txBody>
      </p:sp>
    </p:spTree>
    <p:extLst>
      <p:ext uri="{BB962C8B-B14F-4D97-AF65-F5344CB8AC3E}">
        <p14:creationId xmlns:p14="http://schemas.microsoft.com/office/powerpoint/2010/main" val="38516662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2.emf"/><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6_Title Image 2 a">
    <p:spTree>
      <p:nvGrpSpPr>
        <p:cNvPr id="1" name=""/>
        <p:cNvGrpSpPr/>
        <p:nvPr/>
      </p:nvGrpSpPr>
      <p:grpSpPr>
        <a:xfrm>
          <a:off x="0" y="0"/>
          <a:ext cx="0" cy="0"/>
          <a:chOff x="0" y="0"/>
          <a:chExt cx="0" cy="0"/>
        </a:xfrm>
      </p:grpSpPr>
      <p:pic>
        <p:nvPicPr>
          <p:cNvPr id="4" name="Grafik 1"/>
          <p:cNvPicPr>
            <a:picLocks noChangeAspect="1"/>
          </p:cNvPicPr>
          <p:nvPr/>
        </p:nvPicPr>
        <p:blipFill>
          <a:blip r:embed="rId2" cstate="print"/>
          <a:srcRect/>
          <a:stretch>
            <a:fillRect/>
          </a:stretch>
        </p:blipFill>
        <p:spPr bwMode="auto">
          <a:xfrm>
            <a:off x="0" y="971550"/>
            <a:ext cx="9144000" cy="2120900"/>
          </a:xfrm>
          <a:prstGeom prst="rect">
            <a:avLst/>
          </a:prstGeom>
          <a:noFill/>
          <a:ln w="9525">
            <a:noFill/>
            <a:miter lim="800000"/>
            <a:headEnd/>
            <a:tailEnd/>
          </a:ln>
        </p:spPr>
      </p:pic>
      <p:sp>
        <p:nvSpPr>
          <p:cNvPr id="5" name="Rectangle 4"/>
          <p:cNvSpPr/>
          <p:nvPr/>
        </p:nvSpPr>
        <p:spPr>
          <a:xfrm>
            <a:off x="-1" y="3086239"/>
            <a:ext cx="9144001" cy="1312619"/>
          </a:xfrm>
          <a:prstGeom prst="rect">
            <a:avLst/>
          </a:prstGeom>
          <a:gradFill>
            <a:gsLst>
              <a:gs pos="9000">
                <a:schemeClr val="accent1">
                  <a:alpha val="5000"/>
                </a:schemeClr>
              </a:gs>
              <a:gs pos="53000">
                <a:schemeClr val="accent1">
                  <a:alpha val="37000"/>
                </a:schemeClr>
              </a:gs>
              <a:gs pos="95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pic>
        <p:nvPicPr>
          <p:cNvPr id="6" name="Bild 5" descr="better_health_rgb.ai"/>
          <p:cNvPicPr>
            <a:picLocks noChangeAspect="1"/>
          </p:cNvPicPr>
          <p:nvPr/>
        </p:nvPicPr>
        <p:blipFill>
          <a:blip r:embed="rId3" cstate="print"/>
          <a:srcRect/>
          <a:stretch>
            <a:fillRect/>
          </a:stretch>
        </p:blipFill>
        <p:spPr bwMode="auto">
          <a:xfrm>
            <a:off x="339725" y="361950"/>
            <a:ext cx="2479675" cy="312738"/>
          </a:xfrm>
          <a:prstGeom prst="rect">
            <a:avLst/>
          </a:prstGeom>
          <a:noFill/>
          <a:ln w="9525">
            <a:noFill/>
            <a:miter lim="800000"/>
            <a:headEnd/>
            <a:tailEnd/>
          </a:ln>
        </p:spPr>
      </p:pic>
      <p:sp>
        <p:nvSpPr>
          <p:cNvPr id="7" name="Rectangle 5"/>
          <p:cNvSpPr/>
          <p:nvPr/>
        </p:nvSpPr>
        <p:spPr>
          <a:xfrm>
            <a:off x="0" y="971551"/>
            <a:ext cx="9143911" cy="66592"/>
          </a:xfrm>
          <a:prstGeom prst="rect">
            <a:avLst/>
          </a:prstGeom>
          <a:gradFill flip="none" rotWithShape="1">
            <a:gsLst>
              <a:gs pos="38000">
                <a:srgbClr val="4B3C47">
                  <a:alpha val="22745"/>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sp>
        <p:nvSpPr>
          <p:cNvPr id="8" name="Rectangle 5"/>
          <p:cNvSpPr/>
          <p:nvPr/>
        </p:nvSpPr>
        <p:spPr>
          <a:xfrm flipV="1">
            <a:off x="-5862" y="3019647"/>
            <a:ext cx="9143911" cy="66592"/>
          </a:xfrm>
          <a:prstGeom prst="rect">
            <a:avLst/>
          </a:prstGeom>
          <a:gradFill flip="none" rotWithShape="1">
            <a:gsLst>
              <a:gs pos="38000">
                <a:srgbClr val="4B3C47">
                  <a:alpha val="22353"/>
                </a:srgbClr>
              </a:gs>
              <a:gs pos="0">
                <a:srgbClr val="4B3C47">
                  <a:alpha val="62745"/>
                </a:srgbClr>
              </a:gs>
              <a:gs pos="100000">
                <a:srgbClr val="A9A0A5">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sp>
        <p:nvSpPr>
          <p:cNvPr id="9" name="Rectangle 4"/>
          <p:cNvSpPr/>
          <p:nvPr/>
        </p:nvSpPr>
        <p:spPr>
          <a:xfrm>
            <a:off x="0" y="2751506"/>
            <a:ext cx="9143911" cy="333840"/>
          </a:xfrm>
          <a:prstGeom prst="rect">
            <a:avLst/>
          </a:prstGeom>
          <a:gradFill>
            <a:gsLst>
              <a:gs pos="5000">
                <a:schemeClr val="accent1">
                  <a:alpha val="3000"/>
                </a:schemeClr>
              </a:gs>
              <a:gs pos="70000">
                <a:schemeClr val="accent1">
                  <a:lumMod val="78000"/>
                  <a:alpha val="35000"/>
                </a:schemeClr>
              </a:gs>
              <a:gs pos="63000">
                <a:schemeClr val="accent1">
                  <a:lumMod val="55000"/>
                  <a:alpha val="5000"/>
                </a:schemeClr>
              </a:gs>
              <a:gs pos="58000">
                <a:schemeClr val="accent1">
                  <a:lumMod val="66000"/>
                  <a:alpha val="28000"/>
                </a:schemeClr>
              </a:gs>
              <a:gs pos="100000">
                <a:schemeClr val="accent1">
                  <a:lumMod val="64000"/>
                  <a:alpha val="76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sp>
        <p:nvSpPr>
          <p:cNvPr id="10" name="Rectangle 6"/>
          <p:cNvSpPr/>
          <p:nvPr/>
        </p:nvSpPr>
        <p:spPr>
          <a:xfrm>
            <a:off x="0" y="2757488"/>
            <a:ext cx="96838" cy="16478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a:solidFill>
                <a:srgbClr val="FFFFFF"/>
              </a:solidFill>
              <a:ea typeface="Arial Unicode MS" pitchFamily="50" charset="-128"/>
            </a:endParaRPr>
          </a:p>
        </p:txBody>
      </p:sp>
      <p:sp>
        <p:nvSpPr>
          <p:cNvPr id="22" name="Subtitle 2"/>
          <p:cNvSpPr>
            <a:spLocks noGrp="1"/>
          </p:cNvSpPr>
          <p:nvPr>
            <p:ph type="subTitle" idx="1" hasCustomPrompt="1"/>
          </p:nvPr>
        </p:nvSpPr>
        <p:spPr>
          <a:xfrm>
            <a:off x="395288" y="4075938"/>
            <a:ext cx="4860712" cy="216000"/>
          </a:xfrm>
        </p:spPr>
        <p:txBody>
          <a:bodyPr>
            <a:normAutofit/>
          </a:bodyPr>
          <a:lstStyle>
            <a:lvl1pPr marL="0" indent="0" algn="l">
              <a:lnSpc>
                <a:spcPts val="1200"/>
              </a:lnSpc>
              <a:buNone/>
              <a:defRPr sz="1000" b="0" i="0">
                <a:solidFill>
                  <a:schemeClr val="accent2"/>
                </a:solidFill>
                <a:latin typeface="Calibri" pitchFamily="34" charset="0"/>
                <a:ea typeface="メイリオ" pitchFamily="50" charset="-128"/>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dirty="0"/>
              <a:t>subtitle</a:t>
            </a:r>
            <a:endParaRPr lang="en-GB" dirty="0"/>
          </a:p>
        </p:txBody>
      </p:sp>
      <p:sp>
        <p:nvSpPr>
          <p:cNvPr id="23" name="Title 1"/>
          <p:cNvSpPr>
            <a:spLocks noGrp="1"/>
          </p:cNvSpPr>
          <p:nvPr>
            <p:ph type="ctrTitle" hasCustomPrompt="1"/>
          </p:nvPr>
        </p:nvSpPr>
        <p:spPr>
          <a:xfrm>
            <a:off x="395288" y="3280410"/>
            <a:ext cx="4860712" cy="615553"/>
          </a:xfrm>
        </p:spPr>
        <p:txBody>
          <a:bodyPr>
            <a:noAutofit/>
          </a:bodyPr>
          <a:lstStyle>
            <a:lvl1pPr>
              <a:lnSpc>
                <a:spcPts val="2400"/>
              </a:lnSpc>
              <a:defRPr sz="2400" b="0" i="0" baseline="0">
                <a:solidFill>
                  <a:schemeClr val="accent2"/>
                </a:solidFill>
                <a:latin typeface="Calibri" pitchFamily="34" charset="0"/>
                <a:ea typeface="メイリオ" pitchFamily="50" charset="-128"/>
                <a:cs typeface="Calibri" pitchFamily="34" charset="0"/>
              </a:defRPr>
            </a:lvl1pPr>
          </a:lstStyle>
          <a:p>
            <a:r>
              <a:rPr lang="en-US" altLang="ja-JP" dirty="0"/>
              <a:t>Master title</a:t>
            </a:r>
            <a:endParaRPr lang="en-GB" dirty="0"/>
          </a:p>
        </p:txBody>
      </p:sp>
      <p:pic>
        <p:nvPicPr>
          <p:cNvPr id="12" name="Picture 12" descr="Takeda_Logo_Pos_RGB.emf"/>
          <p:cNvPicPr>
            <a:picLocks noChangeAspect="1"/>
          </p:cNvPicPr>
          <p:nvPr userDrawn="1"/>
        </p:nvPicPr>
        <p:blipFill>
          <a:blip r:embed="rId4" cstate="print"/>
          <a:srcRect/>
          <a:stretch>
            <a:fillRect/>
          </a:stretch>
        </p:blipFill>
        <p:spPr bwMode="auto">
          <a:xfrm>
            <a:off x="7772400" y="285750"/>
            <a:ext cx="1116013" cy="3746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hasCustomPrompt="1"/>
          </p:nvPr>
        </p:nvSpPr>
        <p:spPr>
          <a:xfrm>
            <a:off x="6629400" y="921544"/>
            <a:ext cx="2057400" cy="3673079"/>
          </a:xfrm>
          <a:prstGeom prst="rect">
            <a:avLst/>
          </a:prstGeom>
        </p:spPr>
        <p:txBody>
          <a:bodyPr vert="eaVert"/>
          <a:lstStyle>
            <a:lvl1pPr marL="0" marR="0" indent="0" defTabSz="914400" rtl="0" eaLnBrk="1" fontAlgn="auto" latinLnBrk="0" hangingPunct="1">
              <a:lnSpc>
                <a:spcPct val="100000"/>
              </a:lnSpc>
              <a:spcBef>
                <a:spcPct val="0"/>
              </a:spcBef>
              <a:spcAft>
                <a:spcPts val="0"/>
              </a:spcAft>
              <a:tabLst/>
              <a:defRPr/>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縦書きテキスト プレースホルダ 2"/>
          <p:cNvSpPr>
            <a:spLocks noGrp="1"/>
          </p:cNvSpPr>
          <p:nvPr>
            <p:ph type="body" orient="vert" idx="1" hasCustomPrompt="1"/>
          </p:nvPr>
        </p:nvSpPr>
        <p:spPr>
          <a:xfrm>
            <a:off x="404814" y="921544"/>
            <a:ext cx="6072187" cy="3673079"/>
          </a:xfrm>
        </p:spPr>
        <p:txBody>
          <a:bodyPr vert="eaVert"/>
          <a:lstStyle>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stStyle>
          <a:p>
            <a:pPr lvl="0"/>
            <a:r>
              <a:rPr kumimoji="1" lang="en-US" altLang="ja-JP" dirty="0"/>
              <a:t>Master text</a:t>
            </a:r>
            <a:endParaRPr kumimoji="1" lang="ja-JP" altLang="en-US" dirty="0"/>
          </a:p>
          <a:p>
            <a:pPr lvl="1"/>
            <a:r>
              <a:rPr kumimoji="1" lang="en-US" altLang="ja-JP" dirty="0"/>
              <a:t>Second level</a:t>
            </a:r>
            <a:endParaRPr kumimoji="1" lang="ja-JP" altLang="en-US" dirty="0"/>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dirty="0"/>
              <a:t>Third</a:t>
            </a:r>
            <a:r>
              <a:rPr kumimoji="1" lang="ja-JP" altLang="en-US" dirty="0"/>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4" name="日付プレースホルダ 3"/>
          <p:cNvSpPr>
            <a:spLocks noGrp="1"/>
          </p:cNvSpPr>
          <p:nvPr>
            <p:ph type="dt" sz="half" idx="10"/>
          </p:nvPr>
        </p:nvSpPr>
        <p:spPr/>
        <p:txBody>
          <a:bodyPr/>
          <a:lstStyle/>
          <a:p>
            <a:fld id="{0BD03392-274E-4A19-9716-EA1CE8085D71}" type="datetime1">
              <a:rPr kumimoji="1" lang="ja-JP" altLang="en-US" smtClean="0"/>
              <a:pPr/>
              <a:t>2018/8/16</a:t>
            </a:fld>
            <a:endParaRPr kumimoji="1" lang="ja-JP" altLang="en-US" dirty="0"/>
          </a:p>
        </p:txBody>
      </p:sp>
      <p:sp>
        <p:nvSpPr>
          <p:cNvPr id="5" name="フッター プレースホルダ 4"/>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裏表紙">
    <p:spTree>
      <p:nvGrpSpPr>
        <p:cNvPr id="1" name=""/>
        <p:cNvGrpSpPr/>
        <p:nvPr/>
      </p:nvGrpSpPr>
      <p:grpSpPr>
        <a:xfrm>
          <a:off x="0" y="0"/>
          <a:ext cx="0" cy="0"/>
          <a:chOff x="0" y="0"/>
          <a:chExt cx="0" cy="0"/>
        </a:xfrm>
      </p:grpSpPr>
      <p:sp>
        <p:nvSpPr>
          <p:cNvPr id="6" name="テキスト プレースホルダ 5"/>
          <p:cNvSpPr>
            <a:spLocks noGrp="1"/>
          </p:cNvSpPr>
          <p:nvPr>
            <p:ph type="body" sz="quarter" idx="10" hasCustomPrompt="1"/>
          </p:nvPr>
        </p:nvSpPr>
        <p:spPr>
          <a:xfrm>
            <a:off x="1935136" y="1924050"/>
            <a:ext cx="5256584" cy="1292352"/>
          </a:xfrm>
        </p:spPr>
        <p:txBody>
          <a:bodyPr/>
          <a:lstStyle>
            <a:lvl1pPr algn="ctr">
              <a:buNone/>
              <a:defRPr>
                <a:latin typeface="Calibri" pitchFamily="34" charset="0"/>
                <a:ea typeface="メイリオ" pitchFamily="50" charset="-128"/>
                <a:cs typeface="Calibri" pitchFamily="34" charset="0"/>
              </a:defRPr>
            </a:lvl1pPr>
          </a:lstStyle>
          <a:p>
            <a:pPr lvl="0"/>
            <a:r>
              <a:rPr kumimoji="1" lang="en-US" altLang="ja-JP" dirty="0"/>
              <a:t>Master text</a:t>
            </a:r>
            <a:endParaRPr kumimoji="1" lang="ja-JP" altLang="en-US" dirty="0"/>
          </a:p>
        </p:txBody>
      </p:sp>
      <p:pic>
        <p:nvPicPr>
          <p:cNvPr id="7" name="Picture 12" descr="Takeda_Logo_Pos_RGB.emf"/>
          <p:cNvPicPr>
            <a:picLocks noChangeAspect="1"/>
          </p:cNvPicPr>
          <p:nvPr userDrawn="1"/>
        </p:nvPicPr>
        <p:blipFill>
          <a:blip r:embed="rId2" cstate="print"/>
          <a:srcRect/>
          <a:stretch>
            <a:fillRect/>
          </a:stretch>
        </p:blipFill>
        <p:spPr bwMode="auto">
          <a:xfrm>
            <a:off x="3997263" y="3742928"/>
            <a:ext cx="1149474" cy="385883"/>
          </a:xfrm>
          <a:prstGeom prst="rect">
            <a:avLst/>
          </a:prstGeom>
          <a:noFill/>
          <a:ln w="9525">
            <a:noFill/>
            <a:miter lim="800000"/>
            <a:headEnd/>
            <a:tailEnd/>
          </a:ln>
        </p:spPr>
      </p:pic>
      <p:pic>
        <p:nvPicPr>
          <p:cNvPr id="10" name="Picture 2" descr="\\YANAGIDA-5\ws_011_share\タケダ_ロゴ_0310\logotype_En.emf"/>
          <p:cNvPicPr>
            <a:picLocks noChangeAspect="1" noChangeArrowheads="1"/>
          </p:cNvPicPr>
          <p:nvPr userDrawn="1"/>
        </p:nvPicPr>
        <p:blipFill>
          <a:blip r:embed="rId3" cstate="print"/>
          <a:srcRect/>
          <a:stretch>
            <a:fillRect/>
          </a:stretch>
        </p:blipFill>
        <p:spPr bwMode="auto">
          <a:xfrm>
            <a:off x="3341513" y="4445418"/>
            <a:ext cx="2448273" cy="11809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sz="2200"/>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日付プレースホルダ 2"/>
          <p:cNvSpPr>
            <a:spLocks noGrp="1"/>
          </p:cNvSpPr>
          <p:nvPr>
            <p:ph type="dt" sz="half" idx="10"/>
          </p:nvPr>
        </p:nvSpPr>
        <p:spPr/>
        <p:txBody>
          <a:bodyPr/>
          <a:lstStyle/>
          <a:p>
            <a:fld id="{D658E221-2E7A-48BA-8424-2A55A4736B68}" type="datetime1">
              <a:rPr kumimoji="1" lang="ja-JP" altLang="en-US" smtClean="0"/>
              <a:pPr/>
              <a:t>2018/8/16</a:t>
            </a:fld>
            <a:endParaRPr kumimoji="1" lang="ja-JP" altLang="en-US"/>
          </a:p>
        </p:txBody>
      </p:sp>
      <p:sp>
        <p:nvSpPr>
          <p:cNvPr id="4" name="フッター プレースホルダ 3"/>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5" name="スライド番号プレースホルダ 4"/>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C245638F-14AB-400C-9AF1-5CEBE1B672A1}" type="datetime1">
              <a:rPr kumimoji="1" lang="ja-JP" altLang="en-US" smtClean="0"/>
              <a:pPr/>
              <a:t>2018/8/16</a:t>
            </a:fld>
            <a:endParaRPr kumimoji="1" lang="ja-JP" altLang="en-US"/>
          </a:p>
        </p:txBody>
      </p:sp>
      <p:sp>
        <p:nvSpPr>
          <p:cNvPr id="3" name="フッター プレースホルダ 2"/>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4" name="スライド番号プレースホルダ 3"/>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sz="2400"/>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コンテンツ プレースホルダ 2"/>
          <p:cNvSpPr>
            <a:spLocks noGrp="1"/>
          </p:cNvSpPr>
          <p:nvPr>
            <p:ph idx="1" hasCustomPrompt="1"/>
          </p:nvPr>
        </p:nvSpPr>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4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400"/>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日付プレースホルダ 3"/>
          <p:cNvSpPr>
            <a:spLocks noGrp="1"/>
          </p:cNvSpPr>
          <p:nvPr>
            <p:ph type="dt" sz="half" idx="10"/>
          </p:nvPr>
        </p:nvSpPr>
        <p:spPr/>
        <p:txBody>
          <a:bodyPr/>
          <a:lstStyle/>
          <a:p>
            <a:fld id="{02A88367-5BB3-4793-B263-C2830A0855E0}" type="datetime1">
              <a:rPr kumimoji="1" lang="ja-JP" altLang="en-US" smtClean="0"/>
              <a:pPr/>
              <a:t>2018/8/16</a:t>
            </a:fld>
            <a:endParaRPr kumimoji="1" lang="ja-JP" altLang="en-US" dirty="0"/>
          </a:p>
        </p:txBody>
      </p:sp>
      <p:sp>
        <p:nvSpPr>
          <p:cNvPr id="5" name="フッター プレースホルダ 4"/>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コンテンツ プレースホルダ 2"/>
          <p:cNvSpPr>
            <a:spLocks noGrp="1"/>
          </p:cNvSpPr>
          <p:nvPr>
            <p:ph sz="half" idx="1" hasCustomPrompt="1"/>
          </p:nvPr>
        </p:nvSpPr>
        <p:spPr>
          <a:xfrm>
            <a:off x="404814" y="1200151"/>
            <a:ext cx="4090987" cy="3394472"/>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800">
                <a:solidFill>
                  <a:srgbClr val="4C4948"/>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4C4948"/>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solidFill>
                  <a:srgbClr val="4C4948"/>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rgbClr val="4C4948"/>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rgbClr val="4C4948"/>
                </a:solidFill>
              </a:defRPr>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コンテンツ プレースホルダ 3"/>
          <p:cNvSpPr>
            <a:spLocks noGrp="1"/>
          </p:cNvSpPr>
          <p:nvPr>
            <p:ph sz="half" idx="2" hasCustomPrompt="1"/>
          </p:nvPr>
        </p:nvSpPr>
        <p:spPr>
          <a:xfrm>
            <a:off x="4648200" y="1200151"/>
            <a:ext cx="4038600" cy="3394472"/>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800">
                <a:solidFill>
                  <a:srgbClr val="4C4948"/>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4C4948"/>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solidFill>
                  <a:srgbClr val="4C4948"/>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rgbClr val="4C4948"/>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rgbClr val="4C4948"/>
                </a:solidFill>
              </a:defRPr>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5" name="日付プレースホルダ 4"/>
          <p:cNvSpPr>
            <a:spLocks noGrp="1"/>
          </p:cNvSpPr>
          <p:nvPr>
            <p:ph type="dt" sz="half" idx="10"/>
          </p:nvPr>
        </p:nvSpPr>
        <p:spPr/>
        <p:txBody>
          <a:bodyPr/>
          <a:lstStyle/>
          <a:p>
            <a:fld id="{961A4739-C8B6-4F30-A69C-01268F05198C}" type="datetime1">
              <a:rPr kumimoji="1" lang="ja-JP" altLang="en-US" smtClean="0"/>
              <a:pPr/>
              <a:t>2018/8/16</a:t>
            </a:fld>
            <a:endParaRPr kumimoji="1" lang="ja-JP" altLang="en-US" dirty="0"/>
          </a:p>
        </p:txBody>
      </p:sp>
      <p:sp>
        <p:nvSpPr>
          <p:cNvPr id="6" name="フッター プレースホルダ 5"/>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7" name="スライド番号プレースホルダ 6"/>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テキスト プレースホルダ 2"/>
          <p:cNvSpPr>
            <a:spLocks noGrp="1"/>
          </p:cNvSpPr>
          <p:nvPr>
            <p:ph type="body" idx="1" hasCustomPrompt="1"/>
          </p:nvPr>
        </p:nvSpPr>
        <p:spPr>
          <a:xfrm>
            <a:off x="404814" y="921544"/>
            <a:ext cx="4092575" cy="422672"/>
          </a:xfrm>
        </p:spPr>
        <p:txBody>
          <a:bodyPr anchor="b"/>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コンテンツ プレースホルダ 3"/>
          <p:cNvSpPr>
            <a:spLocks noGrp="1"/>
          </p:cNvSpPr>
          <p:nvPr>
            <p:ph sz="half" idx="2" hasCustomPrompt="1"/>
          </p:nvPr>
        </p:nvSpPr>
        <p:spPr>
          <a:xfrm>
            <a:off x="404814" y="1403747"/>
            <a:ext cx="4092575" cy="296346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4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5" name="テキスト プレースホルダ 4"/>
          <p:cNvSpPr>
            <a:spLocks noGrp="1"/>
          </p:cNvSpPr>
          <p:nvPr>
            <p:ph type="body" sz="quarter" idx="3" hasCustomPrompt="1"/>
          </p:nvPr>
        </p:nvSpPr>
        <p:spPr>
          <a:xfrm>
            <a:off x="4645026" y="921544"/>
            <a:ext cx="4041775" cy="422672"/>
          </a:xfrm>
        </p:spPr>
        <p:txBody>
          <a:bodyPr anchor="b"/>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6" name="コンテンツ プレースホルダ 5"/>
          <p:cNvSpPr>
            <a:spLocks noGrp="1"/>
          </p:cNvSpPr>
          <p:nvPr>
            <p:ph sz="quarter" idx="4" hasCustomPrompt="1"/>
          </p:nvPr>
        </p:nvSpPr>
        <p:spPr>
          <a:xfrm>
            <a:off x="4645026" y="1403747"/>
            <a:ext cx="4041775" cy="296346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4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7" name="日付プレースホルダ 6"/>
          <p:cNvSpPr>
            <a:spLocks noGrp="1"/>
          </p:cNvSpPr>
          <p:nvPr>
            <p:ph type="dt" sz="half" idx="10"/>
          </p:nvPr>
        </p:nvSpPr>
        <p:spPr/>
        <p:txBody>
          <a:bodyPr/>
          <a:lstStyle/>
          <a:p>
            <a:fld id="{A55444AB-87B1-4B99-A470-0F837A8A1880}" type="datetime1">
              <a:rPr kumimoji="1" lang="ja-JP" altLang="en-US" smtClean="0"/>
              <a:pPr/>
              <a:t>2018/8/16</a:t>
            </a:fld>
            <a:endParaRPr kumimoji="1" lang="ja-JP" altLang="en-US" dirty="0"/>
          </a:p>
        </p:txBody>
      </p:sp>
      <p:sp>
        <p:nvSpPr>
          <p:cNvPr id="8" name="フッター プレースホルダ 7"/>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9" name="スライド番号プレースホルダ 8"/>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04814" y="923925"/>
            <a:ext cx="3060700" cy="683419"/>
          </a:xfrm>
          <a:prstGeom prst="rect">
            <a:avLst/>
          </a:prstGeom>
        </p:spPr>
        <p:txBody>
          <a:bodyPr anchor="b"/>
          <a:lstStyle>
            <a:lvl1pPr marL="0" marR="0" indent="0" algn="l" defTabSz="914400" rtl="0" eaLnBrk="1" fontAlgn="auto" latinLnBrk="0" hangingPunct="1">
              <a:lnSpc>
                <a:spcPct val="100000"/>
              </a:lnSpc>
              <a:spcBef>
                <a:spcPct val="0"/>
              </a:spcBef>
              <a:spcAft>
                <a:spcPts val="0"/>
              </a:spcAft>
              <a:tabLst/>
              <a:defRPr sz="2000" b="1"/>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コンテンツ プレースホルダ 2"/>
          <p:cNvSpPr>
            <a:spLocks noGrp="1"/>
          </p:cNvSpPr>
          <p:nvPr>
            <p:ph idx="1" hasCustomPrompt="1"/>
          </p:nvPr>
        </p:nvSpPr>
        <p:spPr>
          <a:xfrm>
            <a:off x="3575050" y="923925"/>
            <a:ext cx="5111750" cy="3670697"/>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32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8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4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lvl5pPr>
            <a:lvl6pPr>
              <a:defRPr sz="2000"/>
            </a:lvl6pPr>
            <a:lvl7pPr>
              <a:defRPr sz="2000"/>
            </a:lvl7pPr>
            <a:lvl8pPr>
              <a:defRPr sz="2000"/>
            </a:lvl8pPr>
            <a:lvl9pPr>
              <a:defRPr sz="20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テキスト プレースホルダ 3"/>
          <p:cNvSpPr>
            <a:spLocks noGrp="1"/>
          </p:cNvSpPr>
          <p:nvPr>
            <p:ph type="body" sz="half" idx="2" hasCustomPrompt="1"/>
          </p:nvPr>
        </p:nvSpPr>
        <p:spPr>
          <a:xfrm>
            <a:off x="404814" y="1653649"/>
            <a:ext cx="3060700" cy="2940974"/>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dirty="0"/>
              <a:t>Master text</a:t>
            </a:r>
            <a:endParaRPr kumimoji="1" lang="ja-JP" altLang="en-US" dirty="0"/>
          </a:p>
        </p:txBody>
      </p:sp>
      <p:sp>
        <p:nvSpPr>
          <p:cNvPr id="5" name="日付プレースホルダ 4"/>
          <p:cNvSpPr>
            <a:spLocks noGrp="1"/>
          </p:cNvSpPr>
          <p:nvPr>
            <p:ph type="dt" sz="half" idx="10"/>
          </p:nvPr>
        </p:nvSpPr>
        <p:spPr/>
        <p:txBody>
          <a:bodyPr/>
          <a:lstStyle/>
          <a:p>
            <a:fld id="{C2A19EB9-4440-4736-9A49-939819AB9C89}" type="datetime1">
              <a:rPr kumimoji="1" lang="ja-JP" altLang="en-US" smtClean="0"/>
              <a:pPr/>
              <a:t>2018/8/16</a:t>
            </a:fld>
            <a:endParaRPr kumimoji="1" lang="ja-JP" altLang="en-US" dirty="0"/>
          </a:p>
        </p:txBody>
      </p:sp>
      <p:sp>
        <p:nvSpPr>
          <p:cNvPr id="6" name="フッター プレースホルダ 5"/>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7" name="スライド番号プレースホルダ 6"/>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792288" y="3600450"/>
            <a:ext cx="5486400" cy="425054"/>
          </a:xfrm>
          <a:prstGeom prst="rect">
            <a:avLst/>
          </a:prstGeom>
        </p:spPr>
        <p:txBody>
          <a:bodyPr anchor="b"/>
          <a:lstStyle>
            <a:lvl1pPr marL="0" marR="0" indent="0" algn="l" defTabSz="914400" rtl="0" eaLnBrk="1" fontAlgn="auto" latinLnBrk="0" hangingPunct="1">
              <a:lnSpc>
                <a:spcPct val="100000"/>
              </a:lnSpc>
              <a:spcBef>
                <a:spcPct val="0"/>
              </a:spcBef>
              <a:spcAft>
                <a:spcPts val="0"/>
              </a:spcAft>
              <a:tabLst/>
              <a:defRPr sz="2000" b="1"/>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図プレースホルダ 2"/>
          <p:cNvSpPr>
            <a:spLocks noGrp="1"/>
          </p:cNvSpPr>
          <p:nvPr>
            <p:ph type="pic" idx="1" hasCustomPrompt="1"/>
          </p:nvPr>
        </p:nvSpPr>
        <p:spPr>
          <a:xfrm>
            <a:off x="1792288" y="864394"/>
            <a:ext cx="5486400" cy="2681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dirty="0"/>
              <a:t>I click an icon and add a figure</a:t>
            </a:r>
            <a:endParaRPr kumimoji="1" lang="ja-JP" altLang="en-US" dirty="0"/>
          </a:p>
        </p:txBody>
      </p:sp>
      <p:sp>
        <p:nvSpPr>
          <p:cNvPr id="4" name="テキスト プレースホルダ 3"/>
          <p:cNvSpPr>
            <a:spLocks noGrp="1"/>
          </p:cNvSpPr>
          <p:nvPr>
            <p:ph type="body" sz="half" idx="2" hasCustomPrompt="1"/>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dirty="0"/>
              <a:t>Master text</a:t>
            </a:r>
            <a:endParaRPr kumimoji="1" lang="ja-JP" altLang="en-US" dirty="0"/>
          </a:p>
        </p:txBody>
      </p:sp>
      <p:sp>
        <p:nvSpPr>
          <p:cNvPr id="5" name="日付プレースホルダ 4"/>
          <p:cNvSpPr>
            <a:spLocks noGrp="1"/>
          </p:cNvSpPr>
          <p:nvPr>
            <p:ph type="dt" sz="half" idx="10"/>
          </p:nvPr>
        </p:nvSpPr>
        <p:spPr/>
        <p:txBody>
          <a:bodyPr/>
          <a:lstStyle/>
          <a:p>
            <a:fld id="{207CE768-5AA7-4F09-BE2B-CECF21207030}" type="datetime1">
              <a:rPr kumimoji="1" lang="ja-JP" altLang="en-US" smtClean="0"/>
              <a:pPr/>
              <a:t>2018/8/16</a:t>
            </a:fld>
            <a:endParaRPr kumimoji="1" lang="ja-JP" altLang="en-US" dirty="0"/>
          </a:p>
        </p:txBody>
      </p:sp>
      <p:sp>
        <p:nvSpPr>
          <p:cNvPr id="6" name="フッター プレースホルダ 5"/>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7" name="スライド番号プレースホルダ 6"/>
          <p:cNvSpPr>
            <a:spLocks noGrp="1"/>
          </p:cNvSpPr>
          <p:nvPr>
            <p:ph type="sldNum" sz="quarter" idx="12"/>
          </p:nvPr>
        </p:nvSpPr>
        <p:spPr/>
        <p:txBody>
          <a:bodyPr/>
          <a:lstStyle/>
          <a:p>
            <a:fld id="{E9B57936-92EF-4126-AE48-1D9D36D15E9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288" y="129397"/>
            <a:ext cx="7848600" cy="524054"/>
          </a:xfrm>
          <a:prstGeom prst="rect">
            <a:avLst/>
          </a:prstGeom>
        </p:spPr>
        <p:txBody>
          <a:bodyPr/>
          <a:lstStyle>
            <a:lvl1pPr marL="0" marR="0" indent="0" defTabSz="914400" rtl="0" eaLnBrk="1" fontAlgn="auto" latinLnBrk="0" hangingPunct="1">
              <a:lnSpc>
                <a:spcPct val="100000"/>
              </a:lnSpc>
              <a:spcBef>
                <a:spcPct val="0"/>
              </a:spcBef>
              <a:spcAft>
                <a:spcPts val="0"/>
              </a:spcAft>
              <a:tabLst/>
              <a:defRPr/>
            </a:lvl1p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3" name="縦書きテキスト プレースホルダ 2"/>
          <p:cNvSpPr>
            <a:spLocks noGrp="1"/>
          </p:cNvSpPr>
          <p:nvPr>
            <p:ph type="body" orient="vert" idx="1" hasCustomPrompt="1"/>
          </p:nvPr>
        </p:nvSpPr>
        <p:spPr>
          <a:xfrm>
            <a:off x="404814" y="921544"/>
            <a:ext cx="8281987" cy="3673079"/>
          </a:xfrm>
        </p:spPr>
        <p:txBody>
          <a:bodyPr vert="eaVert"/>
          <a:lstStyle/>
          <a:p>
            <a:pPr lvl="0"/>
            <a:r>
              <a:rPr kumimoji="1" lang="en-US" altLang="ja-JP" dirty="0"/>
              <a:t>Master text</a:t>
            </a:r>
            <a:endParaRPr kumimoji="1" lang="ja-JP" altLang="en-US" dirty="0"/>
          </a:p>
          <a:p>
            <a:pPr lvl="1"/>
            <a:r>
              <a:rPr kumimoji="1" lang="en-US" altLang="ja-JP" dirty="0"/>
              <a:t>Second level</a:t>
            </a:r>
            <a:endParaRPr kumimoji="1" lang="ja-JP" altLang="en-US" dirty="0"/>
          </a:p>
          <a:p>
            <a:pPr lvl="2"/>
            <a:r>
              <a:rPr kumimoji="1" lang="en-US" altLang="ja-JP" dirty="0"/>
              <a:t>Third</a:t>
            </a:r>
            <a:r>
              <a:rPr kumimoji="1" lang="ja-JP" altLang="en-US" dirty="0"/>
              <a:t> </a:t>
            </a:r>
            <a:r>
              <a:rPr kumimoji="1" lang="en-US" altLang="ja-JP" dirty="0"/>
              <a:t>level</a:t>
            </a:r>
            <a:endParaRPr kumimoji="1" lang="ja-JP" altLang="en-US" dirty="0"/>
          </a:p>
          <a:p>
            <a:pPr lvl="3"/>
            <a:r>
              <a:rPr kumimoji="1" lang="en-US" altLang="ja-JP" dirty="0"/>
              <a:t>Fourth level</a:t>
            </a:r>
            <a:endParaRPr kumimoji="1" lang="ja-JP" altLang="en-US" dirty="0"/>
          </a:p>
          <a:p>
            <a:pPr lvl="4"/>
            <a:r>
              <a:rPr kumimoji="1" lang="en-US" altLang="ja-JP" dirty="0"/>
              <a:t>Fifth level</a:t>
            </a:r>
            <a:endParaRPr kumimoji="1" lang="ja-JP" altLang="en-US" dirty="0"/>
          </a:p>
        </p:txBody>
      </p:sp>
      <p:sp>
        <p:nvSpPr>
          <p:cNvPr id="4" name="日付プレースホルダ 3"/>
          <p:cNvSpPr>
            <a:spLocks noGrp="1"/>
          </p:cNvSpPr>
          <p:nvPr>
            <p:ph type="dt" sz="half" idx="10"/>
          </p:nvPr>
        </p:nvSpPr>
        <p:spPr/>
        <p:txBody>
          <a:bodyPr/>
          <a:lstStyle/>
          <a:p>
            <a:fld id="{973F8ED2-2E1E-42CA-8611-E2CA1599FB5D}" type="datetime1">
              <a:rPr kumimoji="1" lang="ja-JP" altLang="en-US" smtClean="0"/>
              <a:pPr/>
              <a:t>2018/8/16</a:t>
            </a:fld>
            <a:endParaRPr kumimoji="1" lang="ja-JP" altLang="en-US" dirty="0"/>
          </a:p>
        </p:txBody>
      </p:sp>
      <p:sp>
        <p:nvSpPr>
          <p:cNvPr id="5" name="フッター プレースホルダ 4"/>
          <p:cNvSpPr>
            <a:spLocks noGrp="1"/>
          </p:cNvSpPr>
          <p:nvPr>
            <p:ph type="ftr" sz="quarter" idx="11"/>
          </p:nvPr>
        </p:nvSpPr>
        <p:spPr/>
        <p:txBody>
          <a:body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12"/>
          </p:nvPr>
        </p:nvSpPr>
        <p:spPr/>
        <p:txBody>
          <a:bodyPr/>
          <a:lstStyle/>
          <a:p>
            <a:fld id="{E9B57936-92EF-4126-AE48-1D9D36D15E98}"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emf"/><Relationship Id="rId1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図 12" descr="PPT_Sub_WhiteBackground.png"/>
          <p:cNvPicPr>
            <a:picLocks noChangeAspect="1"/>
          </p:cNvPicPr>
          <p:nvPr/>
        </p:nvPicPr>
        <p:blipFill>
          <a:blip r:embed="rId13" cstate="print"/>
          <a:stretch>
            <a:fillRect/>
          </a:stretch>
        </p:blipFill>
        <p:spPr>
          <a:xfrm>
            <a:off x="0" y="745716"/>
            <a:ext cx="9144000" cy="4083460"/>
          </a:xfrm>
          <a:prstGeom prst="rect">
            <a:avLst/>
          </a:prstGeom>
        </p:spPr>
      </p:pic>
      <p:sp>
        <p:nvSpPr>
          <p:cNvPr id="3" name="テキスト プレースホルダ 2"/>
          <p:cNvSpPr>
            <a:spLocks noGrp="1"/>
          </p:cNvSpPr>
          <p:nvPr>
            <p:ph type="body" idx="1"/>
          </p:nvPr>
        </p:nvSpPr>
        <p:spPr>
          <a:xfrm>
            <a:off x="404814" y="927498"/>
            <a:ext cx="8281987" cy="3667125"/>
          </a:xfrm>
          <a:prstGeom prst="rect">
            <a:avLst/>
          </a:prstGeom>
        </p:spPr>
        <p:txBody>
          <a:bodyPr vert="horz" lIns="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text</a:t>
            </a:r>
            <a:endParaRPr kumimoji="1" lang="ja-JP" altLang="en-US" sz="3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Second level</a:t>
            </a:r>
            <a:endParaRPr kumimoji="1" lang="ja-JP" altLang="en-US" sz="28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Third</a:t>
            </a:r>
            <a:r>
              <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 </a:t>
            </a:r>
            <a:r>
              <a:rPr kumimoji="1" lang="en-US" altLang="ja-JP"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level</a:t>
            </a:r>
            <a:endParaRPr kumimoji="1" lang="ja-JP" altLang="en-US" sz="24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Fourth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Fifth level</a:t>
            </a:r>
            <a:endParaRPr kumimoji="1" lang="ja-JP" altLang="en-US" sz="20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sp>
        <p:nvSpPr>
          <p:cNvPr id="4" name="日付プレースホルダ 3"/>
          <p:cNvSpPr>
            <a:spLocks noGrp="1"/>
          </p:cNvSpPr>
          <p:nvPr>
            <p:ph type="dt" sz="half" idx="2"/>
          </p:nvPr>
        </p:nvSpPr>
        <p:spPr>
          <a:xfrm>
            <a:off x="5143959" y="4894009"/>
            <a:ext cx="2133600" cy="147098"/>
          </a:xfrm>
          <a:prstGeom prst="rect">
            <a:avLst/>
          </a:prstGeom>
        </p:spPr>
        <p:txBody>
          <a:bodyPr vert="horz" lIns="91440" tIns="45720" rIns="91440" bIns="45720" rtlCol="0" anchor="ctr"/>
          <a:lstStyle>
            <a:lvl1pPr algn="l">
              <a:defRPr sz="900">
                <a:solidFill>
                  <a:srgbClr val="898989"/>
                </a:solidFill>
                <a:latin typeface="Calibri" pitchFamily="34" charset="0"/>
                <a:ea typeface="メイリオ" pitchFamily="50" charset="-128"/>
                <a:cs typeface="Calibri" pitchFamily="34" charset="0"/>
              </a:defRPr>
            </a:lvl1pPr>
          </a:lstStyle>
          <a:p>
            <a:fld id="{A5182719-F20C-4B32-BD5B-859B9127D393}" type="datetime1">
              <a:rPr lang="ja-JP" altLang="en-US" smtClean="0"/>
              <a:pPr/>
              <a:t>2018/8/16</a:t>
            </a:fld>
            <a:endParaRPr lang="ja-JP" altLang="en-US" dirty="0"/>
          </a:p>
        </p:txBody>
      </p:sp>
      <p:sp>
        <p:nvSpPr>
          <p:cNvPr id="5" name="フッター プレースホルダ 4"/>
          <p:cNvSpPr>
            <a:spLocks noGrp="1"/>
          </p:cNvSpPr>
          <p:nvPr>
            <p:ph type="ftr" sz="quarter" idx="3"/>
          </p:nvPr>
        </p:nvSpPr>
        <p:spPr>
          <a:xfrm>
            <a:off x="484647" y="4894009"/>
            <a:ext cx="4608512" cy="147098"/>
          </a:xfrm>
          <a:prstGeom prst="rect">
            <a:avLst/>
          </a:prstGeom>
        </p:spPr>
        <p:txBody>
          <a:bodyPr vert="horz" lIns="0" tIns="45720" rIns="0" bIns="45720" rtlCol="0" anchor="ctr"/>
          <a:lstStyle>
            <a:lvl1pPr algn="l">
              <a:defRPr sz="900">
                <a:solidFill>
                  <a:srgbClr val="898989"/>
                </a:solidFill>
                <a:latin typeface="Calibri" pitchFamily="34" charset="0"/>
                <a:ea typeface="メイリオ" pitchFamily="50" charset="-128"/>
                <a:cs typeface="Calibri" pitchFamily="34" charset="0"/>
              </a:defRPr>
            </a:lvl1pPr>
          </a:lstStyle>
          <a:p>
            <a:r>
              <a:rPr lang="ja-JP" altLang="en-US" dirty="0"/>
              <a:t>｜</a:t>
            </a:r>
            <a:r>
              <a:rPr lang="en-US" altLang="ja-JP" dirty="0"/>
              <a:t>0000</a:t>
            </a:r>
            <a:r>
              <a:rPr lang="ja-JP" altLang="en-US" dirty="0"/>
              <a:t>　</a:t>
            </a:r>
            <a:r>
              <a:rPr lang="en-US" altLang="ja-JP" dirty="0"/>
              <a:t>|</a:t>
            </a:r>
            <a:r>
              <a:rPr lang="ja-JP" altLang="en-US" dirty="0"/>
              <a:t>　　</a:t>
            </a:r>
            <a:r>
              <a:rPr lang="en-US" altLang="ja-JP" dirty="0"/>
              <a:t>DDMMYY</a:t>
            </a:r>
            <a:endParaRPr lang="ja-JP" altLang="en-US" dirty="0"/>
          </a:p>
        </p:txBody>
      </p:sp>
      <p:sp>
        <p:nvSpPr>
          <p:cNvPr id="6" name="スライド番号プレースホルダ 5"/>
          <p:cNvSpPr>
            <a:spLocks noGrp="1"/>
          </p:cNvSpPr>
          <p:nvPr>
            <p:ph type="sldNum" sz="quarter" idx="4"/>
          </p:nvPr>
        </p:nvSpPr>
        <p:spPr>
          <a:xfrm>
            <a:off x="25971" y="4894009"/>
            <a:ext cx="442392" cy="147098"/>
          </a:xfrm>
          <a:prstGeom prst="rect">
            <a:avLst/>
          </a:prstGeom>
        </p:spPr>
        <p:txBody>
          <a:bodyPr vert="horz" lIns="0" tIns="45720" rIns="0" bIns="45720" rtlCol="0" anchor="ctr"/>
          <a:lstStyle>
            <a:lvl1pPr algn="r">
              <a:defRPr sz="900">
                <a:solidFill>
                  <a:srgbClr val="898989"/>
                </a:solidFill>
                <a:latin typeface="Calibri" pitchFamily="34" charset="0"/>
                <a:ea typeface="メイリオ" pitchFamily="50" charset="-128"/>
                <a:cs typeface="Calibri" pitchFamily="34" charset="0"/>
              </a:defRPr>
            </a:lvl1pPr>
          </a:lstStyle>
          <a:p>
            <a:fld id="{E9B57936-92EF-4126-AE48-1D9D36D15E98}" type="slidenum">
              <a:rPr lang="ja-JP" altLang="en-US" smtClean="0"/>
              <a:pPr/>
              <a:t>‹#›</a:t>
            </a:fld>
            <a:endParaRPr lang="ja-JP" altLang="en-US" dirty="0"/>
          </a:p>
        </p:txBody>
      </p:sp>
      <p:sp>
        <p:nvSpPr>
          <p:cNvPr id="15" name="タイトル プレースホルダ 1"/>
          <p:cNvSpPr>
            <a:spLocks noGrp="1"/>
          </p:cNvSpPr>
          <p:nvPr>
            <p:ph type="title"/>
          </p:nvPr>
        </p:nvSpPr>
        <p:spPr>
          <a:xfrm>
            <a:off x="395288" y="114301"/>
            <a:ext cx="7848600" cy="527957"/>
          </a:xfrm>
          <a:prstGeom prst="rect">
            <a:avLst/>
          </a:prstGeom>
        </p:spPr>
        <p:txBody>
          <a:bodyPr vert="horz" lIns="0" tIns="45720" rIns="91440" bIns="45720" rtlCol="0" anchor="ctr">
            <a:noAutofit/>
          </a:bodyPr>
          <a:lstStyle/>
          <a:p>
            <a:pPr marL="0" marR="0" lvl="0" indent="0" defTabSz="914400" rtl="0" eaLnBrk="1" fontAlgn="auto" latinLnBrk="0" hangingPunct="1">
              <a:lnSpc>
                <a:spcPct val="100000"/>
              </a:lnSpc>
              <a:spcBef>
                <a:spcPct val="0"/>
              </a:spcBef>
              <a:spcAft>
                <a:spcPts val="0"/>
              </a:spcAft>
              <a:tabLst/>
              <a:defRPr/>
            </a:pPr>
            <a:r>
              <a:rPr kumimoji="1" lang="en-US" altLang="ja-JP"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rPr>
              <a:t>Master title</a:t>
            </a:r>
            <a:endParaRPr kumimoji="1" lang="ja-JP" altLang="en-US" sz="2200" b="0" i="0" u="none" strike="noStrike" kern="1200" cap="none" spc="0" normalizeH="0" baseline="0" noProof="0" dirty="0">
              <a:ln>
                <a:noFill/>
              </a:ln>
              <a:solidFill>
                <a:srgbClr val="4C4948"/>
              </a:solidFill>
              <a:effectLst/>
              <a:uLnTx/>
              <a:uFillTx/>
              <a:latin typeface="Calibri" pitchFamily="34" charset="0"/>
              <a:ea typeface="メイリオ" pitchFamily="50" charset="-128"/>
              <a:cs typeface="Calibri" pitchFamily="34" charset="0"/>
            </a:endParaRPr>
          </a:p>
        </p:txBody>
      </p:sp>
      <p:pic>
        <p:nvPicPr>
          <p:cNvPr id="11" name="Picture 12" descr="Takeda_Logo_Pos_RGB.emf"/>
          <p:cNvPicPr>
            <a:picLocks noChangeAspect="1"/>
          </p:cNvPicPr>
          <p:nvPr userDrawn="1"/>
        </p:nvPicPr>
        <p:blipFill>
          <a:blip r:embed="rId14" cstate="print"/>
          <a:srcRect/>
          <a:stretch>
            <a:fillRect/>
          </a:stretch>
        </p:blipFill>
        <p:spPr bwMode="auto">
          <a:xfrm>
            <a:off x="8331274" y="248444"/>
            <a:ext cx="716013" cy="240368"/>
          </a:xfrm>
          <a:prstGeom prst="rect">
            <a:avLst/>
          </a:prstGeom>
          <a:noFill/>
          <a:ln w="9525">
            <a:noFill/>
            <a:miter lim="800000"/>
            <a:headEnd/>
            <a:tailEnd/>
          </a:ln>
        </p:spPr>
      </p:pic>
      <p:pic>
        <p:nvPicPr>
          <p:cNvPr id="18" name="Picture 2" descr="\\YANAGIDA-5\ws_011_share\タケダ_ロゴ_0310\logotype_En.emf"/>
          <p:cNvPicPr>
            <a:picLocks noChangeAspect="1" noChangeArrowheads="1"/>
          </p:cNvPicPr>
          <p:nvPr userDrawn="1"/>
        </p:nvPicPr>
        <p:blipFill>
          <a:blip r:embed="rId15" cstate="print"/>
          <a:srcRect/>
          <a:stretch>
            <a:fillRect/>
          </a:stretch>
        </p:blipFill>
        <p:spPr bwMode="auto">
          <a:xfrm>
            <a:off x="7386344" y="4932774"/>
            <a:ext cx="1691680" cy="81596"/>
          </a:xfrm>
          <a:prstGeom prst="rect">
            <a:avLst/>
          </a:prstGeom>
          <a:noFill/>
        </p:spPr>
      </p:pic>
    </p:spTree>
  </p:cSld>
  <p:clrMap bg1="lt1" tx1="dk1" bg2="lt2" tx2="dk2" accent1="accent1" accent2="accent2" accent3="accent3" accent4="accent4" accent5="accent5" accent6="accent6" hlink="hlink" folHlink="folHlink"/>
  <p:sldLayoutIdLst>
    <p:sldLayoutId id="2147483706" r:id="rId1"/>
    <p:sldLayoutId id="2147483654" r:id="rId2"/>
    <p:sldLayoutId id="2147483655" r:id="rId3"/>
    <p:sldLayoutId id="2147483650" r:id="rId4"/>
    <p:sldLayoutId id="2147483652" r:id="rId5"/>
    <p:sldLayoutId id="2147483653" r:id="rId6"/>
    <p:sldLayoutId id="2147483656" r:id="rId7"/>
    <p:sldLayoutId id="2147483657" r:id="rId8"/>
    <p:sldLayoutId id="2147483658" r:id="rId9"/>
    <p:sldLayoutId id="2147483659" r:id="rId10"/>
    <p:sldLayoutId id="2147483669" r:id="rId11"/>
  </p:sldLayoutIdLst>
  <p:hf hdr="0" dt="0"/>
  <p:txStyles>
    <p:titleStyle>
      <a:lvl1pPr marL="0" marR="0" indent="0" algn="l" defTabSz="914400" rtl="0" eaLnBrk="1" fontAlgn="auto" latinLnBrk="0" hangingPunct="1">
        <a:lnSpc>
          <a:spcPct val="100000"/>
        </a:lnSpc>
        <a:spcBef>
          <a:spcPct val="0"/>
        </a:spcBef>
        <a:spcAft>
          <a:spcPts val="0"/>
        </a:spcAft>
        <a:buNone/>
        <a:tabLst/>
        <a:defRPr kumimoji="1" lang="ja-JP" altLang="en-US" sz="2400" b="0" i="0" u="none" strike="noStrike" kern="1200" cap="none" spc="0" normalizeH="0" baseline="0" noProof="0">
          <a:ln>
            <a:noFill/>
          </a:ln>
          <a:solidFill>
            <a:srgbClr val="4C4948"/>
          </a:solidFill>
          <a:effectLst/>
          <a:uLnTx/>
          <a:uFillTx/>
          <a:latin typeface="Meiryo" panose="020B0604030504040204" pitchFamily="34" charset="-128"/>
          <a:ea typeface="Meiryo" panose="020B0604030504040204" pitchFamily="34" charset="-128"/>
          <a:cs typeface="Meiryo" panose="020B0604030504040204" pitchFamily="34" charset="-128"/>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32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28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24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20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kumimoji="1" lang="ja-JP" altLang="en-US" sz="2000" b="0" i="0" u="none" strike="noStrike" kern="1200" cap="none" spc="0" normalizeH="0" baseline="0" noProof="0">
          <a:ln>
            <a:noFill/>
          </a:ln>
          <a:solidFill>
            <a:srgbClr val="4C4948"/>
          </a:solidFill>
          <a:effectLst/>
          <a:uLnTx/>
          <a:uFillTx/>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png"/><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png"/><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395288" y="3939902"/>
            <a:ext cx="4860712" cy="216000"/>
          </a:xfrm>
        </p:spPr>
        <p:txBody>
          <a:bodyPr>
            <a:noAutofit/>
          </a:bodyPr>
          <a:lstStyle/>
          <a:p>
            <a:r>
              <a:rPr kumimoji="1" lang="en-US" altLang="ja-JP" sz="2000" dirty="0"/>
              <a:t>Wenxuan </a:t>
            </a:r>
            <a:r>
              <a:rPr kumimoji="1" lang="en-US" altLang="ja-JP" sz="2000" dirty="0" smtClean="0"/>
              <a:t>Deng</a:t>
            </a:r>
          </a:p>
          <a:p>
            <a:r>
              <a:rPr lang="en-US" altLang="ja-JP" sz="2000" dirty="0" smtClean="0"/>
              <a:t>Working with Kevin </a:t>
            </a:r>
            <a:r>
              <a:rPr lang="en-US" altLang="ja-JP" sz="2000" dirty="0" err="1" smtClean="0"/>
              <a:t>Galinsky</a:t>
            </a:r>
            <a:r>
              <a:rPr lang="en-US" altLang="ja-JP" sz="2000" dirty="0" smtClean="0"/>
              <a:t> and Jacob Zhang</a:t>
            </a:r>
            <a:endParaRPr kumimoji="1" lang="ja-JP" altLang="en-US" sz="2000" dirty="0"/>
          </a:p>
        </p:txBody>
      </p:sp>
      <p:sp>
        <p:nvSpPr>
          <p:cNvPr id="3" name="タイトル 2"/>
          <p:cNvSpPr>
            <a:spLocks noGrp="1"/>
          </p:cNvSpPr>
          <p:nvPr>
            <p:ph type="ctrTitle"/>
          </p:nvPr>
        </p:nvSpPr>
        <p:spPr/>
        <p:txBody>
          <a:bodyPr/>
          <a:lstStyle/>
          <a:p>
            <a:r>
              <a:rPr lang="en-US" dirty="0"/>
              <a:t>Generalized </a:t>
            </a:r>
            <a:r>
              <a:rPr lang="en-US" dirty="0" smtClean="0"/>
              <a:t>Group </a:t>
            </a:r>
            <a:r>
              <a:rPr lang="en-US" dirty="0"/>
              <a:t>Lasso for </a:t>
            </a:r>
            <a:r>
              <a:rPr lang="en-US" dirty="0" smtClean="0"/>
              <a:t>Predictive Biomarkers </a:t>
            </a:r>
            <a:r>
              <a:rPr lang="en-US" dirty="0"/>
              <a:t>Selection</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Weights</a:t>
            </a:r>
            <a:endParaRPr lang="en-US" dirty="0"/>
          </a:p>
        </p:txBody>
      </p:sp>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9</a:t>
            </a:fld>
            <a:endParaRPr kumimoji="1" lang="ja-JP" altLang="en-US" dirty="0"/>
          </a:p>
        </p:txBody>
      </p:sp>
      <p:pic>
        <p:nvPicPr>
          <p:cNvPr id="15" name="Content Placeholder 14"/>
          <p:cNvPicPr>
            <a:picLocks noGrp="1" noChangeAspect="1"/>
          </p:cNvPicPr>
          <p:nvPr>
            <p:ph idx="1"/>
          </p:nvPr>
        </p:nvPicPr>
        <p:blipFill>
          <a:blip r:embed="rId2"/>
          <a:stretch>
            <a:fillRect/>
          </a:stretch>
        </p:blipFill>
        <p:spPr>
          <a:xfrm>
            <a:off x="1135694" y="927100"/>
            <a:ext cx="6820225" cy="3667125"/>
          </a:xfrm>
          <a:prstGeom prst="rect">
            <a:avLst/>
          </a:prstGeom>
        </p:spPr>
      </p:pic>
    </p:spTree>
    <p:extLst>
      <p:ext uri="{BB962C8B-B14F-4D97-AF65-F5344CB8AC3E}">
        <p14:creationId xmlns:p14="http://schemas.microsoft.com/office/powerpoint/2010/main" val="62425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Strategies</a:t>
            </a:r>
            <a:endParaRPr lang="en-US" dirty="0"/>
          </a:p>
        </p:txBody>
      </p:sp>
      <p:pic>
        <p:nvPicPr>
          <p:cNvPr id="6" name="Content Placeholder 5"/>
          <p:cNvPicPr>
            <a:picLocks noGrp="1" noChangeAspect="1"/>
          </p:cNvPicPr>
          <p:nvPr>
            <p:ph idx="1"/>
          </p:nvPr>
        </p:nvPicPr>
        <p:blipFill>
          <a:blip r:embed="rId2"/>
          <a:stretch>
            <a:fillRect/>
          </a:stretch>
        </p:blipFill>
        <p:spPr>
          <a:xfrm>
            <a:off x="404813" y="1534510"/>
            <a:ext cx="8281987" cy="2452305"/>
          </a:xfrm>
          <a:prstGeom prst="rect">
            <a:avLst/>
          </a:prstGeo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10</a:t>
            </a:fld>
            <a:endParaRPr kumimoji="1" lang="ja-JP" altLang="en-US" dirty="0"/>
          </a:p>
        </p:txBody>
      </p:sp>
    </p:spTree>
    <p:extLst>
      <p:ext uri="{BB962C8B-B14F-4D97-AF65-F5344CB8AC3E}">
        <p14:creationId xmlns:p14="http://schemas.microsoft.com/office/powerpoint/2010/main" val="1358225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pic>
        <p:nvPicPr>
          <p:cNvPr id="6" name="Content Placeholder 5"/>
          <p:cNvPicPr>
            <a:picLocks noGrp="1" noChangeAspect="1"/>
          </p:cNvPicPr>
          <p:nvPr>
            <p:ph idx="1"/>
          </p:nvPr>
        </p:nvPicPr>
        <p:blipFill>
          <a:blip r:embed="rId2"/>
          <a:stretch>
            <a:fillRect/>
          </a:stretch>
        </p:blipFill>
        <p:spPr>
          <a:xfrm>
            <a:off x="1666997" y="927100"/>
            <a:ext cx="5757619" cy="3667125"/>
          </a:xfrm>
          <a:prstGeom prst="rect">
            <a:avLst/>
          </a:prstGeo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11</a:t>
            </a:fld>
            <a:endParaRPr kumimoji="1" lang="ja-JP" altLang="en-US" dirty="0"/>
          </a:p>
        </p:txBody>
      </p:sp>
    </p:spTree>
    <p:extLst>
      <p:ext uri="{BB962C8B-B14F-4D97-AF65-F5344CB8AC3E}">
        <p14:creationId xmlns:p14="http://schemas.microsoft.com/office/powerpoint/2010/main" val="311283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Simulations</a:t>
            </a:r>
            <a:endParaRPr lang="en-US" dirty="0"/>
          </a:p>
        </p:txBody>
      </p:sp>
    </p:spTree>
    <p:extLst>
      <p:ext uri="{BB962C8B-B14F-4D97-AF65-F5344CB8AC3E}">
        <p14:creationId xmlns:p14="http://schemas.microsoft.com/office/powerpoint/2010/main" val="832710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D675AA-6913-48BC-85A2-5C1947B70467}"/>
              </a:ext>
            </a:extLst>
          </p:cNvPr>
          <p:cNvSpPr>
            <a:spLocks noGrp="1"/>
          </p:cNvSpPr>
          <p:nvPr>
            <p:ph type="title"/>
          </p:nvPr>
        </p:nvSpPr>
        <p:spPr/>
        <p:txBody>
          <a:bodyPr/>
          <a:lstStyle/>
          <a:p>
            <a:r>
              <a:rPr lang="en-US" dirty="0"/>
              <a:t>Simulation Setup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F79FB236-54CE-4723-A388-7B2C26E5DA92}"/>
                  </a:ext>
                </a:extLst>
              </p:cNvPr>
              <p:cNvSpPr>
                <a:spLocks noGrp="1"/>
              </p:cNvSpPr>
              <p:nvPr>
                <p:ph idx="1"/>
              </p:nvPr>
            </p:nvSpPr>
            <p:spPr/>
            <p:txBody>
              <a:bodyPr>
                <a:normAutofit lnSpcReduction="10000"/>
              </a:bodyPr>
              <a:lstStyle/>
              <a:p>
                <a:r>
                  <a:rPr lang="en-US" dirty="0"/>
                  <a:t>N=100</a:t>
                </a:r>
              </a:p>
              <a:p>
                <a:r>
                  <a:rPr lang="en-US" dirty="0"/>
                  <a:t>Dimensions for baseline variables = </a:t>
                </a:r>
                <a:r>
                  <a:rPr lang="en-US" altLang="zh-CN" dirty="0"/>
                  <a:t>5 (</a:t>
                </a:r>
                <a:r>
                  <a:rPr lang="en-US" dirty="0"/>
                  <a:t>Standard Normal Distribution</a:t>
                </a:r>
                <a:r>
                  <a:rPr lang="en-US" altLang="zh-CN" dirty="0"/>
                  <a:t>)</a:t>
                </a:r>
                <a:endParaRPr lang="en-US" dirty="0"/>
              </a:p>
              <a:p>
                <a:r>
                  <a:rPr lang="en-US" dirty="0"/>
                  <a:t>Dimensions for treatment variable = 1, (binary: +1,-1)</a:t>
                </a:r>
              </a:p>
              <a:p>
                <a:r>
                  <a:rPr lang="en-US" dirty="0"/>
                  <a:t>Dimensions for Genes = </a:t>
                </a:r>
                <a:r>
                  <a:rPr lang="en-US" altLang="zh-CN" dirty="0"/>
                  <a:t>5</a:t>
                </a:r>
                <a:r>
                  <a:rPr lang="en-US" dirty="0"/>
                  <a:t>0, </a:t>
                </a:r>
                <a:r>
                  <a:rPr lang="en-US" dirty="0" smtClean="0"/>
                  <a:t>100</a:t>
                </a:r>
                <a:r>
                  <a:rPr lang="en-US" dirty="0"/>
                  <a:t>,</a:t>
                </a:r>
                <a:r>
                  <a:rPr lang="en-US" altLang="zh-CN" dirty="0" smtClean="0"/>
                  <a:t>200 </a:t>
                </a:r>
                <a:r>
                  <a:rPr lang="en-US" altLang="zh-CN" dirty="0"/>
                  <a:t>(</a:t>
                </a:r>
                <a:r>
                  <a:rPr lang="en-US" dirty="0"/>
                  <a:t>Standard Normal Distribution/Binomial Distribution)</a:t>
                </a:r>
              </a:p>
              <a:p>
                <a:r>
                  <a:rPr lang="en-US" altLang="zh-CN" dirty="0"/>
                  <a:t>Coefficients=+3,-3,+5,-5</a:t>
                </a:r>
              </a:p>
              <a:p>
                <a:r>
                  <a:rPr lang="en-US" dirty="0"/>
                  <a:t>5%, 10%, 15%, 20% of hierarchical interaction effects are non-zero randomly</a:t>
                </a:r>
              </a:p>
              <a:p>
                <a:r>
                  <a:rPr lang="en-US" dirty="0"/>
                  <a:t>10%, 20%, 30%, 40% of gene main effects are non-zero</a:t>
                </a:r>
              </a:p>
              <a:p>
                <a:r>
                  <a:rPr lang="en-US" dirty="0"/>
                  <a:t>Iterations: 100</a:t>
                </a:r>
              </a:p>
              <a:p>
                <a:r>
                  <a:rPr lang="en-US" dirty="0"/>
                  <a:t>Correlation: Block Autocorrelation Matrix with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0.3</m:t>
                        </m:r>
                      </m:e>
                      <m:sup>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up>
                    </m:sSup>
                  </m:oMath>
                </a14:m>
                <a:r>
                  <a:rPr lang="en-US" dirty="0"/>
                  <a:t> inside blocks.</a:t>
                </a:r>
              </a:p>
              <a:p>
                <a:endParaRPr lang="en-US" dirty="0"/>
              </a:p>
            </p:txBody>
          </p:sp>
        </mc:Choice>
        <mc:Fallback>
          <p:sp>
            <p:nvSpPr>
              <p:cNvPr id="3" name="Content Placeholder 2">
                <a:extLst>
                  <a:ext uri="{FF2B5EF4-FFF2-40B4-BE49-F238E27FC236}">
                    <a16:creationId xmlns:a16="http://schemas.microsoft.com/office/drawing/2014/main" xmlns:a14="http://schemas.microsoft.com/office/drawing/2010/main" xmlns="" id="{F79FB236-54CE-4723-A388-7B2C26E5DA92}"/>
                  </a:ext>
                </a:extLst>
              </p:cNvPr>
              <p:cNvSpPr>
                <a:spLocks noGrp="1" noRot="1" noChangeAspect="1" noMove="1" noResize="1" noEditPoints="1" noAdjustHandles="1" noChangeArrowheads="1" noChangeShapeType="1" noTextEdit="1"/>
              </p:cNvSpPr>
              <p:nvPr>
                <p:ph idx="1"/>
              </p:nvPr>
            </p:nvSpPr>
            <p:spPr>
              <a:blipFill rotWithShape="0">
                <a:blip r:embed="rId2"/>
                <a:stretch>
                  <a:fillRect l="-1766" t="-1661" b="-21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xmlns="" id="{BDDDA0BE-FB94-44D9-8026-4299635DFDB4}"/>
              </a:ext>
            </a:extLst>
          </p:cNvPr>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a:extLst>
              <a:ext uri="{FF2B5EF4-FFF2-40B4-BE49-F238E27FC236}">
                <a16:creationId xmlns:a16="http://schemas.microsoft.com/office/drawing/2014/main" xmlns="" id="{89272EAA-7658-4CAB-B263-CD4B022CF97A}"/>
              </a:ext>
            </a:extLst>
          </p:cNvPr>
          <p:cNvSpPr>
            <a:spLocks noGrp="1"/>
          </p:cNvSpPr>
          <p:nvPr>
            <p:ph type="sldNum" sz="quarter" idx="12"/>
          </p:nvPr>
        </p:nvSpPr>
        <p:spPr/>
        <p:txBody>
          <a:bodyPr/>
          <a:lstStyle/>
          <a:p>
            <a:fld id="{E9B57936-92EF-4126-AE48-1D9D36D15E98}" type="slidenum">
              <a:rPr kumimoji="1" lang="ja-JP" altLang="en-US" smtClean="0"/>
              <a:pPr/>
              <a:t>13</a:t>
            </a:fld>
            <a:endParaRPr kumimoji="1" lang="ja-JP" altLang="en-US" dirty="0"/>
          </a:p>
        </p:txBody>
      </p:sp>
    </p:spTree>
    <p:extLst>
      <p:ext uri="{BB962C8B-B14F-4D97-AF65-F5344CB8AC3E}">
        <p14:creationId xmlns:p14="http://schemas.microsoft.com/office/powerpoint/2010/main" val="3456974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E3E7C-7A88-4C8B-A31F-9219AB09B092}"/>
              </a:ext>
            </a:extLst>
          </p:cNvPr>
          <p:cNvSpPr>
            <a:spLocks noGrp="1"/>
          </p:cNvSpPr>
          <p:nvPr>
            <p:ph type="title"/>
          </p:nvPr>
        </p:nvSpPr>
        <p:spPr/>
        <p:txBody>
          <a:bodyPr/>
          <a:lstStyle/>
          <a:p>
            <a:r>
              <a:rPr lang="en-US" dirty="0"/>
              <a:t>Signal/Noise </a:t>
            </a:r>
            <a:r>
              <a:rPr lang="en-US" dirty="0" smtClean="0"/>
              <a:t>ratio (SNR)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CB1BED14-16C4-4C60-B13C-6FAE776570E9}"/>
                  </a:ext>
                </a:extLst>
              </p:cNvPr>
              <p:cNvSpPr>
                <a:spLocks noGrp="1"/>
              </p:cNvSpPr>
              <p:nvPr>
                <p:ph idx="1"/>
              </p:nvPr>
            </p:nvSpPr>
            <p:spPr/>
            <p:txBody>
              <a:bodyPr/>
              <a:lstStyle/>
              <a:p>
                <a:r>
                  <a:rPr lang="en-US" dirty="0"/>
                  <a:t>For 100 genes: 1, 5, 10</a:t>
                </a:r>
                <a:r>
                  <a:rPr lang="en-US" dirty="0" smtClean="0"/>
                  <a:t>, 20, </a:t>
                </a:r>
                <a:r>
                  <a:rPr lang="en-US" dirty="0"/>
                  <a:t>100.</a:t>
                </a:r>
              </a:p>
              <a:p>
                <a:endParaRPr lang="en-US" dirty="0"/>
              </a:p>
              <a:p>
                <a14:m>
                  <m:oMath xmlns:m="http://schemas.openxmlformats.org/officeDocument/2006/math">
                    <m:r>
                      <a:rPr lang="en-US" b="0" i="1" smtClean="0">
                        <a:latin typeface="Cambria Math" panose="02040503050406030204" pitchFamily="18" charset="0"/>
                      </a:rPr>
                      <m:t>𝑆𝑁𝑅</m:t>
                    </m:r>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𝑣𝑎𝑟</m:t>
                        </m:r>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rPr>
                          <m:t>)</m:t>
                        </m:r>
                      </m:den>
                    </m:f>
                  </m:oMath>
                </a14:m>
                <a:r>
                  <a:rPr lang="en-US" dirty="0"/>
                  <a:t>, where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a14:m>
                <a:endParaRPr lang="en-US" dirty="0"/>
              </a:p>
            </p:txBody>
          </p:sp>
        </mc:Choice>
        <mc:Fallback>
          <p:sp>
            <p:nvSpPr>
              <p:cNvPr id="3" name="Content Placeholder 2">
                <a:extLst>
                  <a:ext uri="{FF2B5EF4-FFF2-40B4-BE49-F238E27FC236}">
                    <a16:creationId xmlns:a16="http://schemas.microsoft.com/office/drawing/2014/main" xmlns:a14="http://schemas.microsoft.com/office/drawing/2010/main" xmlns="" id="{CB1BED14-16C4-4C60-B13C-6FAE776570E9}"/>
                  </a:ext>
                </a:extLst>
              </p:cNvPr>
              <p:cNvSpPr>
                <a:spLocks noGrp="1" noRot="1" noChangeAspect="1" noMove="1" noResize="1" noEditPoints="1" noAdjustHandles="1" noChangeArrowheads="1" noChangeShapeType="1" noTextEdit="1"/>
              </p:cNvSpPr>
              <p:nvPr>
                <p:ph idx="1"/>
              </p:nvPr>
            </p:nvSpPr>
            <p:spPr>
              <a:blipFill rotWithShape="0">
                <a:blip r:embed="rId2"/>
                <a:stretch>
                  <a:fillRect l="-1766" t="-83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xmlns="" id="{896D4A9B-31AF-4EC2-9F47-5F2F9B70E61B}"/>
              </a:ext>
            </a:extLst>
          </p:cNvPr>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a:extLst>
              <a:ext uri="{FF2B5EF4-FFF2-40B4-BE49-F238E27FC236}">
                <a16:creationId xmlns:a16="http://schemas.microsoft.com/office/drawing/2014/main" xmlns="" id="{D87DD39C-DFBD-411D-A2CD-463D3D2CDC47}"/>
              </a:ext>
            </a:extLst>
          </p:cNvPr>
          <p:cNvSpPr>
            <a:spLocks noGrp="1"/>
          </p:cNvSpPr>
          <p:nvPr>
            <p:ph type="sldNum" sz="quarter" idx="12"/>
          </p:nvPr>
        </p:nvSpPr>
        <p:spPr/>
        <p:txBody>
          <a:bodyPr/>
          <a:lstStyle/>
          <a:p>
            <a:fld id="{E9B57936-92EF-4126-AE48-1D9D36D15E98}" type="slidenum">
              <a:rPr kumimoji="1" lang="ja-JP" altLang="en-US" smtClean="0"/>
              <a:pPr/>
              <a:t>14</a:t>
            </a:fld>
            <a:endParaRPr kumimoji="1" lang="ja-JP" altLang="en-US" dirty="0"/>
          </a:p>
        </p:txBody>
      </p:sp>
    </p:spTree>
    <p:extLst>
      <p:ext uri="{BB962C8B-B14F-4D97-AF65-F5344CB8AC3E}">
        <p14:creationId xmlns:p14="http://schemas.microsoft.com/office/powerpoint/2010/main" val="3977275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methods</a:t>
            </a:r>
          </a:p>
        </p:txBody>
      </p:sp>
      <p:sp>
        <p:nvSpPr>
          <p:cNvPr id="3" name="Content Placeholder 2"/>
          <p:cNvSpPr>
            <a:spLocks noGrp="1"/>
          </p:cNvSpPr>
          <p:nvPr>
            <p:ph idx="1"/>
          </p:nvPr>
        </p:nvSpPr>
        <p:spPr/>
        <p:txBody>
          <a:bodyPr/>
          <a:lstStyle/>
          <a:p>
            <a:r>
              <a:rPr lang="en-US" dirty="0"/>
              <a:t>General </a:t>
            </a:r>
            <a:r>
              <a:rPr lang="en-US" dirty="0" smtClean="0"/>
              <a:t>Elastic Net </a:t>
            </a:r>
            <a:r>
              <a:rPr lang="en-US" dirty="0"/>
              <a:t>without penalizing baseline and treatment variables (Lasso</a:t>
            </a:r>
            <a:r>
              <a:rPr lang="en-US" dirty="0" smtClean="0"/>
              <a:t>)</a:t>
            </a:r>
            <a:endParaRPr lang="en-US" dirty="0"/>
          </a:p>
          <a:p>
            <a:r>
              <a:rPr lang="en-US" dirty="0"/>
              <a:t>Bayesian Model Averaging (BMA)</a:t>
            </a:r>
          </a:p>
          <a:p>
            <a:r>
              <a:rPr lang="en-US" dirty="0"/>
              <a:t>Stepwise Variable Selection by likelihood (step)</a:t>
            </a:r>
          </a:p>
          <a:p>
            <a:r>
              <a:rPr lang="en-US" dirty="0"/>
              <a:t>Iterative Sure Independent Screening (SIS</a:t>
            </a:r>
            <a:r>
              <a:rPr lang="en-US" dirty="0" smtClean="0"/>
              <a:t>)</a:t>
            </a:r>
          </a:p>
          <a:p>
            <a:r>
              <a:rPr lang="en-US" dirty="0" smtClean="0"/>
              <a:t>Random Forest</a:t>
            </a:r>
            <a:endParaRPr lang="en-US" dirty="0"/>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15</a:t>
            </a:fld>
            <a:endParaRPr kumimoji="1" lang="ja-JP" altLang="en-US" dirty="0"/>
          </a:p>
        </p:txBody>
      </p:sp>
    </p:spTree>
    <p:extLst>
      <p:ext uri="{BB962C8B-B14F-4D97-AF65-F5344CB8AC3E}">
        <p14:creationId xmlns:p14="http://schemas.microsoft.com/office/powerpoint/2010/main" val="77469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Cross Validation and Optimal Penalty Parameters</a:t>
            </a:r>
            <a:endParaRPr lang="en-US" dirty="0"/>
          </a:p>
        </p:txBody>
      </p:sp>
    </p:spTree>
    <p:extLst>
      <p:ext uri="{BB962C8B-B14F-4D97-AF65-F5344CB8AC3E}">
        <p14:creationId xmlns:p14="http://schemas.microsoft.com/office/powerpoint/2010/main" val="834732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Distributions of MSE and SSE by Penalty Parameters</a:t>
            </a:r>
            <a:endParaRPr lang="en-US" sz="1800" dirty="0"/>
          </a:p>
        </p:txBody>
      </p:sp>
      <p:sp>
        <p:nvSpPr>
          <p:cNvPr id="3" name="Text Placeholder 2"/>
          <p:cNvSpPr>
            <a:spLocks noGrp="1"/>
          </p:cNvSpPr>
          <p:nvPr>
            <p:ph type="body" idx="1"/>
          </p:nvPr>
        </p:nvSpPr>
        <p:spPr/>
        <p:txBody>
          <a:bodyPr>
            <a:normAutofit lnSpcReduction="10000"/>
          </a:bodyPr>
          <a:lstStyle/>
          <a:p>
            <a:r>
              <a:rPr lang="en-US" dirty="0" smtClean="0"/>
              <a:t>SSE</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69169" y="1403350"/>
            <a:ext cx="2963863" cy="2963863"/>
          </a:xfrm>
        </p:spPr>
      </p:pic>
      <p:sp>
        <p:nvSpPr>
          <p:cNvPr id="5" name="Text Placeholder 4"/>
          <p:cNvSpPr>
            <a:spLocks noGrp="1"/>
          </p:cNvSpPr>
          <p:nvPr>
            <p:ph type="body" sz="quarter" idx="3"/>
          </p:nvPr>
        </p:nvSpPr>
        <p:spPr/>
        <p:txBody>
          <a:bodyPr>
            <a:normAutofit lnSpcReduction="10000"/>
          </a:bodyPr>
          <a:lstStyle/>
          <a:p>
            <a:r>
              <a:rPr lang="en-US" dirty="0" smtClean="0"/>
              <a:t>MSE</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83981" y="1403350"/>
            <a:ext cx="2963863" cy="2963863"/>
          </a:xfrm>
        </p:spPr>
      </p:pic>
      <p:sp>
        <p:nvSpPr>
          <p:cNvPr id="7" name="Footer Placeholder 6"/>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17</a:t>
            </a:fld>
            <a:endParaRPr kumimoji="1" lang="ja-JP" altLang="en-US" dirty="0"/>
          </a:p>
        </p:txBody>
      </p:sp>
    </p:spTree>
    <p:extLst>
      <p:ext uri="{BB962C8B-B14F-4D97-AF65-F5344CB8AC3E}">
        <p14:creationId xmlns:p14="http://schemas.microsoft.com/office/powerpoint/2010/main" val="359362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Model Size</a:t>
            </a:r>
            <a:endParaRPr lang="en-US" dirty="0"/>
          </a:p>
        </p:txBody>
      </p:sp>
      <p:sp>
        <p:nvSpPr>
          <p:cNvPr id="3" name="Text Placeholder 2"/>
          <p:cNvSpPr>
            <a:spLocks noGrp="1"/>
          </p:cNvSpPr>
          <p:nvPr>
            <p:ph type="body" idx="1"/>
          </p:nvPr>
        </p:nvSpPr>
        <p:spPr/>
        <p:txBody>
          <a:bodyPr>
            <a:normAutofit lnSpcReduction="10000"/>
          </a:bodyPr>
          <a:lstStyle/>
          <a:p>
            <a:r>
              <a:rPr lang="en-US" dirty="0" smtClean="0"/>
              <a:t>Mean of Model Size</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69169" y="1403350"/>
            <a:ext cx="2963863" cy="2963863"/>
          </a:xfrm>
        </p:spPr>
      </p:pic>
      <p:sp>
        <p:nvSpPr>
          <p:cNvPr id="5" name="Text Placeholder 4"/>
          <p:cNvSpPr>
            <a:spLocks noGrp="1"/>
          </p:cNvSpPr>
          <p:nvPr>
            <p:ph type="body" sz="quarter" idx="3"/>
          </p:nvPr>
        </p:nvSpPr>
        <p:spPr/>
        <p:txBody>
          <a:bodyPr>
            <a:normAutofit lnSpcReduction="10000"/>
          </a:bodyPr>
          <a:lstStyle/>
          <a:p>
            <a:r>
              <a:rPr lang="en-US" dirty="0" smtClean="0"/>
              <a:t>Variance of Model Size</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83981" y="1403350"/>
            <a:ext cx="2963863" cy="2963863"/>
          </a:xfrm>
        </p:spPr>
      </p:pic>
      <p:sp>
        <p:nvSpPr>
          <p:cNvPr id="7" name="Footer Placeholder 6"/>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18</a:t>
            </a:fld>
            <a:endParaRPr kumimoji="1" lang="ja-JP" altLang="en-US" dirty="0"/>
          </a:p>
        </p:txBody>
      </p:sp>
    </p:spTree>
    <p:extLst>
      <p:ext uri="{BB962C8B-B14F-4D97-AF65-F5344CB8AC3E}">
        <p14:creationId xmlns:p14="http://schemas.microsoft.com/office/powerpoint/2010/main" val="65096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Model</a:t>
            </a:r>
          </a:p>
          <a:p>
            <a:r>
              <a:rPr lang="en-US" dirty="0" smtClean="0"/>
              <a:t>Simulations</a:t>
            </a:r>
          </a:p>
          <a:p>
            <a:r>
              <a:rPr lang="en-US" dirty="0" smtClean="0"/>
              <a:t>Conclusions</a:t>
            </a:r>
            <a:endParaRPr lang="en-US" dirty="0"/>
          </a:p>
        </p:txBody>
      </p:sp>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a:t>
            </a:fld>
            <a:endParaRPr kumimoji="1" lang="ja-JP" altLang="en-US" dirty="0"/>
          </a:p>
        </p:txBody>
      </p:sp>
    </p:spTree>
    <p:extLst>
      <p:ext uri="{BB962C8B-B14F-4D97-AF65-F5344CB8AC3E}">
        <p14:creationId xmlns:p14="http://schemas.microsoft.com/office/powerpoint/2010/main" val="164264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Regularization Parameters</a:t>
            </a:r>
            <a:endParaRPr lang="en-US" dirty="0"/>
          </a:p>
        </p:txBody>
      </p:sp>
      <p:sp>
        <p:nvSpPr>
          <p:cNvPr id="3" name="Content Placeholder 2"/>
          <p:cNvSpPr>
            <a:spLocks noGrp="1"/>
          </p:cNvSpPr>
          <p:nvPr>
            <p:ph idx="1"/>
          </p:nvPr>
        </p:nvSpPr>
        <p:spPr/>
        <p:txBody>
          <a:bodyPr/>
          <a:lstStyle/>
          <a:p>
            <a:r>
              <a:rPr lang="en-US" dirty="0" smtClean="0"/>
              <a:t>Minimize AIC-like estimator may be a proper way for model selection, especially when we are more interested in predictive biomarkers.</a:t>
            </a:r>
            <a:endParaRPr lang="en-US" dirty="0"/>
          </a:p>
        </p:txBody>
      </p:sp>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19</a:t>
            </a:fld>
            <a:endParaRPr kumimoji="1" lang="ja-JP" altLang="en-US" dirty="0"/>
          </a:p>
        </p:txBody>
      </p:sp>
    </p:spTree>
    <p:extLst>
      <p:ext uri="{BB962C8B-B14F-4D97-AF65-F5344CB8AC3E}">
        <p14:creationId xmlns:p14="http://schemas.microsoft.com/office/powerpoint/2010/main" val="976138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Proportion of nonzero interactions</a:t>
            </a:r>
          </a:p>
        </p:txBody>
      </p:sp>
    </p:spTree>
    <p:extLst>
      <p:ext uri="{BB962C8B-B14F-4D97-AF65-F5344CB8AC3E}">
        <p14:creationId xmlns:p14="http://schemas.microsoft.com/office/powerpoint/2010/main" val="905650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Nonzero Interaction Effects </a:t>
            </a:r>
            <a:r>
              <a:rPr lang="en-US" dirty="0" smtClean="0"/>
              <a:t>Proportion=5%</a:t>
            </a:r>
            <a:endParaRPr lang="en-US" dirty="0"/>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21</a:t>
            </a:fld>
            <a:endParaRPr kumimoji="1" lang="ja-JP" alt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1" y="843558"/>
            <a:ext cx="8281987" cy="2366282"/>
          </a:xfrm>
        </p:spPr>
      </p:pic>
      <mc:AlternateContent xmlns:mc="http://schemas.openxmlformats.org/markup-compatibility/2006">
        <mc:Choice xmlns:a14="http://schemas.microsoft.com/office/drawing/2010/main" Requires="a14">
          <p:sp>
            <p:nvSpPr>
              <p:cNvPr id="7" name="TextBox 6"/>
              <p:cNvSpPr txBox="1"/>
              <p:nvPr/>
            </p:nvSpPr>
            <p:spPr>
              <a:xfrm>
                <a:off x="582026" y="2859782"/>
                <a:ext cx="7475123" cy="1929887"/>
              </a:xfrm>
              <a:prstGeom prst="rect">
                <a:avLst/>
              </a:prstGeom>
              <a:noFill/>
            </p:spPr>
            <p:txBody>
              <a:bodyPr wrap="none" rtlCol="0">
                <a:spAutoFit/>
              </a:bodyPr>
              <a:lstStyle/>
              <a:p>
                <a:r>
                  <a:rPr lang="en-US" sz="1400" dirty="0" smtClean="0"/>
                  <a:t>L2: Mean(</a:t>
                </a:r>
                <a14:m>
                  <m:oMath xmlns:m="http://schemas.openxmlformats.org/officeDocument/2006/math">
                    <m:sSub>
                      <m:sSubPr>
                        <m:ctrlPr>
                          <a:rPr lang="en-US" sz="1400" b="0" i="1" dirty="0" smtClean="0">
                            <a:latin typeface="Cambria Math" charset="0"/>
                          </a:rPr>
                        </m:ctrlPr>
                      </m:sSubPr>
                      <m:e>
                        <m:d>
                          <m:dPr>
                            <m:begChr m:val="|"/>
                            <m:endChr m:val="|"/>
                            <m:ctrlPr>
                              <a:rPr lang="en-US" sz="1400" b="0" i="0" smtClean="0">
                                <a:latin typeface="Cambria Math" charset="0"/>
                              </a:rPr>
                            </m:ctrlPr>
                          </m:dPr>
                          <m:e>
                            <m:acc>
                              <m:accPr>
                                <m:chr m:val="̂"/>
                                <m:ctrlPr>
                                  <a:rPr lang="en-US" sz="1400" b="0" i="1" smtClean="0">
                                    <a:latin typeface="Cambria Math"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smtClean="0"/>
                  <a:t> )</a:t>
                </a:r>
              </a:p>
              <a:p>
                <a:r>
                  <a:rPr lang="en-US" sz="1400" dirty="0" smtClean="0"/>
                  <a:t>L1: Mean</a:t>
                </a:r>
                <a:r>
                  <a:rPr lang="en-US" sz="1400" dirty="0"/>
                  <a:t>(</a:t>
                </a:r>
                <a14:m>
                  <m:oMath xmlns:m="http://schemas.openxmlformats.org/officeDocument/2006/math">
                    <m:sSub>
                      <m:sSubPr>
                        <m:ctrlPr>
                          <a:rPr lang="en-US" sz="1400" i="1" dirty="0">
                            <a:latin typeface="Cambria Math" charset="0"/>
                          </a:rPr>
                        </m:ctrlPr>
                      </m:sSubPr>
                      <m:e>
                        <m:d>
                          <m:dPr>
                            <m:begChr m:val="|"/>
                            <m:endChr m:val="|"/>
                            <m:ctrlPr>
                              <a:rPr lang="en-US" sz="1400" i="1">
                                <a:latin typeface="Cambria Math" charset="0"/>
                              </a:rPr>
                            </m:ctrlPr>
                          </m:dPr>
                          <m:e>
                            <m:acc>
                              <m:accPr>
                                <m:chr m:val="̂"/>
                                <m:ctrlPr>
                                  <a:rPr lang="en-US" sz="1400" i="1">
                                    <a:latin typeface="Cambria Math"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smtClean="0"/>
                  <a:t>SSE: Sum of Squared Error on outcome Prediction</a:t>
                </a:r>
              </a:p>
              <a:p>
                <a:r>
                  <a:rPr lang="en-US" sz="1400" dirty="0" smtClean="0"/>
                  <a:t>TP: True </a:t>
                </a:r>
                <a:r>
                  <a:rPr lang="en-US" sz="1400" dirty="0" err="1" smtClean="0"/>
                  <a:t>Postive</a:t>
                </a:r>
                <a:endParaRPr lang="en-US" sz="1400" dirty="0" smtClean="0"/>
              </a:p>
              <a:p>
                <a:r>
                  <a:rPr lang="en-US" sz="1400" dirty="0"/>
                  <a:t>a</a:t>
                </a:r>
                <a:r>
                  <a:rPr lang="en-US" sz="1400" dirty="0" smtClean="0"/>
                  <a:t>ll: all biomarker covariates (including both prognostic biomarkers and predictive </a:t>
                </a:r>
                <a:r>
                  <a:rPr lang="en-US" sz="1400" dirty="0" err="1" smtClean="0"/>
                  <a:t>biomakers</a:t>
                </a:r>
                <a:r>
                  <a:rPr lang="en-US" sz="1400" dirty="0" smtClean="0"/>
                  <a:t>)</a:t>
                </a:r>
              </a:p>
              <a:p>
                <a:r>
                  <a:rPr lang="en-US" sz="1400" dirty="0" err="1"/>
                  <a:t>p</a:t>
                </a:r>
                <a:r>
                  <a:rPr lang="en-US" sz="1400" dirty="0" err="1" smtClean="0"/>
                  <a:t>rog</a:t>
                </a:r>
                <a:r>
                  <a:rPr lang="en-US" sz="1400" dirty="0" smtClean="0"/>
                  <a:t>: Only on prognostic biomarkers</a:t>
                </a:r>
              </a:p>
              <a:p>
                <a:r>
                  <a:rPr lang="en-US" sz="1400" dirty="0" err="1"/>
                  <a:t>p</a:t>
                </a:r>
                <a:r>
                  <a:rPr lang="en-US" sz="1400" dirty="0" err="1" smtClean="0"/>
                  <a:t>red</a:t>
                </a:r>
                <a:r>
                  <a:rPr lang="en-US" sz="1400" dirty="0" smtClean="0"/>
                  <a:t>: Only on predictive biomarkers</a:t>
                </a:r>
              </a:p>
              <a:p>
                <a:r>
                  <a:rPr lang="en-US" sz="1400" dirty="0" err="1"/>
                  <a:t>n</a:t>
                </a:r>
                <a:r>
                  <a:rPr lang="en-US" sz="1400" dirty="0" err="1" smtClean="0"/>
                  <a:t>um</a:t>
                </a:r>
                <a:r>
                  <a:rPr lang="en-US" sz="1400" dirty="0" smtClean="0"/>
                  <a:t>: Model Size </a:t>
                </a:r>
                <a:endParaRPr lang="en-US" sz="1400" dirty="0"/>
              </a:p>
            </p:txBody>
          </p:sp>
        </mc:Choice>
        <mc:Fallback>
          <p:sp>
            <p:nvSpPr>
              <p:cNvPr id="7" name="TextBox 6"/>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3"/>
                <a:stretch>
                  <a:fillRect l="-244" b="-2524"/>
                </a:stretch>
              </a:blipFill>
            </p:spPr>
            <p:txBody>
              <a:bodyPr/>
              <a:lstStyle/>
              <a:p>
                <a:r>
                  <a:rPr lang="en-US">
                    <a:noFill/>
                  </a:rPr>
                  <a:t> </a:t>
                </a:r>
              </a:p>
            </p:txBody>
          </p:sp>
        </mc:Fallback>
      </mc:AlternateContent>
    </p:spTree>
    <p:extLst>
      <p:ext uri="{BB962C8B-B14F-4D97-AF65-F5344CB8AC3E}">
        <p14:creationId xmlns:p14="http://schemas.microsoft.com/office/powerpoint/2010/main" val="1709867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Nonzero Interaction Effects </a:t>
            </a:r>
            <a:r>
              <a:rPr lang="en-US" dirty="0" smtClean="0"/>
              <a:t>Proportion=10%</a:t>
            </a:r>
            <a:endParaRPr lang="en-US" dirty="0"/>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22</a:t>
            </a:fld>
            <a:endParaRPr kumimoji="1" lang="ja-JP"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1" y="843558"/>
            <a:ext cx="8281987" cy="2366282"/>
          </a:xfrm>
        </p:spPr>
      </p:pic>
      <mc:AlternateContent xmlns:mc="http://schemas.openxmlformats.org/markup-compatibility/2006">
        <mc:Choice xmlns:a14="http://schemas.microsoft.com/office/drawing/2010/main" Requires="a14">
          <p:sp>
            <p:nvSpPr>
              <p:cNvPr id="8" name="TextBox 7"/>
              <p:cNvSpPr txBox="1"/>
              <p:nvPr/>
            </p:nvSpPr>
            <p:spPr>
              <a:xfrm>
                <a:off x="582026" y="2859782"/>
                <a:ext cx="7475123" cy="1929887"/>
              </a:xfrm>
              <a:prstGeom prst="rect">
                <a:avLst/>
              </a:prstGeom>
              <a:noFill/>
            </p:spPr>
            <p:txBody>
              <a:bodyPr wrap="none" rtlCol="0">
                <a:spAutoFit/>
              </a:bodyPr>
              <a:lstStyle/>
              <a:p>
                <a:r>
                  <a:rPr lang="en-US" sz="1400" dirty="0" smtClean="0"/>
                  <a:t>L2: Mean(</a:t>
                </a:r>
                <a14:m>
                  <m:oMath xmlns:m="http://schemas.openxmlformats.org/officeDocument/2006/math">
                    <m:sSub>
                      <m:sSubPr>
                        <m:ctrlPr>
                          <a:rPr lang="en-US" sz="1400" b="0" i="1" dirty="0" smtClean="0">
                            <a:latin typeface="Cambria Math" charset="0"/>
                          </a:rPr>
                        </m:ctrlPr>
                      </m:sSubPr>
                      <m:e>
                        <m:d>
                          <m:dPr>
                            <m:begChr m:val="|"/>
                            <m:endChr m:val="|"/>
                            <m:ctrlPr>
                              <a:rPr lang="en-US" sz="1400" b="0" i="0" smtClean="0">
                                <a:latin typeface="Cambria Math" charset="0"/>
                              </a:rPr>
                            </m:ctrlPr>
                          </m:dPr>
                          <m:e>
                            <m:acc>
                              <m:accPr>
                                <m:chr m:val="̂"/>
                                <m:ctrlPr>
                                  <a:rPr lang="en-US" sz="1400" b="0" i="1" smtClean="0">
                                    <a:latin typeface="Cambria Math"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smtClean="0"/>
                  <a:t> )</a:t>
                </a:r>
              </a:p>
              <a:p>
                <a:r>
                  <a:rPr lang="en-US" sz="1400" dirty="0" smtClean="0"/>
                  <a:t>L1: Mean</a:t>
                </a:r>
                <a:r>
                  <a:rPr lang="en-US" sz="1400" dirty="0"/>
                  <a:t>(</a:t>
                </a:r>
                <a14:m>
                  <m:oMath xmlns:m="http://schemas.openxmlformats.org/officeDocument/2006/math">
                    <m:sSub>
                      <m:sSubPr>
                        <m:ctrlPr>
                          <a:rPr lang="en-US" sz="1400" i="1" dirty="0">
                            <a:latin typeface="Cambria Math" charset="0"/>
                          </a:rPr>
                        </m:ctrlPr>
                      </m:sSubPr>
                      <m:e>
                        <m:d>
                          <m:dPr>
                            <m:begChr m:val="|"/>
                            <m:endChr m:val="|"/>
                            <m:ctrlPr>
                              <a:rPr lang="en-US" sz="1400" i="1">
                                <a:latin typeface="Cambria Math" charset="0"/>
                              </a:rPr>
                            </m:ctrlPr>
                          </m:dPr>
                          <m:e>
                            <m:acc>
                              <m:accPr>
                                <m:chr m:val="̂"/>
                                <m:ctrlPr>
                                  <a:rPr lang="en-US" sz="1400" i="1">
                                    <a:latin typeface="Cambria Math"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smtClean="0"/>
                  <a:t>SSE: Sum of Squared Error on outcome Prediction</a:t>
                </a:r>
              </a:p>
              <a:p>
                <a:r>
                  <a:rPr lang="en-US" sz="1400" dirty="0" smtClean="0"/>
                  <a:t>TP: True </a:t>
                </a:r>
                <a:r>
                  <a:rPr lang="en-US" sz="1400" dirty="0" err="1" smtClean="0"/>
                  <a:t>Postive</a:t>
                </a:r>
                <a:endParaRPr lang="en-US" sz="1400" dirty="0" smtClean="0"/>
              </a:p>
              <a:p>
                <a:r>
                  <a:rPr lang="en-US" sz="1400" dirty="0"/>
                  <a:t>a</a:t>
                </a:r>
                <a:r>
                  <a:rPr lang="en-US" sz="1400" dirty="0" smtClean="0"/>
                  <a:t>ll: all biomarker covariates (including both prognostic biomarkers and predictive </a:t>
                </a:r>
                <a:r>
                  <a:rPr lang="en-US" sz="1400" dirty="0" err="1" smtClean="0"/>
                  <a:t>biomakers</a:t>
                </a:r>
                <a:r>
                  <a:rPr lang="en-US" sz="1400" dirty="0" smtClean="0"/>
                  <a:t>)</a:t>
                </a:r>
              </a:p>
              <a:p>
                <a:r>
                  <a:rPr lang="en-US" sz="1400" dirty="0" err="1"/>
                  <a:t>p</a:t>
                </a:r>
                <a:r>
                  <a:rPr lang="en-US" sz="1400" dirty="0" err="1" smtClean="0"/>
                  <a:t>rog</a:t>
                </a:r>
                <a:r>
                  <a:rPr lang="en-US" sz="1400" dirty="0" smtClean="0"/>
                  <a:t>: Only on prognostic biomarkers</a:t>
                </a:r>
              </a:p>
              <a:p>
                <a:r>
                  <a:rPr lang="en-US" sz="1400" dirty="0" err="1"/>
                  <a:t>p</a:t>
                </a:r>
                <a:r>
                  <a:rPr lang="en-US" sz="1400" dirty="0" err="1" smtClean="0"/>
                  <a:t>red</a:t>
                </a:r>
                <a:r>
                  <a:rPr lang="en-US" sz="1400" dirty="0" smtClean="0"/>
                  <a:t>: Only on predictive biomarkers</a:t>
                </a:r>
              </a:p>
              <a:p>
                <a:r>
                  <a:rPr lang="en-US" sz="1400" dirty="0" err="1"/>
                  <a:t>n</a:t>
                </a:r>
                <a:r>
                  <a:rPr lang="en-US" sz="1400" dirty="0" err="1" smtClean="0"/>
                  <a:t>um</a:t>
                </a:r>
                <a:r>
                  <a:rPr lang="en-US" sz="1400" dirty="0" smtClean="0"/>
                  <a:t>: Model Size </a:t>
                </a:r>
                <a:endParaRPr lang="en-US" sz="1400" dirty="0"/>
              </a:p>
            </p:txBody>
          </p:sp>
        </mc:Choice>
        <mc:Fallback>
          <p:sp>
            <p:nvSpPr>
              <p:cNvPr id="8" name="TextBox 7"/>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3"/>
                <a:stretch>
                  <a:fillRect l="-244" b="-2524"/>
                </a:stretch>
              </a:blipFill>
            </p:spPr>
            <p:txBody>
              <a:bodyPr/>
              <a:lstStyle/>
              <a:p>
                <a:r>
                  <a:rPr lang="en-US">
                    <a:noFill/>
                  </a:rPr>
                  <a:t> </a:t>
                </a:r>
              </a:p>
            </p:txBody>
          </p:sp>
        </mc:Fallback>
      </mc:AlternateContent>
    </p:spTree>
    <p:extLst>
      <p:ext uri="{BB962C8B-B14F-4D97-AF65-F5344CB8AC3E}">
        <p14:creationId xmlns:p14="http://schemas.microsoft.com/office/powerpoint/2010/main" val="263699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Nonzero Interaction Effects Proportion=0.15</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23</a:t>
            </a:fld>
            <a:endParaRPr kumimoji="1" lang="ja-JP" altLang="en-US" dirty="0"/>
          </a:p>
        </p:txBody>
      </p:sp>
      <mc:AlternateContent xmlns:mc="http://schemas.openxmlformats.org/markup-compatibility/2006">
        <mc:Choice xmlns:a14="http://schemas.microsoft.com/office/drawing/2010/main"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smtClean="0"/>
                  <a:t>L2: Mean(</a:t>
                </a:r>
                <a14:m>
                  <m:oMath xmlns:m="http://schemas.openxmlformats.org/officeDocument/2006/math">
                    <m:sSub>
                      <m:sSubPr>
                        <m:ctrlPr>
                          <a:rPr lang="en-US" sz="1400" b="0" i="1" dirty="0" smtClean="0">
                            <a:latin typeface="Cambria Math" charset="0"/>
                          </a:rPr>
                        </m:ctrlPr>
                      </m:sSubPr>
                      <m:e>
                        <m:d>
                          <m:dPr>
                            <m:begChr m:val="|"/>
                            <m:endChr m:val="|"/>
                            <m:ctrlPr>
                              <a:rPr lang="en-US" sz="1400" b="0" i="0" smtClean="0">
                                <a:latin typeface="Cambria Math" charset="0"/>
                              </a:rPr>
                            </m:ctrlPr>
                          </m:dPr>
                          <m:e>
                            <m:acc>
                              <m:accPr>
                                <m:chr m:val="̂"/>
                                <m:ctrlPr>
                                  <a:rPr lang="en-US" sz="1400" b="0" i="1" smtClean="0">
                                    <a:latin typeface="Cambria Math"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smtClean="0"/>
                  <a:t> )</a:t>
                </a:r>
              </a:p>
              <a:p>
                <a:r>
                  <a:rPr lang="en-US" sz="1400" dirty="0" smtClean="0"/>
                  <a:t>L1: Mean</a:t>
                </a:r>
                <a:r>
                  <a:rPr lang="en-US" sz="1400" dirty="0"/>
                  <a:t>(</a:t>
                </a:r>
                <a14:m>
                  <m:oMath xmlns:m="http://schemas.openxmlformats.org/officeDocument/2006/math">
                    <m:sSub>
                      <m:sSubPr>
                        <m:ctrlPr>
                          <a:rPr lang="en-US" sz="1400" i="1" dirty="0">
                            <a:latin typeface="Cambria Math" charset="0"/>
                          </a:rPr>
                        </m:ctrlPr>
                      </m:sSubPr>
                      <m:e>
                        <m:d>
                          <m:dPr>
                            <m:begChr m:val="|"/>
                            <m:endChr m:val="|"/>
                            <m:ctrlPr>
                              <a:rPr lang="en-US" sz="1400" i="1">
                                <a:latin typeface="Cambria Math" charset="0"/>
                              </a:rPr>
                            </m:ctrlPr>
                          </m:dPr>
                          <m:e>
                            <m:acc>
                              <m:accPr>
                                <m:chr m:val="̂"/>
                                <m:ctrlPr>
                                  <a:rPr lang="en-US" sz="1400" i="1">
                                    <a:latin typeface="Cambria Math"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smtClean="0"/>
                  <a:t>SSE: Sum of Squared Error on outcome Prediction</a:t>
                </a:r>
              </a:p>
              <a:p>
                <a:r>
                  <a:rPr lang="en-US" sz="1400" dirty="0" smtClean="0"/>
                  <a:t>TP: True </a:t>
                </a:r>
                <a:r>
                  <a:rPr lang="en-US" sz="1400" dirty="0" err="1" smtClean="0"/>
                  <a:t>Postive</a:t>
                </a:r>
                <a:endParaRPr lang="en-US" sz="1400" dirty="0" smtClean="0"/>
              </a:p>
              <a:p>
                <a:r>
                  <a:rPr lang="en-US" sz="1400" dirty="0"/>
                  <a:t>a</a:t>
                </a:r>
                <a:r>
                  <a:rPr lang="en-US" sz="1400" dirty="0" smtClean="0"/>
                  <a:t>ll: all biomarker covariates (including both prognostic biomarkers and predictive </a:t>
                </a:r>
                <a:r>
                  <a:rPr lang="en-US" sz="1400" dirty="0" err="1" smtClean="0"/>
                  <a:t>biomakers</a:t>
                </a:r>
                <a:r>
                  <a:rPr lang="en-US" sz="1400" dirty="0" smtClean="0"/>
                  <a:t>)</a:t>
                </a:r>
              </a:p>
              <a:p>
                <a:r>
                  <a:rPr lang="en-US" sz="1400" dirty="0" err="1"/>
                  <a:t>p</a:t>
                </a:r>
                <a:r>
                  <a:rPr lang="en-US" sz="1400" dirty="0" err="1" smtClean="0"/>
                  <a:t>rog</a:t>
                </a:r>
                <a:r>
                  <a:rPr lang="en-US" sz="1400" dirty="0" smtClean="0"/>
                  <a:t>: Only on prognostic biomarkers</a:t>
                </a:r>
              </a:p>
              <a:p>
                <a:r>
                  <a:rPr lang="en-US" sz="1400" dirty="0" err="1"/>
                  <a:t>p</a:t>
                </a:r>
                <a:r>
                  <a:rPr lang="en-US" sz="1400" dirty="0" err="1" smtClean="0"/>
                  <a:t>red</a:t>
                </a:r>
                <a:r>
                  <a:rPr lang="en-US" sz="1400" dirty="0" smtClean="0"/>
                  <a:t>: Only on predictive biomarkers</a:t>
                </a:r>
              </a:p>
              <a:p>
                <a:r>
                  <a:rPr lang="en-US" sz="1400" dirty="0" err="1"/>
                  <a:t>n</a:t>
                </a:r>
                <a:r>
                  <a:rPr lang="en-US" sz="1400" dirty="0" err="1" smtClean="0"/>
                  <a:t>um</a:t>
                </a:r>
                <a:r>
                  <a:rPr lang="en-US" sz="1400" dirty="0" smtClean="0"/>
                  <a:t>: Model Size </a:t>
                </a:r>
                <a:endParaRPr 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71" y="843558"/>
            <a:ext cx="8281987" cy="2366282"/>
          </a:xfrm>
        </p:spPr>
      </p:pic>
      <p:sp>
        <p:nvSpPr>
          <p:cNvPr id="9" name="Rectangle 8"/>
          <p:cNvSpPr/>
          <p:nvPr/>
        </p:nvSpPr>
        <p:spPr>
          <a:xfrm>
            <a:off x="5123809" y="1550945"/>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23809" y="2283718"/>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624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Nonzero Interaction Effects Proportion=0.2</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24</a:t>
            </a:fld>
            <a:endParaRPr kumimoji="1" lang="ja-JP" altLang="en-US" dirty="0"/>
          </a:p>
        </p:txBody>
      </p:sp>
      <mc:AlternateContent xmlns:mc="http://schemas.openxmlformats.org/markup-compatibility/2006">
        <mc:Choice xmlns:a14="http://schemas.microsoft.com/office/drawing/2010/main" Requires="a14">
          <p:sp>
            <p:nvSpPr>
              <p:cNvPr id="7" name="TextBox 6"/>
              <p:cNvSpPr txBox="1"/>
              <p:nvPr/>
            </p:nvSpPr>
            <p:spPr>
              <a:xfrm>
                <a:off x="582026" y="2859782"/>
                <a:ext cx="7475123" cy="1929887"/>
              </a:xfrm>
              <a:prstGeom prst="rect">
                <a:avLst/>
              </a:prstGeom>
              <a:noFill/>
            </p:spPr>
            <p:txBody>
              <a:bodyPr wrap="none" rtlCol="0">
                <a:spAutoFit/>
              </a:bodyPr>
              <a:lstStyle/>
              <a:p>
                <a:r>
                  <a:rPr lang="en-US" sz="1400" dirty="0" smtClean="0"/>
                  <a:t>L2: Mean(</a:t>
                </a:r>
                <a14:m>
                  <m:oMath xmlns:m="http://schemas.openxmlformats.org/officeDocument/2006/math">
                    <m:sSub>
                      <m:sSubPr>
                        <m:ctrlPr>
                          <a:rPr lang="en-US" sz="1400" b="0" i="1" dirty="0" smtClean="0">
                            <a:latin typeface="Cambria Math" charset="0"/>
                          </a:rPr>
                        </m:ctrlPr>
                      </m:sSubPr>
                      <m:e>
                        <m:d>
                          <m:dPr>
                            <m:begChr m:val="|"/>
                            <m:endChr m:val="|"/>
                            <m:ctrlPr>
                              <a:rPr lang="en-US" sz="1400" b="0" i="0" smtClean="0">
                                <a:latin typeface="Cambria Math" charset="0"/>
                              </a:rPr>
                            </m:ctrlPr>
                          </m:dPr>
                          <m:e>
                            <m:acc>
                              <m:accPr>
                                <m:chr m:val="̂"/>
                                <m:ctrlPr>
                                  <a:rPr lang="en-US" sz="1400" b="0" i="1" smtClean="0">
                                    <a:latin typeface="Cambria Math"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smtClean="0"/>
                  <a:t> )</a:t>
                </a:r>
              </a:p>
              <a:p>
                <a:r>
                  <a:rPr lang="en-US" sz="1400" dirty="0" smtClean="0"/>
                  <a:t>L1: Mean</a:t>
                </a:r>
                <a:r>
                  <a:rPr lang="en-US" sz="1400" dirty="0"/>
                  <a:t>(</a:t>
                </a:r>
                <a14:m>
                  <m:oMath xmlns:m="http://schemas.openxmlformats.org/officeDocument/2006/math">
                    <m:sSub>
                      <m:sSubPr>
                        <m:ctrlPr>
                          <a:rPr lang="en-US" sz="1400" i="1" dirty="0">
                            <a:latin typeface="Cambria Math" charset="0"/>
                          </a:rPr>
                        </m:ctrlPr>
                      </m:sSubPr>
                      <m:e>
                        <m:d>
                          <m:dPr>
                            <m:begChr m:val="|"/>
                            <m:endChr m:val="|"/>
                            <m:ctrlPr>
                              <a:rPr lang="en-US" sz="1400" i="1">
                                <a:latin typeface="Cambria Math" charset="0"/>
                              </a:rPr>
                            </m:ctrlPr>
                          </m:dPr>
                          <m:e>
                            <m:acc>
                              <m:accPr>
                                <m:chr m:val="̂"/>
                                <m:ctrlPr>
                                  <a:rPr lang="en-US" sz="1400" i="1">
                                    <a:latin typeface="Cambria Math"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smtClean="0"/>
                  <a:t>SSE: Sum of Squared Error on outcome Prediction</a:t>
                </a:r>
              </a:p>
              <a:p>
                <a:r>
                  <a:rPr lang="en-US" sz="1400" dirty="0" smtClean="0"/>
                  <a:t>TP: True </a:t>
                </a:r>
                <a:r>
                  <a:rPr lang="en-US" sz="1400" dirty="0" err="1" smtClean="0"/>
                  <a:t>Postive</a:t>
                </a:r>
                <a:endParaRPr lang="en-US" sz="1400" dirty="0" smtClean="0"/>
              </a:p>
              <a:p>
                <a:r>
                  <a:rPr lang="en-US" sz="1400" dirty="0"/>
                  <a:t>a</a:t>
                </a:r>
                <a:r>
                  <a:rPr lang="en-US" sz="1400" dirty="0" smtClean="0"/>
                  <a:t>ll: all biomarker covariates (including both prognostic biomarkers and predictive </a:t>
                </a:r>
                <a:r>
                  <a:rPr lang="en-US" sz="1400" dirty="0" err="1" smtClean="0"/>
                  <a:t>biomakers</a:t>
                </a:r>
                <a:r>
                  <a:rPr lang="en-US" sz="1400" dirty="0" smtClean="0"/>
                  <a:t>)</a:t>
                </a:r>
              </a:p>
              <a:p>
                <a:r>
                  <a:rPr lang="en-US" sz="1400" dirty="0" err="1"/>
                  <a:t>p</a:t>
                </a:r>
                <a:r>
                  <a:rPr lang="en-US" sz="1400" dirty="0" err="1" smtClean="0"/>
                  <a:t>rog</a:t>
                </a:r>
                <a:r>
                  <a:rPr lang="en-US" sz="1400" dirty="0" smtClean="0"/>
                  <a:t>: Only on prognostic biomarkers</a:t>
                </a:r>
              </a:p>
              <a:p>
                <a:r>
                  <a:rPr lang="en-US" sz="1400" dirty="0" err="1"/>
                  <a:t>p</a:t>
                </a:r>
                <a:r>
                  <a:rPr lang="en-US" sz="1400" dirty="0" err="1" smtClean="0"/>
                  <a:t>red</a:t>
                </a:r>
                <a:r>
                  <a:rPr lang="en-US" sz="1400" dirty="0" smtClean="0"/>
                  <a:t>: Only on predictive biomarkers</a:t>
                </a:r>
              </a:p>
              <a:p>
                <a:r>
                  <a:rPr lang="en-US" sz="1400" dirty="0" err="1"/>
                  <a:t>n</a:t>
                </a:r>
                <a:r>
                  <a:rPr lang="en-US" sz="1400" dirty="0" err="1" smtClean="0"/>
                  <a:t>um</a:t>
                </a:r>
                <a:r>
                  <a:rPr lang="en-US" sz="1400" dirty="0" smtClean="0"/>
                  <a:t>: Model Size </a:t>
                </a:r>
                <a:endParaRPr lang="en-US" sz="1400" dirty="0"/>
              </a:p>
            </p:txBody>
          </p:sp>
        </mc:Choice>
        <mc:Fallback>
          <p:sp>
            <p:nvSpPr>
              <p:cNvPr id="7" name="TextBox 6"/>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71" y="843558"/>
            <a:ext cx="8281987" cy="2366282"/>
          </a:xfrm>
        </p:spPr>
      </p:pic>
      <p:sp>
        <p:nvSpPr>
          <p:cNvPr id="9" name="Rectangle 8"/>
          <p:cNvSpPr/>
          <p:nvPr/>
        </p:nvSpPr>
        <p:spPr>
          <a:xfrm>
            <a:off x="5148064" y="1527634"/>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99097" y="226197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738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Distributions of TPR on Predictive Biomarkers Across All Simulations</a:t>
            </a:r>
            <a:endParaRPr lang="en-US" sz="1800" dirty="0"/>
          </a:p>
        </p:txBody>
      </p:sp>
      <p:sp>
        <p:nvSpPr>
          <p:cNvPr id="3" name="Text Placeholder 2"/>
          <p:cNvSpPr>
            <a:spLocks noGrp="1"/>
          </p:cNvSpPr>
          <p:nvPr>
            <p:ph type="body" idx="1"/>
          </p:nvPr>
        </p:nvSpPr>
        <p:spPr/>
        <p:txBody>
          <a:bodyPr>
            <a:normAutofit lnSpcReduction="10000"/>
          </a:bodyPr>
          <a:lstStyle/>
          <a:p>
            <a:r>
              <a:rPr lang="en-US" dirty="0" smtClean="0"/>
              <a:t>Proportion=5%</a:t>
            </a:r>
            <a:endParaRPr lang="en-US" dirty="0"/>
          </a:p>
        </p:txBody>
      </p:sp>
      <p:sp>
        <p:nvSpPr>
          <p:cNvPr id="5" name="Text Placeholder 4"/>
          <p:cNvSpPr>
            <a:spLocks noGrp="1"/>
          </p:cNvSpPr>
          <p:nvPr>
            <p:ph type="body" sz="quarter" idx="3"/>
          </p:nvPr>
        </p:nvSpPr>
        <p:spPr/>
        <p:txBody>
          <a:bodyPr>
            <a:normAutofit lnSpcReduction="10000"/>
          </a:bodyPr>
          <a:lstStyle/>
          <a:p>
            <a:r>
              <a:rPr lang="en-US" dirty="0" smtClean="0"/>
              <a:t>Proportion=10%</a:t>
            </a:r>
            <a:endParaRPr lang="en-US" dirty="0"/>
          </a:p>
        </p:txBody>
      </p:sp>
      <p:sp>
        <p:nvSpPr>
          <p:cNvPr id="7" name="Footer Placeholder 6"/>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25</a:t>
            </a:fld>
            <a:endParaRPr kumimoji="1" lang="ja-JP" altLang="en-US" dirty="0"/>
          </a:p>
        </p:txBody>
      </p:sp>
      <p:pic>
        <p:nvPicPr>
          <p:cNvPr id="14" name="Content Placeholder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926" y="1403350"/>
            <a:ext cx="3442349" cy="2963863"/>
          </a:xfrm>
        </p:spPr>
      </p:pic>
      <p:pic>
        <p:nvPicPr>
          <p:cNvPr id="16" name="Content Placeholder 1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44738" y="1403350"/>
            <a:ext cx="3442349" cy="2963863"/>
          </a:xfrm>
        </p:spPr>
      </p:pic>
    </p:spTree>
    <p:extLst>
      <p:ext uri="{BB962C8B-B14F-4D97-AF65-F5344CB8AC3E}">
        <p14:creationId xmlns:p14="http://schemas.microsoft.com/office/powerpoint/2010/main" val="1982208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Distributions of TPR on Predictive Biomarkers Across All Simulations</a:t>
            </a:r>
            <a:endParaRPr lang="en-US" sz="1800" dirty="0"/>
          </a:p>
        </p:txBody>
      </p:sp>
      <p:sp>
        <p:nvSpPr>
          <p:cNvPr id="3" name="Text Placeholder 2"/>
          <p:cNvSpPr>
            <a:spLocks noGrp="1"/>
          </p:cNvSpPr>
          <p:nvPr>
            <p:ph type="body" idx="1"/>
          </p:nvPr>
        </p:nvSpPr>
        <p:spPr/>
        <p:txBody>
          <a:bodyPr>
            <a:normAutofit lnSpcReduction="10000"/>
          </a:bodyPr>
          <a:lstStyle/>
          <a:p>
            <a:r>
              <a:rPr lang="en-US" dirty="0" smtClean="0"/>
              <a:t>Proportion=15%</a:t>
            </a:r>
            <a:endParaRPr lang="en-US" dirty="0"/>
          </a:p>
        </p:txBody>
      </p:sp>
      <p:sp>
        <p:nvSpPr>
          <p:cNvPr id="5" name="Text Placeholder 4"/>
          <p:cNvSpPr>
            <a:spLocks noGrp="1"/>
          </p:cNvSpPr>
          <p:nvPr>
            <p:ph type="body" sz="quarter" idx="3"/>
          </p:nvPr>
        </p:nvSpPr>
        <p:spPr/>
        <p:txBody>
          <a:bodyPr>
            <a:normAutofit lnSpcReduction="10000"/>
          </a:bodyPr>
          <a:lstStyle/>
          <a:p>
            <a:r>
              <a:rPr lang="en-US" dirty="0" smtClean="0"/>
              <a:t>Proportion=20%</a:t>
            </a:r>
            <a:endParaRPr lang="en-US" dirty="0"/>
          </a:p>
        </p:txBody>
      </p:sp>
      <p:sp>
        <p:nvSpPr>
          <p:cNvPr id="7" name="Footer Placeholder 6"/>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26</a:t>
            </a:fld>
            <a:endParaRPr kumimoji="1" lang="ja-JP" alt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926" y="1403350"/>
            <a:ext cx="3442349" cy="2963863"/>
          </a:xfrm>
        </p:spPr>
      </p:pic>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44738" y="1403350"/>
            <a:ext cx="3442349" cy="2963863"/>
          </a:xfrm>
        </p:spPr>
      </p:pic>
    </p:spTree>
    <p:extLst>
      <p:ext uri="{BB962C8B-B14F-4D97-AF65-F5344CB8AC3E}">
        <p14:creationId xmlns:p14="http://schemas.microsoft.com/office/powerpoint/2010/main" val="1517979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106" y="927100"/>
            <a:ext cx="5867400" cy="3667125"/>
          </a:xfr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27</a:t>
            </a:fld>
            <a:endParaRPr kumimoji="1" lang="ja-JP" altLang="en-US" dirty="0"/>
          </a:p>
        </p:txBody>
      </p:sp>
    </p:spTree>
    <p:extLst>
      <p:ext uri="{BB962C8B-B14F-4D97-AF65-F5344CB8AC3E}">
        <p14:creationId xmlns:p14="http://schemas.microsoft.com/office/powerpoint/2010/main" val="257836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869" y="927100"/>
            <a:ext cx="6111875" cy="3667125"/>
          </a:xfr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28</a:t>
            </a:fld>
            <a:endParaRPr kumimoji="1" lang="ja-JP" altLang="en-US" dirty="0"/>
          </a:p>
        </p:txBody>
      </p:sp>
    </p:spTree>
    <p:extLst>
      <p:ext uri="{BB962C8B-B14F-4D97-AF65-F5344CB8AC3E}">
        <p14:creationId xmlns:p14="http://schemas.microsoft.com/office/powerpoint/2010/main" val="1983438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Prognostic Biomarkers and Predictive Biomarkers</a:t>
            </a:r>
            <a:endParaRPr lang="en-US" dirty="0"/>
          </a:p>
        </p:txBody>
      </p:sp>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2</a:t>
            </a:fld>
            <a:endParaRPr kumimoji="1" lang="ja-JP" altLang="en-US" dirty="0"/>
          </a:p>
        </p:txBody>
      </p:sp>
      <p:pic>
        <p:nvPicPr>
          <p:cNvPr id="6" name="Picture 2" descr="Prognostic versus predictive biomarkers. An idealized example of the interrogation of the prognostic versus predictive properties of a biomarker (BM) are shown. (A) An experimental treatment (Exp Treatment) is tested in a randomized controlled fashion against a placebo or control arm and shown to confer a survival advantage. A biomarker (BM) has been shown to correlate with improved benefit with the Exp Treatment in prior uncontrolled studies without a control arm. By segregating the groups based on their treatment arms and BM status (BM+/Placebo; BM+/Exp Treatment; BM-/Placebo; and BM-/Exp Treatment) it is possible to distinguish whether the BM is purely prognostic versus predictive. (B) The BM is purely prognostic and therefore independent of the treatment effect. The relative magnitude of the benefit from the Exp Treatment is similar for each BM group. (C) The BM is purely predictive for the Exp Treatment and all the benefit from the Exp treatment is exhibited only for patients in the BM+ group.Â ">
            <a:extLst>
              <a:ext uri="{FF2B5EF4-FFF2-40B4-BE49-F238E27FC236}">
                <a16:creationId xmlns:a16="http://schemas.microsoft.com/office/drawing/2014/main" xmlns="" id="{E1F2FD62-70D4-4F80-A988-F11F499B72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1974" y="987574"/>
            <a:ext cx="4855227" cy="36671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948264" y="4011910"/>
            <a:ext cx="1837301" cy="577081"/>
          </a:xfrm>
          <a:prstGeom prst="rect">
            <a:avLst/>
          </a:prstGeom>
          <a:noFill/>
        </p:spPr>
        <p:txBody>
          <a:bodyPr wrap="square" rtlCol="0">
            <a:spAutoFit/>
          </a:bodyPr>
          <a:lstStyle/>
          <a:p>
            <a:r>
              <a:rPr lang="en-US" sz="1050" dirty="0"/>
              <a:t>T Tran, P., et al. </a:t>
            </a:r>
            <a:r>
              <a:rPr lang="en-US" sz="1050" i="1" dirty="0"/>
              <a:t>Current molecular medicine</a:t>
            </a:r>
            <a:r>
              <a:rPr lang="en-US" sz="1050" dirty="0"/>
              <a:t> 12.6 (2012)</a:t>
            </a:r>
            <a:endParaRPr lang="en-US" sz="1050" dirty="0"/>
          </a:p>
        </p:txBody>
      </p:sp>
    </p:spTree>
    <p:extLst>
      <p:ext uri="{BB962C8B-B14F-4D97-AF65-F5344CB8AC3E}">
        <p14:creationId xmlns:p14="http://schemas.microsoft.com/office/powerpoint/2010/main" val="778686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CN" dirty="0" smtClean="0"/>
              <a:t>Signal Noise Ratio</a:t>
            </a:r>
            <a:endParaRPr lang="en-US" dirty="0"/>
          </a:p>
        </p:txBody>
      </p:sp>
    </p:spTree>
    <p:extLst>
      <p:ext uri="{BB962C8B-B14F-4D97-AF65-F5344CB8AC3E}">
        <p14:creationId xmlns:p14="http://schemas.microsoft.com/office/powerpoint/2010/main" val="14030574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SNR=1</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30</a:t>
            </a:fld>
            <a:endParaRPr kumimoji="1" lang="ja-JP" altLang="en-US" dirty="0"/>
          </a:p>
        </p:txBody>
      </p:sp>
      <mc:AlternateContent xmlns:mc="http://schemas.openxmlformats.org/markup-compatibility/2006">
        <mc:Choice xmlns:a14="http://schemas.microsoft.com/office/drawing/2010/main"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smtClean="0"/>
                  <a:t>L2: Mean(</a:t>
                </a:r>
                <a14:m>
                  <m:oMath xmlns:m="http://schemas.openxmlformats.org/officeDocument/2006/math">
                    <m:sSub>
                      <m:sSubPr>
                        <m:ctrlPr>
                          <a:rPr lang="en-US" sz="1400" b="0" i="1" dirty="0" smtClean="0">
                            <a:latin typeface="Cambria Math" charset="0"/>
                          </a:rPr>
                        </m:ctrlPr>
                      </m:sSubPr>
                      <m:e>
                        <m:d>
                          <m:dPr>
                            <m:begChr m:val="|"/>
                            <m:endChr m:val="|"/>
                            <m:ctrlPr>
                              <a:rPr lang="en-US" sz="1400" b="0" i="0" smtClean="0">
                                <a:latin typeface="Cambria Math" charset="0"/>
                              </a:rPr>
                            </m:ctrlPr>
                          </m:dPr>
                          <m:e>
                            <m:acc>
                              <m:accPr>
                                <m:chr m:val="̂"/>
                                <m:ctrlPr>
                                  <a:rPr lang="en-US" sz="1400" b="0" i="1" smtClean="0">
                                    <a:latin typeface="Cambria Math"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smtClean="0"/>
                  <a:t> )</a:t>
                </a:r>
              </a:p>
              <a:p>
                <a:r>
                  <a:rPr lang="en-US" sz="1400" dirty="0" smtClean="0"/>
                  <a:t>L1: Mean</a:t>
                </a:r>
                <a:r>
                  <a:rPr lang="en-US" sz="1400" dirty="0"/>
                  <a:t>(</a:t>
                </a:r>
                <a14:m>
                  <m:oMath xmlns:m="http://schemas.openxmlformats.org/officeDocument/2006/math">
                    <m:sSub>
                      <m:sSubPr>
                        <m:ctrlPr>
                          <a:rPr lang="en-US" sz="1400" i="1" dirty="0">
                            <a:latin typeface="Cambria Math" charset="0"/>
                          </a:rPr>
                        </m:ctrlPr>
                      </m:sSubPr>
                      <m:e>
                        <m:d>
                          <m:dPr>
                            <m:begChr m:val="|"/>
                            <m:endChr m:val="|"/>
                            <m:ctrlPr>
                              <a:rPr lang="en-US" sz="1400" i="1">
                                <a:latin typeface="Cambria Math" charset="0"/>
                              </a:rPr>
                            </m:ctrlPr>
                          </m:dPr>
                          <m:e>
                            <m:acc>
                              <m:accPr>
                                <m:chr m:val="̂"/>
                                <m:ctrlPr>
                                  <a:rPr lang="en-US" sz="1400" i="1">
                                    <a:latin typeface="Cambria Math"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smtClean="0"/>
                  <a:t>SSE: Sum of Squared Error on outcome Prediction</a:t>
                </a:r>
              </a:p>
              <a:p>
                <a:r>
                  <a:rPr lang="en-US" sz="1400" dirty="0" smtClean="0"/>
                  <a:t>TP: True </a:t>
                </a:r>
                <a:r>
                  <a:rPr lang="en-US" sz="1400" dirty="0" err="1" smtClean="0"/>
                  <a:t>Postive</a:t>
                </a:r>
                <a:endParaRPr lang="en-US" sz="1400" dirty="0" smtClean="0"/>
              </a:p>
              <a:p>
                <a:r>
                  <a:rPr lang="en-US" sz="1400" dirty="0"/>
                  <a:t>a</a:t>
                </a:r>
                <a:r>
                  <a:rPr lang="en-US" sz="1400" dirty="0" smtClean="0"/>
                  <a:t>ll: all biomarker covariates (including both prognostic biomarkers and predictive </a:t>
                </a:r>
                <a:r>
                  <a:rPr lang="en-US" sz="1400" dirty="0" err="1" smtClean="0"/>
                  <a:t>biomakers</a:t>
                </a:r>
                <a:r>
                  <a:rPr lang="en-US" sz="1400" dirty="0" smtClean="0"/>
                  <a:t>)</a:t>
                </a:r>
              </a:p>
              <a:p>
                <a:r>
                  <a:rPr lang="en-US" sz="1400" dirty="0" err="1"/>
                  <a:t>p</a:t>
                </a:r>
                <a:r>
                  <a:rPr lang="en-US" sz="1400" dirty="0" err="1" smtClean="0"/>
                  <a:t>rog</a:t>
                </a:r>
                <a:r>
                  <a:rPr lang="en-US" sz="1400" dirty="0" smtClean="0"/>
                  <a:t>: Only on prognostic biomarkers</a:t>
                </a:r>
              </a:p>
              <a:p>
                <a:r>
                  <a:rPr lang="en-US" sz="1400" dirty="0" err="1"/>
                  <a:t>p</a:t>
                </a:r>
                <a:r>
                  <a:rPr lang="en-US" sz="1400" dirty="0" err="1" smtClean="0"/>
                  <a:t>red</a:t>
                </a:r>
                <a:r>
                  <a:rPr lang="en-US" sz="1400" dirty="0" smtClean="0"/>
                  <a:t>: Only on predictive biomarkers</a:t>
                </a:r>
              </a:p>
              <a:p>
                <a:r>
                  <a:rPr lang="en-US" sz="1400" dirty="0" err="1"/>
                  <a:t>n</a:t>
                </a:r>
                <a:r>
                  <a:rPr lang="en-US" sz="1400" dirty="0" err="1" smtClean="0"/>
                  <a:t>um</a:t>
                </a:r>
                <a:r>
                  <a:rPr lang="en-US" sz="1400" dirty="0" smtClean="0"/>
                  <a:t>: Model Size </a:t>
                </a:r>
                <a:endParaRPr 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2317" y="782018"/>
            <a:ext cx="6934539" cy="1981296"/>
          </a:xfrm>
        </p:spPr>
      </p:pic>
      <p:sp>
        <p:nvSpPr>
          <p:cNvPr id="9" name="Rectangle 8"/>
          <p:cNvSpPr/>
          <p:nvPr/>
        </p:nvSpPr>
        <p:spPr>
          <a:xfrm>
            <a:off x="5093159" y="1347614"/>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93159" y="194745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932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SNR=5</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31</a:t>
            </a:fld>
            <a:endParaRPr kumimoji="1" lang="ja-JP" altLang="en-US" dirty="0"/>
          </a:p>
        </p:txBody>
      </p:sp>
      <mc:AlternateContent xmlns:mc="http://schemas.openxmlformats.org/markup-compatibility/2006">
        <mc:Choice xmlns:a14="http://schemas.microsoft.com/office/drawing/2010/main"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smtClean="0"/>
                  <a:t>L2: Mean(</a:t>
                </a:r>
                <a14:m>
                  <m:oMath xmlns:m="http://schemas.openxmlformats.org/officeDocument/2006/math">
                    <m:sSub>
                      <m:sSubPr>
                        <m:ctrlPr>
                          <a:rPr lang="en-US" sz="1400" b="0" i="1" dirty="0" smtClean="0">
                            <a:latin typeface="Cambria Math" charset="0"/>
                          </a:rPr>
                        </m:ctrlPr>
                      </m:sSubPr>
                      <m:e>
                        <m:d>
                          <m:dPr>
                            <m:begChr m:val="|"/>
                            <m:endChr m:val="|"/>
                            <m:ctrlPr>
                              <a:rPr lang="en-US" sz="1400" b="0" i="0" smtClean="0">
                                <a:latin typeface="Cambria Math" charset="0"/>
                              </a:rPr>
                            </m:ctrlPr>
                          </m:dPr>
                          <m:e>
                            <m:acc>
                              <m:accPr>
                                <m:chr m:val="̂"/>
                                <m:ctrlPr>
                                  <a:rPr lang="en-US" sz="1400" b="0" i="1" smtClean="0">
                                    <a:latin typeface="Cambria Math"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smtClean="0"/>
                  <a:t> )</a:t>
                </a:r>
              </a:p>
              <a:p>
                <a:r>
                  <a:rPr lang="en-US" sz="1400" dirty="0" smtClean="0"/>
                  <a:t>L1: Mean</a:t>
                </a:r>
                <a:r>
                  <a:rPr lang="en-US" sz="1400" dirty="0"/>
                  <a:t>(</a:t>
                </a:r>
                <a14:m>
                  <m:oMath xmlns:m="http://schemas.openxmlformats.org/officeDocument/2006/math">
                    <m:sSub>
                      <m:sSubPr>
                        <m:ctrlPr>
                          <a:rPr lang="en-US" sz="1400" i="1" dirty="0">
                            <a:latin typeface="Cambria Math" charset="0"/>
                          </a:rPr>
                        </m:ctrlPr>
                      </m:sSubPr>
                      <m:e>
                        <m:d>
                          <m:dPr>
                            <m:begChr m:val="|"/>
                            <m:endChr m:val="|"/>
                            <m:ctrlPr>
                              <a:rPr lang="en-US" sz="1400" i="1">
                                <a:latin typeface="Cambria Math" charset="0"/>
                              </a:rPr>
                            </m:ctrlPr>
                          </m:dPr>
                          <m:e>
                            <m:acc>
                              <m:accPr>
                                <m:chr m:val="̂"/>
                                <m:ctrlPr>
                                  <a:rPr lang="en-US" sz="1400" i="1">
                                    <a:latin typeface="Cambria Math"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smtClean="0"/>
                  <a:t>SSE: Sum of Squared Error on outcome Prediction</a:t>
                </a:r>
              </a:p>
              <a:p>
                <a:r>
                  <a:rPr lang="en-US" sz="1400" dirty="0" smtClean="0"/>
                  <a:t>TP: True </a:t>
                </a:r>
                <a:r>
                  <a:rPr lang="en-US" sz="1400" dirty="0" err="1" smtClean="0"/>
                  <a:t>Postive</a:t>
                </a:r>
                <a:endParaRPr lang="en-US" sz="1400" dirty="0" smtClean="0"/>
              </a:p>
              <a:p>
                <a:r>
                  <a:rPr lang="en-US" sz="1400" dirty="0"/>
                  <a:t>a</a:t>
                </a:r>
                <a:r>
                  <a:rPr lang="en-US" sz="1400" dirty="0" smtClean="0"/>
                  <a:t>ll: all biomarker covariates (including both prognostic biomarkers and predictive </a:t>
                </a:r>
                <a:r>
                  <a:rPr lang="en-US" sz="1400" dirty="0" err="1" smtClean="0"/>
                  <a:t>biomakers</a:t>
                </a:r>
                <a:r>
                  <a:rPr lang="en-US" sz="1400" dirty="0" smtClean="0"/>
                  <a:t>)</a:t>
                </a:r>
              </a:p>
              <a:p>
                <a:r>
                  <a:rPr lang="en-US" sz="1400" dirty="0" err="1"/>
                  <a:t>p</a:t>
                </a:r>
                <a:r>
                  <a:rPr lang="en-US" sz="1400" dirty="0" err="1" smtClean="0"/>
                  <a:t>rog</a:t>
                </a:r>
                <a:r>
                  <a:rPr lang="en-US" sz="1400" dirty="0" smtClean="0"/>
                  <a:t>: Only on prognostic biomarkers</a:t>
                </a:r>
              </a:p>
              <a:p>
                <a:r>
                  <a:rPr lang="en-US" sz="1400" dirty="0" err="1"/>
                  <a:t>p</a:t>
                </a:r>
                <a:r>
                  <a:rPr lang="en-US" sz="1400" dirty="0" err="1" smtClean="0"/>
                  <a:t>red</a:t>
                </a:r>
                <a:r>
                  <a:rPr lang="en-US" sz="1400" dirty="0" smtClean="0"/>
                  <a:t>: Only on predictive biomarkers</a:t>
                </a:r>
              </a:p>
              <a:p>
                <a:r>
                  <a:rPr lang="en-US" sz="1400" dirty="0" err="1"/>
                  <a:t>n</a:t>
                </a:r>
                <a:r>
                  <a:rPr lang="en-US" sz="1400" dirty="0" err="1" smtClean="0"/>
                  <a:t>um</a:t>
                </a:r>
                <a:r>
                  <a:rPr lang="en-US" sz="1400" dirty="0" smtClean="0"/>
                  <a:t>: Model Size </a:t>
                </a:r>
                <a:endParaRPr 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8051" y="837834"/>
            <a:ext cx="6563072" cy="1875163"/>
          </a:xfrm>
        </p:spPr>
      </p:pic>
      <p:sp>
        <p:nvSpPr>
          <p:cNvPr id="10" name="Rectangle 9"/>
          <p:cNvSpPr/>
          <p:nvPr/>
        </p:nvSpPr>
        <p:spPr>
          <a:xfrm>
            <a:off x="5076056" y="141962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79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SNR=10</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32</a:t>
            </a:fld>
            <a:endParaRPr kumimoji="1" lang="ja-JP" altLang="en-US" dirty="0"/>
          </a:p>
        </p:txBody>
      </p:sp>
      <mc:AlternateContent xmlns:mc="http://schemas.openxmlformats.org/markup-compatibility/2006">
        <mc:Choice xmlns:a14="http://schemas.microsoft.com/office/drawing/2010/main"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smtClean="0"/>
                  <a:t>L2: Mean(</a:t>
                </a:r>
                <a14:m>
                  <m:oMath xmlns:m="http://schemas.openxmlformats.org/officeDocument/2006/math">
                    <m:sSub>
                      <m:sSubPr>
                        <m:ctrlPr>
                          <a:rPr lang="en-US" sz="1400" b="0" i="1" dirty="0" smtClean="0">
                            <a:latin typeface="Cambria Math" charset="0"/>
                          </a:rPr>
                        </m:ctrlPr>
                      </m:sSubPr>
                      <m:e>
                        <m:d>
                          <m:dPr>
                            <m:begChr m:val="|"/>
                            <m:endChr m:val="|"/>
                            <m:ctrlPr>
                              <a:rPr lang="en-US" sz="1400" b="0" i="0" smtClean="0">
                                <a:latin typeface="Cambria Math" charset="0"/>
                              </a:rPr>
                            </m:ctrlPr>
                          </m:dPr>
                          <m:e>
                            <m:acc>
                              <m:accPr>
                                <m:chr m:val="̂"/>
                                <m:ctrlPr>
                                  <a:rPr lang="en-US" sz="1400" b="0" i="1" smtClean="0">
                                    <a:latin typeface="Cambria Math"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smtClean="0"/>
                  <a:t> )</a:t>
                </a:r>
              </a:p>
              <a:p>
                <a:r>
                  <a:rPr lang="en-US" sz="1400" dirty="0" smtClean="0"/>
                  <a:t>L1: Mean</a:t>
                </a:r>
                <a:r>
                  <a:rPr lang="en-US" sz="1400" dirty="0"/>
                  <a:t>(</a:t>
                </a:r>
                <a14:m>
                  <m:oMath xmlns:m="http://schemas.openxmlformats.org/officeDocument/2006/math">
                    <m:sSub>
                      <m:sSubPr>
                        <m:ctrlPr>
                          <a:rPr lang="en-US" sz="1400" i="1" dirty="0">
                            <a:latin typeface="Cambria Math" charset="0"/>
                          </a:rPr>
                        </m:ctrlPr>
                      </m:sSubPr>
                      <m:e>
                        <m:d>
                          <m:dPr>
                            <m:begChr m:val="|"/>
                            <m:endChr m:val="|"/>
                            <m:ctrlPr>
                              <a:rPr lang="en-US" sz="1400" i="1">
                                <a:latin typeface="Cambria Math" charset="0"/>
                              </a:rPr>
                            </m:ctrlPr>
                          </m:dPr>
                          <m:e>
                            <m:acc>
                              <m:accPr>
                                <m:chr m:val="̂"/>
                                <m:ctrlPr>
                                  <a:rPr lang="en-US" sz="1400" i="1">
                                    <a:latin typeface="Cambria Math"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smtClean="0"/>
                  <a:t>SSE: Sum of Squared Error on outcome Prediction</a:t>
                </a:r>
              </a:p>
              <a:p>
                <a:r>
                  <a:rPr lang="en-US" sz="1400" dirty="0" smtClean="0"/>
                  <a:t>TP: True </a:t>
                </a:r>
                <a:r>
                  <a:rPr lang="en-US" sz="1400" dirty="0" err="1" smtClean="0"/>
                  <a:t>Postive</a:t>
                </a:r>
                <a:endParaRPr lang="en-US" sz="1400" dirty="0" smtClean="0"/>
              </a:p>
              <a:p>
                <a:r>
                  <a:rPr lang="en-US" sz="1400" dirty="0"/>
                  <a:t>a</a:t>
                </a:r>
                <a:r>
                  <a:rPr lang="en-US" sz="1400" dirty="0" smtClean="0"/>
                  <a:t>ll: all biomarker covariates (including both prognostic biomarkers and predictive </a:t>
                </a:r>
                <a:r>
                  <a:rPr lang="en-US" sz="1400" dirty="0" err="1" smtClean="0"/>
                  <a:t>biomakers</a:t>
                </a:r>
                <a:r>
                  <a:rPr lang="en-US" sz="1400" dirty="0" smtClean="0"/>
                  <a:t>)</a:t>
                </a:r>
              </a:p>
              <a:p>
                <a:r>
                  <a:rPr lang="en-US" sz="1400" dirty="0" err="1"/>
                  <a:t>p</a:t>
                </a:r>
                <a:r>
                  <a:rPr lang="en-US" sz="1400" dirty="0" err="1" smtClean="0"/>
                  <a:t>rog</a:t>
                </a:r>
                <a:r>
                  <a:rPr lang="en-US" sz="1400" dirty="0" smtClean="0"/>
                  <a:t>: Only on prognostic biomarkers</a:t>
                </a:r>
              </a:p>
              <a:p>
                <a:r>
                  <a:rPr lang="en-US" sz="1400" dirty="0" err="1"/>
                  <a:t>p</a:t>
                </a:r>
                <a:r>
                  <a:rPr lang="en-US" sz="1400" dirty="0" err="1" smtClean="0"/>
                  <a:t>red</a:t>
                </a:r>
                <a:r>
                  <a:rPr lang="en-US" sz="1400" dirty="0" smtClean="0"/>
                  <a:t>: Only on predictive biomarkers</a:t>
                </a:r>
              </a:p>
              <a:p>
                <a:r>
                  <a:rPr lang="en-US" sz="1400" dirty="0" err="1"/>
                  <a:t>n</a:t>
                </a:r>
                <a:r>
                  <a:rPr lang="en-US" sz="1400" dirty="0" err="1" smtClean="0"/>
                  <a:t>um</a:t>
                </a:r>
                <a:r>
                  <a:rPr lang="en-US" sz="1400" dirty="0" smtClean="0"/>
                  <a:t>: Model Size </a:t>
                </a:r>
                <a:endParaRPr 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4368" y="839657"/>
            <a:ext cx="7070438" cy="2020125"/>
          </a:xfrm>
        </p:spPr>
      </p:pic>
      <p:sp>
        <p:nvSpPr>
          <p:cNvPr id="10" name="Rectangle 9"/>
          <p:cNvSpPr/>
          <p:nvPr/>
        </p:nvSpPr>
        <p:spPr>
          <a:xfrm>
            <a:off x="5093159" y="1432580"/>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738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SNR=20</a:t>
            </a:r>
            <a:endParaRPr lang="en-US" dirty="0"/>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33</a:t>
            </a:fld>
            <a:endParaRPr kumimoji="1" lang="ja-JP" altLang="en-US" dirty="0"/>
          </a:p>
        </p:txBody>
      </p:sp>
      <mc:AlternateContent xmlns:mc="http://schemas.openxmlformats.org/markup-compatibility/2006">
        <mc:Choice xmlns:a14="http://schemas.microsoft.com/office/drawing/2010/main"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smtClean="0"/>
                  <a:t>L2: Mean(</a:t>
                </a:r>
                <a14:m>
                  <m:oMath xmlns:m="http://schemas.openxmlformats.org/officeDocument/2006/math">
                    <m:sSub>
                      <m:sSubPr>
                        <m:ctrlPr>
                          <a:rPr lang="en-US" sz="1400" b="0" i="1" dirty="0" smtClean="0">
                            <a:latin typeface="Cambria Math" charset="0"/>
                          </a:rPr>
                        </m:ctrlPr>
                      </m:sSubPr>
                      <m:e>
                        <m:d>
                          <m:dPr>
                            <m:begChr m:val="|"/>
                            <m:endChr m:val="|"/>
                            <m:ctrlPr>
                              <a:rPr lang="en-US" sz="1400" b="0" i="0" smtClean="0">
                                <a:latin typeface="Cambria Math" charset="0"/>
                              </a:rPr>
                            </m:ctrlPr>
                          </m:dPr>
                          <m:e>
                            <m:acc>
                              <m:accPr>
                                <m:chr m:val="̂"/>
                                <m:ctrlPr>
                                  <a:rPr lang="en-US" sz="1400" b="0" i="1" smtClean="0">
                                    <a:latin typeface="Cambria Math"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smtClean="0"/>
                  <a:t> )</a:t>
                </a:r>
              </a:p>
              <a:p>
                <a:r>
                  <a:rPr lang="en-US" sz="1400" dirty="0" smtClean="0"/>
                  <a:t>L1: Mean</a:t>
                </a:r>
                <a:r>
                  <a:rPr lang="en-US" sz="1400" dirty="0"/>
                  <a:t>(</a:t>
                </a:r>
                <a14:m>
                  <m:oMath xmlns:m="http://schemas.openxmlformats.org/officeDocument/2006/math">
                    <m:sSub>
                      <m:sSubPr>
                        <m:ctrlPr>
                          <a:rPr lang="en-US" sz="1400" i="1" dirty="0">
                            <a:latin typeface="Cambria Math" charset="0"/>
                          </a:rPr>
                        </m:ctrlPr>
                      </m:sSubPr>
                      <m:e>
                        <m:d>
                          <m:dPr>
                            <m:begChr m:val="|"/>
                            <m:endChr m:val="|"/>
                            <m:ctrlPr>
                              <a:rPr lang="en-US" sz="1400" i="1">
                                <a:latin typeface="Cambria Math" charset="0"/>
                              </a:rPr>
                            </m:ctrlPr>
                          </m:dPr>
                          <m:e>
                            <m:acc>
                              <m:accPr>
                                <m:chr m:val="̂"/>
                                <m:ctrlPr>
                                  <a:rPr lang="en-US" sz="1400" i="1">
                                    <a:latin typeface="Cambria Math"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smtClean="0"/>
                  <a:t>SSE: Sum of Squared Error on outcome Prediction</a:t>
                </a:r>
              </a:p>
              <a:p>
                <a:r>
                  <a:rPr lang="en-US" sz="1400" dirty="0" smtClean="0"/>
                  <a:t>TP: True </a:t>
                </a:r>
                <a:r>
                  <a:rPr lang="en-US" sz="1400" dirty="0" err="1" smtClean="0"/>
                  <a:t>Postive</a:t>
                </a:r>
                <a:endParaRPr lang="en-US" sz="1400" dirty="0" smtClean="0"/>
              </a:p>
              <a:p>
                <a:r>
                  <a:rPr lang="en-US" sz="1400" dirty="0"/>
                  <a:t>a</a:t>
                </a:r>
                <a:r>
                  <a:rPr lang="en-US" sz="1400" dirty="0" smtClean="0"/>
                  <a:t>ll: all biomarker covariates (including both prognostic biomarkers and predictive </a:t>
                </a:r>
                <a:r>
                  <a:rPr lang="en-US" sz="1400" dirty="0" err="1" smtClean="0"/>
                  <a:t>biomakers</a:t>
                </a:r>
                <a:r>
                  <a:rPr lang="en-US" sz="1400" dirty="0" smtClean="0"/>
                  <a:t>)</a:t>
                </a:r>
              </a:p>
              <a:p>
                <a:r>
                  <a:rPr lang="en-US" sz="1400" dirty="0" err="1"/>
                  <a:t>p</a:t>
                </a:r>
                <a:r>
                  <a:rPr lang="en-US" sz="1400" dirty="0" err="1" smtClean="0"/>
                  <a:t>rog</a:t>
                </a:r>
                <a:r>
                  <a:rPr lang="en-US" sz="1400" dirty="0" smtClean="0"/>
                  <a:t>: Only on prognostic biomarkers</a:t>
                </a:r>
              </a:p>
              <a:p>
                <a:r>
                  <a:rPr lang="en-US" sz="1400" dirty="0" err="1"/>
                  <a:t>p</a:t>
                </a:r>
                <a:r>
                  <a:rPr lang="en-US" sz="1400" dirty="0" err="1" smtClean="0"/>
                  <a:t>red</a:t>
                </a:r>
                <a:r>
                  <a:rPr lang="en-US" sz="1400" dirty="0" smtClean="0"/>
                  <a:t>: Only on predictive biomarkers</a:t>
                </a:r>
              </a:p>
              <a:p>
                <a:r>
                  <a:rPr lang="en-US" sz="1400" dirty="0" err="1"/>
                  <a:t>n</a:t>
                </a:r>
                <a:r>
                  <a:rPr lang="en-US" sz="1400" dirty="0" err="1" smtClean="0"/>
                  <a:t>um</a:t>
                </a:r>
                <a:r>
                  <a:rPr lang="en-US" sz="1400" dirty="0" smtClean="0"/>
                  <a:t>: Model Size </a:t>
                </a:r>
                <a:endParaRPr 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0382" y="819567"/>
            <a:ext cx="6818410" cy="1948117"/>
          </a:xfrm>
        </p:spPr>
      </p:pic>
      <p:sp>
        <p:nvSpPr>
          <p:cNvPr id="9" name="Rectangle 8"/>
          <p:cNvSpPr/>
          <p:nvPr/>
        </p:nvSpPr>
        <p:spPr>
          <a:xfrm>
            <a:off x="5093159" y="141962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857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SNR=100</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34</a:t>
            </a:fld>
            <a:endParaRPr kumimoji="1" lang="ja-JP" altLang="en-US" dirty="0"/>
          </a:p>
        </p:txBody>
      </p:sp>
      <mc:AlternateContent xmlns:mc="http://schemas.openxmlformats.org/markup-compatibility/2006">
        <mc:Choice xmlns:a14="http://schemas.microsoft.com/office/drawing/2010/main" Requires="a14">
          <p:sp>
            <p:nvSpPr>
              <p:cNvPr id="6" name="TextBox 5"/>
              <p:cNvSpPr txBox="1"/>
              <p:nvPr/>
            </p:nvSpPr>
            <p:spPr>
              <a:xfrm>
                <a:off x="582026" y="2859782"/>
                <a:ext cx="7475123" cy="1929887"/>
              </a:xfrm>
              <a:prstGeom prst="rect">
                <a:avLst/>
              </a:prstGeom>
              <a:noFill/>
            </p:spPr>
            <p:txBody>
              <a:bodyPr wrap="none" rtlCol="0">
                <a:spAutoFit/>
              </a:bodyPr>
              <a:lstStyle/>
              <a:p>
                <a:r>
                  <a:rPr lang="en-US" sz="1400" dirty="0" smtClean="0"/>
                  <a:t>L2: Mean(</a:t>
                </a:r>
                <a14:m>
                  <m:oMath xmlns:m="http://schemas.openxmlformats.org/officeDocument/2006/math">
                    <m:sSub>
                      <m:sSubPr>
                        <m:ctrlPr>
                          <a:rPr lang="en-US" sz="1400" b="0" i="1" dirty="0" smtClean="0">
                            <a:latin typeface="Cambria Math" charset="0"/>
                          </a:rPr>
                        </m:ctrlPr>
                      </m:sSubPr>
                      <m:e>
                        <m:d>
                          <m:dPr>
                            <m:begChr m:val="|"/>
                            <m:endChr m:val="|"/>
                            <m:ctrlPr>
                              <a:rPr lang="en-US" sz="1400" b="0" i="0" smtClean="0">
                                <a:latin typeface="Cambria Math" charset="0"/>
                              </a:rPr>
                            </m:ctrlPr>
                          </m:dPr>
                          <m:e>
                            <m:acc>
                              <m:accPr>
                                <m:chr m:val="̂"/>
                                <m:ctrlPr>
                                  <a:rPr lang="en-US" sz="1400" b="0" i="1" smtClean="0">
                                    <a:latin typeface="Cambria Math" charset="0"/>
                                  </a:rPr>
                                </m:ctrlPr>
                              </m:accPr>
                              <m:e>
                                <m:r>
                                  <a:rPr lang="en-US" sz="1400" b="0" i="1" smtClean="0">
                                    <a:latin typeface="Cambria Math" charset="0"/>
                                  </a:rPr>
                                  <m:t>𝛽</m:t>
                                </m:r>
                              </m:e>
                            </m:acc>
                            <m:r>
                              <a:rPr lang="en-US" sz="1400" b="0" i="1" dirty="0" smtClean="0">
                                <a:latin typeface="Cambria Math" charset="0"/>
                              </a:rPr>
                              <m:t>−</m:t>
                            </m:r>
                            <m:r>
                              <a:rPr lang="en-US" sz="1400" b="0" i="1" dirty="0" smtClean="0">
                                <a:latin typeface="Cambria Math" charset="0"/>
                              </a:rPr>
                              <m:t>𝛽</m:t>
                            </m:r>
                          </m:e>
                        </m:d>
                      </m:e>
                      <m:sub>
                        <m:r>
                          <a:rPr lang="en-US" sz="1400" b="0" i="1" dirty="0" smtClean="0">
                            <a:latin typeface="Cambria Math" charset="0"/>
                          </a:rPr>
                          <m:t>2</m:t>
                        </m:r>
                      </m:sub>
                    </m:sSub>
                  </m:oMath>
                </a14:m>
                <a:r>
                  <a:rPr lang="en-US" sz="1400" dirty="0" smtClean="0"/>
                  <a:t> )</a:t>
                </a:r>
              </a:p>
              <a:p>
                <a:r>
                  <a:rPr lang="en-US" sz="1400" dirty="0" smtClean="0"/>
                  <a:t>L1: Mean</a:t>
                </a:r>
                <a:r>
                  <a:rPr lang="en-US" sz="1400" dirty="0"/>
                  <a:t>(</a:t>
                </a:r>
                <a14:m>
                  <m:oMath xmlns:m="http://schemas.openxmlformats.org/officeDocument/2006/math">
                    <m:sSub>
                      <m:sSubPr>
                        <m:ctrlPr>
                          <a:rPr lang="en-US" sz="1400" i="1" dirty="0">
                            <a:latin typeface="Cambria Math" charset="0"/>
                          </a:rPr>
                        </m:ctrlPr>
                      </m:sSubPr>
                      <m:e>
                        <m:d>
                          <m:dPr>
                            <m:begChr m:val="|"/>
                            <m:endChr m:val="|"/>
                            <m:ctrlPr>
                              <a:rPr lang="en-US" sz="1400" i="1">
                                <a:latin typeface="Cambria Math" charset="0"/>
                              </a:rPr>
                            </m:ctrlPr>
                          </m:dPr>
                          <m:e>
                            <m:acc>
                              <m:accPr>
                                <m:chr m:val="̂"/>
                                <m:ctrlPr>
                                  <a:rPr lang="en-US" sz="1400" i="1">
                                    <a:latin typeface="Cambria Math" charset="0"/>
                                  </a:rPr>
                                </m:ctrlPr>
                              </m:accPr>
                              <m:e>
                                <m:r>
                                  <a:rPr lang="en-US" sz="1400" i="1">
                                    <a:latin typeface="Cambria Math" charset="0"/>
                                  </a:rPr>
                                  <m:t>𝛽</m:t>
                                </m:r>
                              </m:e>
                            </m:acc>
                            <m:r>
                              <a:rPr lang="en-US" sz="1400" i="1" dirty="0">
                                <a:latin typeface="Cambria Math" charset="0"/>
                              </a:rPr>
                              <m:t>−</m:t>
                            </m:r>
                            <m:r>
                              <a:rPr lang="en-US" sz="1400" i="1" dirty="0">
                                <a:latin typeface="Cambria Math" charset="0"/>
                              </a:rPr>
                              <m:t>𝛽</m:t>
                            </m:r>
                          </m:e>
                        </m:d>
                      </m:e>
                      <m:sub>
                        <m:r>
                          <a:rPr lang="en-US" sz="1400" b="0" i="1" dirty="0" smtClean="0">
                            <a:latin typeface="Cambria Math" charset="0"/>
                          </a:rPr>
                          <m:t>1</m:t>
                        </m:r>
                      </m:sub>
                    </m:sSub>
                  </m:oMath>
                </a14:m>
                <a:r>
                  <a:rPr lang="en-US" sz="1400" dirty="0"/>
                  <a:t> )</a:t>
                </a:r>
              </a:p>
              <a:p>
                <a:r>
                  <a:rPr lang="en-US" sz="1400" dirty="0" smtClean="0"/>
                  <a:t>SSE: Sum of Squared Error on outcome Prediction</a:t>
                </a:r>
              </a:p>
              <a:p>
                <a:r>
                  <a:rPr lang="en-US" sz="1400" dirty="0" smtClean="0"/>
                  <a:t>TP: True </a:t>
                </a:r>
                <a:r>
                  <a:rPr lang="en-US" sz="1400" dirty="0" err="1" smtClean="0"/>
                  <a:t>Postive</a:t>
                </a:r>
                <a:endParaRPr lang="en-US" sz="1400" dirty="0" smtClean="0"/>
              </a:p>
              <a:p>
                <a:r>
                  <a:rPr lang="en-US" sz="1400" dirty="0"/>
                  <a:t>a</a:t>
                </a:r>
                <a:r>
                  <a:rPr lang="en-US" sz="1400" dirty="0" smtClean="0"/>
                  <a:t>ll: all biomarker covariates (including both prognostic biomarkers and predictive </a:t>
                </a:r>
                <a:r>
                  <a:rPr lang="en-US" sz="1400" dirty="0" err="1" smtClean="0"/>
                  <a:t>biomakers</a:t>
                </a:r>
                <a:r>
                  <a:rPr lang="en-US" sz="1400" dirty="0" smtClean="0"/>
                  <a:t>)</a:t>
                </a:r>
              </a:p>
              <a:p>
                <a:r>
                  <a:rPr lang="en-US" sz="1400" dirty="0" err="1"/>
                  <a:t>p</a:t>
                </a:r>
                <a:r>
                  <a:rPr lang="en-US" sz="1400" dirty="0" err="1" smtClean="0"/>
                  <a:t>rog</a:t>
                </a:r>
                <a:r>
                  <a:rPr lang="en-US" sz="1400" dirty="0" smtClean="0"/>
                  <a:t>: Only on prognostic biomarkers</a:t>
                </a:r>
              </a:p>
              <a:p>
                <a:r>
                  <a:rPr lang="en-US" sz="1400" dirty="0" err="1"/>
                  <a:t>p</a:t>
                </a:r>
                <a:r>
                  <a:rPr lang="en-US" sz="1400" dirty="0" err="1" smtClean="0"/>
                  <a:t>red</a:t>
                </a:r>
                <a:r>
                  <a:rPr lang="en-US" sz="1400" dirty="0" smtClean="0"/>
                  <a:t>: Only on predictive biomarkers</a:t>
                </a:r>
              </a:p>
              <a:p>
                <a:r>
                  <a:rPr lang="en-US" sz="1400" dirty="0" err="1"/>
                  <a:t>n</a:t>
                </a:r>
                <a:r>
                  <a:rPr lang="en-US" sz="1400" dirty="0" err="1" smtClean="0"/>
                  <a:t>um</a:t>
                </a:r>
                <a:r>
                  <a:rPr lang="en-US" sz="1400" dirty="0" smtClean="0"/>
                  <a:t>: Model Size </a:t>
                </a:r>
                <a:endParaRPr 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582026" y="2859782"/>
                <a:ext cx="7475123" cy="1929887"/>
              </a:xfrm>
              <a:prstGeom prst="rect">
                <a:avLst/>
              </a:prstGeom>
              <a:blipFill rotWithShape="0">
                <a:blip r:embed="rId2"/>
                <a:stretch>
                  <a:fillRect l="-244" b="-2524"/>
                </a:stretch>
              </a:blipFill>
            </p:spPr>
            <p:txBody>
              <a:bodyPr/>
              <a:lstStyle/>
              <a:p>
                <a:r>
                  <a:rPr lang="en-US">
                    <a:noFill/>
                  </a:rPr>
                  <a:t> </a:t>
                </a:r>
              </a:p>
            </p:txBody>
          </p:sp>
        </mc:Fallback>
      </mc:AlternateContent>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6023" y="788433"/>
            <a:ext cx="7067128" cy="2019179"/>
          </a:xfrm>
        </p:spPr>
      </p:pic>
      <p:sp>
        <p:nvSpPr>
          <p:cNvPr id="10" name="Rectangle 9"/>
          <p:cNvSpPr/>
          <p:nvPr/>
        </p:nvSpPr>
        <p:spPr>
          <a:xfrm>
            <a:off x="5093159" y="141962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87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Distributions of TPR on Predictive Biomarkers Across All Simulations</a:t>
            </a:r>
          </a:p>
        </p:txBody>
      </p:sp>
      <p:sp>
        <p:nvSpPr>
          <p:cNvPr id="3" name="Text Placeholder 2"/>
          <p:cNvSpPr>
            <a:spLocks noGrp="1"/>
          </p:cNvSpPr>
          <p:nvPr>
            <p:ph type="body" idx="1"/>
          </p:nvPr>
        </p:nvSpPr>
        <p:spPr/>
        <p:txBody>
          <a:bodyPr>
            <a:normAutofit lnSpcReduction="10000"/>
          </a:bodyPr>
          <a:lstStyle/>
          <a:p>
            <a:r>
              <a:rPr lang="en-US" dirty="0" smtClean="0"/>
              <a:t>SNR=1</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926" y="1403350"/>
            <a:ext cx="3442349" cy="2963863"/>
          </a:xfrm>
        </p:spPr>
      </p:pic>
      <p:sp>
        <p:nvSpPr>
          <p:cNvPr id="5" name="Text Placeholder 4"/>
          <p:cNvSpPr>
            <a:spLocks noGrp="1"/>
          </p:cNvSpPr>
          <p:nvPr>
            <p:ph type="body" sz="quarter" idx="3"/>
          </p:nvPr>
        </p:nvSpPr>
        <p:spPr/>
        <p:txBody>
          <a:bodyPr>
            <a:normAutofit lnSpcReduction="10000"/>
          </a:bodyPr>
          <a:lstStyle/>
          <a:p>
            <a:r>
              <a:rPr lang="en-US" dirty="0" smtClean="0"/>
              <a:t>SNR=5</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44738" y="1403350"/>
            <a:ext cx="3442349" cy="2963863"/>
          </a:xfrm>
        </p:spPr>
      </p:pic>
      <p:sp>
        <p:nvSpPr>
          <p:cNvPr id="7" name="Footer Placeholder 6"/>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35</a:t>
            </a:fld>
            <a:endParaRPr kumimoji="1" lang="ja-JP" altLang="en-US" dirty="0"/>
          </a:p>
        </p:txBody>
      </p:sp>
    </p:spTree>
    <p:extLst>
      <p:ext uri="{BB962C8B-B14F-4D97-AF65-F5344CB8AC3E}">
        <p14:creationId xmlns:p14="http://schemas.microsoft.com/office/powerpoint/2010/main" val="7486595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Distributions of TPR on Predictive Biomarkers Across All Simulations</a:t>
            </a:r>
          </a:p>
        </p:txBody>
      </p:sp>
      <p:sp>
        <p:nvSpPr>
          <p:cNvPr id="3" name="Text Placeholder 2"/>
          <p:cNvSpPr>
            <a:spLocks noGrp="1"/>
          </p:cNvSpPr>
          <p:nvPr>
            <p:ph type="body" idx="1"/>
          </p:nvPr>
        </p:nvSpPr>
        <p:spPr/>
        <p:txBody>
          <a:bodyPr>
            <a:normAutofit lnSpcReduction="10000"/>
          </a:bodyPr>
          <a:lstStyle/>
          <a:p>
            <a:r>
              <a:rPr lang="en-US" dirty="0" smtClean="0"/>
              <a:t>SNR=10</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926" y="1403350"/>
            <a:ext cx="3442349" cy="2963863"/>
          </a:xfrm>
        </p:spPr>
      </p:pic>
      <p:sp>
        <p:nvSpPr>
          <p:cNvPr id="5" name="Text Placeholder 4"/>
          <p:cNvSpPr>
            <a:spLocks noGrp="1"/>
          </p:cNvSpPr>
          <p:nvPr>
            <p:ph type="body" sz="quarter" idx="3"/>
          </p:nvPr>
        </p:nvSpPr>
        <p:spPr/>
        <p:txBody>
          <a:bodyPr>
            <a:normAutofit lnSpcReduction="10000"/>
          </a:bodyPr>
          <a:lstStyle/>
          <a:p>
            <a:r>
              <a:rPr lang="en-US" dirty="0" smtClean="0"/>
              <a:t>SNR=20</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45983" y="1403350"/>
            <a:ext cx="3439858" cy="2963863"/>
          </a:xfrm>
        </p:spPr>
      </p:pic>
      <p:sp>
        <p:nvSpPr>
          <p:cNvPr id="7" name="Footer Placeholder 6"/>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36</a:t>
            </a:fld>
            <a:endParaRPr kumimoji="1" lang="ja-JP" altLang="en-US" dirty="0"/>
          </a:p>
        </p:txBody>
      </p:sp>
    </p:spTree>
    <p:extLst>
      <p:ext uri="{BB962C8B-B14F-4D97-AF65-F5344CB8AC3E}">
        <p14:creationId xmlns:p14="http://schemas.microsoft.com/office/powerpoint/2010/main" val="486827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Distributions of TPR on Predictive Biomarkers Across All Simulations</a:t>
            </a:r>
          </a:p>
        </p:txBody>
      </p:sp>
      <p:sp>
        <p:nvSpPr>
          <p:cNvPr id="3" name="Text Placeholder 2"/>
          <p:cNvSpPr>
            <a:spLocks noGrp="1"/>
          </p:cNvSpPr>
          <p:nvPr>
            <p:ph type="body" idx="1"/>
          </p:nvPr>
        </p:nvSpPr>
        <p:spPr/>
        <p:txBody>
          <a:bodyPr>
            <a:normAutofit lnSpcReduction="10000"/>
          </a:bodyPr>
          <a:lstStyle/>
          <a:p>
            <a:r>
              <a:rPr lang="en-US" dirty="0" smtClean="0"/>
              <a:t>SNR=100</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171" y="1403350"/>
            <a:ext cx="3439858" cy="2963863"/>
          </a:xfrm>
        </p:spPr>
      </p:pic>
      <p:sp>
        <p:nvSpPr>
          <p:cNvPr id="5" name="Text Placeholder 4"/>
          <p:cNvSpPr>
            <a:spLocks noGrp="1"/>
          </p:cNvSpPr>
          <p:nvPr>
            <p:ph type="body" sz="quarter" idx="3"/>
          </p:nvPr>
        </p:nvSpPr>
        <p:spPr/>
        <p:txBody>
          <a:bodyPr>
            <a:normAutofit lnSpcReduction="10000"/>
          </a:bodyPr>
          <a:lstStyle/>
          <a:p>
            <a:endParaRPr lang="en-US" dirty="0"/>
          </a:p>
        </p:txBody>
      </p:sp>
      <p:sp>
        <p:nvSpPr>
          <p:cNvPr id="6" name="Content Placeholder 5"/>
          <p:cNvSpPr>
            <a:spLocks noGrp="1"/>
          </p:cNvSpPr>
          <p:nvPr>
            <p:ph sz="quarter" idx="4"/>
          </p:nvPr>
        </p:nvSpPr>
        <p:spPr/>
        <p:txBody>
          <a:bodyPr/>
          <a:lstStyle/>
          <a:p>
            <a:endParaRPr lang="en-US"/>
          </a:p>
        </p:txBody>
      </p:sp>
      <p:sp>
        <p:nvSpPr>
          <p:cNvPr id="7" name="Footer Placeholder 6"/>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8" name="Slide Number Placeholder 7"/>
          <p:cNvSpPr>
            <a:spLocks noGrp="1"/>
          </p:cNvSpPr>
          <p:nvPr>
            <p:ph type="sldNum" sz="quarter" idx="12"/>
          </p:nvPr>
        </p:nvSpPr>
        <p:spPr/>
        <p:txBody>
          <a:bodyPr/>
          <a:lstStyle/>
          <a:p>
            <a:fld id="{E9B57936-92EF-4126-AE48-1D9D36D15E98}" type="slidenum">
              <a:rPr kumimoji="1" lang="ja-JP" altLang="en-US" smtClean="0"/>
              <a:pPr/>
              <a:t>37</a:t>
            </a:fld>
            <a:endParaRPr kumimoji="1" lang="ja-JP" altLang="en-US" dirty="0"/>
          </a:p>
        </p:txBody>
      </p:sp>
    </p:spTree>
    <p:extLst>
      <p:ext uri="{BB962C8B-B14F-4D97-AF65-F5344CB8AC3E}">
        <p14:creationId xmlns:p14="http://schemas.microsoft.com/office/powerpoint/2010/main" val="193988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869" y="927100"/>
            <a:ext cx="6111875" cy="3667125"/>
          </a:xfr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38</a:t>
            </a:fld>
            <a:endParaRPr kumimoji="1" lang="ja-JP" altLang="en-US" dirty="0"/>
          </a:p>
        </p:txBody>
      </p:sp>
    </p:spTree>
    <p:extLst>
      <p:ext uri="{BB962C8B-B14F-4D97-AF65-F5344CB8AC3E}">
        <p14:creationId xmlns:p14="http://schemas.microsoft.com/office/powerpoint/2010/main" val="2137718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almacgroup.com/wp-content/uploads/2017/05/image-two.png">
            <a:extLst>
              <a:ext uri="{FF2B5EF4-FFF2-40B4-BE49-F238E27FC236}">
                <a16:creationId xmlns:a16="http://schemas.microsoft.com/office/drawing/2014/main" xmlns="" id="{E867E7A2-8CC0-46B4-BFF0-6C32B06ABEE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44" t="6053"/>
          <a:stretch/>
        </p:blipFill>
        <p:spPr bwMode="auto">
          <a:xfrm>
            <a:off x="535577" y="1071154"/>
            <a:ext cx="7929880" cy="30542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4E2B386B-E39D-49FE-A910-C82ADD38FF9D}"/>
              </a:ext>
            </a:extLst>
          </p:cNvPr>
          <p:cNvSpPr/>
          <p:nvPr/>
        </p:nvSpPr>
        <p:spPr>
          <a:xfrm>
            <a:off x="475805" y="874000"/>
            <a:ext cx="3775166" cy="1724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a:extLst>
              <a:ext uri="{FF2B5EF4-FFF2-40B4-BE49-F238E27FC236}">
                <a16:creationId xmlns:a16="http://schemas.microsoft.com/office/drawing/2014/main" xmlns="" id="{0773589D-C5B3-4615-A900-47F413CA0D37}"/>
              </a:ext>
            </a:extLst>
          </p:cNvPr>
          <p:cNvSpPr txBox="1"/>
          <p:nvPr/>
        </p:nvSpPr>
        <p:spPr>
          <a:xfrm>
            <a:off x="6016180" y="3298372"/>
            <a:ext cx="496389" cy="300082"/>
          </a:xfrm>
          <a:prstGeom prst="rect">
            <a:avLst/>
          </a:prstGeom>
          <a:noFill/>
        </p:spPr>
        <p:txBody>
          <a:bodyPr wrap="square" rtlCol="0">
            <a:spAutoFit/>
          </a:bodyPr>
          <a:lstStyle/>
          <a:p>
            <a:r>
              <a:rPr lang="en-US" sz="1350" dirty="0">
                <a:solidFill>
                  <a:schemeClr val="accent6">
                    <a:lumMod val="75000"/>
                  </a:schemeClr>
                </a:solidFill>
                <a:latin typeface="Arial Black" panose="020B0A04020102020204" pitchFamily="34" charset="0"/>
              </a:rPr>
              <a:t>X</a:t>
            </a:r>
          </a:p>
        </p:txBody>
      </p:sp>
      <p:sp>
        <p:nvSpPr>
          <p:cNvPr id="7" name="Rectangle: Rounded Corners 6">
            <a:extLst>
              <a:ext uri="{FF2B5EF4-FFF2-40B4-BE49-F238E27FC236}">
                <a16:creationId xmlns:a16="http://schemas.microsoft.com/office/drawing/2014/main" xmlns="" id="{D8171938-008D-42E2-BEAB-8033B90F3225}"/>
              </a:ext>
            </a:extLst>
          </p:cNvPr>
          <p:cNvSpPr/>
          <p:nvPr/>
        </p:nvSpPr>
        <p:spPr>
          <a:xfrm>
            <a:off x="5930537" y="1835332"/>
            <a:ext cx="483326" cy="39841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xmlns="" id="{C7B28F70-E44D-430F-A8AD-A49444776531}"/>
              </a:ext>
            </a:extLst>
          </p:cNvPr>
          <p:cNvSpPr txBox="1"/>
          <p:nvPr/>
        </p:nvSpPr>
        <p:spPr>
          <a:xfrm>
            <a:off x="6016180" y="1956749"/>
            <a:ext cx="496389" cy="300082"/>
          </a:xfrm>
          <a:prstGeom prst="rect">
            <a:avLst/>
          </a:prstGeom>
          <a:noFill/>
        </p:spPr>
        <p:txBody>
          <a:bodyPr wrap="square" rtlCol="0">
            <a:spAutoFit/>
          </a:bodyPr>
          <a:lstStyle/>
          <a:p>
            <a:r>
              <a:rPr lang="en-US" sz="1350" dirty="0">
                <a:solidFill>
                  <a:schemeClr val="accent6">
                    <a:lumMod val="75000"/>
                  </a:schemeClr>
                </a:solidFill>
                <a:latin typeface="Arial Black" panose="020B0A04020102020204" pitchFamily="34" charset="0"/>
              </a:rPr>
              <a:t>X</a:t>
            </a:r>
          </a:p>
        </p:txBody>
      </p:sp>
      <p:sp>
        <p:nvSpPr>
          <p:cNvPr id="12" name="Title 1">
            <a:extLst>
              <a:ext uri="{FF2B5EF4-FFF2-40B4-BE49-F238E27FC236}">
                <a16:creationId xmlns:a16="http://schemas.microsoft.com/office/drawing/2014/main" xmlns="" id="{38583C8C-DF97-4568-BBC0-1E6B87C39B83}"/>
              </a:ext>
            </a:extLst>
          </p:cNvPr>
          <p:cNvSpPr>
            <a:spLocks noGrp="1"/>
          </p:cNvSpPr>
          <p:nvPr>
            <p:ph type="title"/>
          </p:nvPr>
        </p:nvSpPr>
        <p:spPr>
          <a:xfrm>
            <a:off x="316308" y="13328"/>
            <a:ext cx="7886700" cy="994172"/>
          </a:xfrm>
        </p:spPr>
        <p:txBody>
          <a:bodyPr/>
          <a:lstStyle/>
          <a:p>
            <a:r>
              <a:rPr lang="en-US" dirty="0"/>
              <a:t>Patient Subgroup Identification</a:t>
            </a:r>
          </a:p>
        </p:txBody>
      </p:sp>
    </p:spTree>
    <p:extLst>
      <p:ext uri="{BB962C8B-B14F-4D97-AF65-F5344CB8AC3E}">
        <p14:creationId xmlns:p14="http://schemas.microsoft.com/office/powerpoint/2010/main" val="1208105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869" y="927100"/>
            <a:ext cx="6111875" cy="3667125"/>
          </a:xfr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39</a:t>
            </a:fld>
            <a:endParaRPr kumimoji="1" lang="ja-JP" altLang="en-US" dirty="0"/>
          </a:p>
        </p:txBody>
      </p:sp>
    </p:spTree>
    <p:extLst>
      <p:ext uri="{BB962C8B-B14F-4D97-AF65-F5344CB8AC3E}">
        <p14:creationId xmlns:p14="http://schemas.microsoft.com/office/powerpoint/2010/main" val="1232070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Other number of </a:t>
            </a:r>
            <a:r>
              <a:rPr lang="en-US" dirty="0" err="1" smtClean="0"/>
              <a:t>biomakers</a:t>
            </a:r>
            <a:endParaRPr lang="en-US" dirty="0"/>
          </a:p>
        </p:txBody>
      </p:sp>
    </p:spTree>
    <p:extLst>
      <p:ext uri="{BB962C8B-B14F-4D97-AF65-F5344CB8AC3E}">
        <p14:creationId xmlns:p14="http://schemas.microsoft.com/office/powerpoint/2010/main" val="1196191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of </a:t>
            </a:r>
            <a:r>
              <a:rPr lang="en-US" dirty="0" smtClean="0"/>
              <a:t>genes=50 </a:t>
            </a:r>
            <a:r>
              <a:rPr lang="en-US" dirty="0"/>
              <a:t>and total </a:t>
            </a:r>
            <a:r>
              <a:rPr lang="en-US" dirty="0" smtClean="0"/>
              <a:t>dimension=106</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806" y="1490662"/>
            <a:ext cx="7620000" cy="2540000"/>
          </a:xfr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41</a:t>
            </a:fld>
            <a:endParaRPr kumimoji="1" lang="ja-JP" altLang="en-US" dirty="0"/>
          </a:p>
        </p:txBody>
      </p:sp>
      <p:sp>
        <p:nvSpPr>
          <p:cNvPr id="7" name="Rectangle 6"/>
          <p:cNvSpPr/>
          <p:nvPr/>
        </p:nvSpPr>
        <p:spPr>
          <a:xfrm>
            <a:off x="6012160" y="2139702"/>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97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When </a:t>
            </a:r>
            <a:r>
              <a:rPr lang="en-US" dirty="0" smtClean="0"/>
              <a:t>number of biomarkers &gt; sample size</a:t>
            </a:r>
          </a:p>
          <a:p>
            <a:endParaRPr lang="en-US" dirty="0"/>
          </a:p>
        </p:txBody>
      </p:sp>
    </p:spTree>
    <p:extLst>
      <p:ext uri="{BB962C8B-B14F-4D97-AF65-F5344CB8AC3E}">
        <p14:creationId xmlns:p14="http://schemas.microsoft.com/office/powerpoint/2010/main" val="1392794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of genes=200 and total dimension=406</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43</a:t>
            </a:fld>
            <a:endParaRPr kumimoji="1" lang="ja-JP"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806" y="1490662"/>
            <a:ext cx="7620000" cy="2540000"/>
          </a:xfrm>
        </p:spPr>
      </p:pic>
      <p:sp>
        <p:nvSpPr>
          <p:cNvPr id="8" name="Rectangle 7"/>
          <p:cNvSpPr/>
          <p:nvPr/>
        </p:nvSpPr>
        <p:spPr>
          <a:xfrm>
            <a:off x="6084168" y="2211710"/>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74341" y="3056466"/>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5514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When covariates are SNP</a:t>
            </a:r>
          </a:p>
        </p:txBody>
      </p:sp>
    </p:spTree>
    <p:extLst>
      <p:ext uri="{BB962C8B-B14F-4D97-AF65-F5344CB8AC3E}">
        <p14:creationId xmlns:p14="http://schemas.microsoft.com/office/powerpoint/2010/main" val="1244891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SNP</a:t>
            </a:r>
          </a:p>
        </p:txBody>
      </p:sp>
      <p:sp>
        <p:nvSpPr>
          <p:cNvPr id="4" name="Footer Placeholder 3"/>
          <p:cNvSpPr>
            <a:spLocks noGrp="1"/>
          </p:cNvSpPr>
          <p:nvPr>
            <p:ph type="ftr" sz="quarter" idx="11"/>
          </p:nvPr>
        </p:nvSpPr>
        <p:spPr/>
        <p:txBody>
          <a:bodyPr/>
          <a:lstStyle/>
          <a:p>
            <a:r>
              <a:rPr lang="ja-JP" altLang="en-US"/>
              <a:t>｜</a:t>
            </a:r>
            <a:r>
              <a:rPr lang="en-US" altLang="ja-JP"/>
              <a:t>0000</a:t>
            </a:r>
            <a:r>
              <a:rPr lang="ja-JP" altLang="en-US"/>
              <a:t>　</a:t>
            </a:r>
            <a:r>
              <a:rPr lang="en-US" altLang="ja-JP"/>
              <a:t>|</a:t>
            </a:r>
            <a:r>
              <a:rPr lang="ja-JP" altLang="en-US"/>
              <a:t>　　</a:t>
            </a:r>
            <a:r>
              <a:rPr lang="en-US" altLang="ja-JP"/>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45</a:t>
            </a:fld>
            <a:endParaRPr kumimoji="1" lang="ja-JP"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806" y="1490662"/>
            <a:ext cx="7620000" cy="2540000"/>
          </a:xfrm>
        </p:spPr>
      </p:pic>
      <p:sp>
        <p:nvSpPr>
          <p:cNvPr id="8" name="Rectangle 7"/>
          <p:cNvSpPr/>
          <p:nvPr/>
        </p:nvSpPr>
        <p:spPr>
          <a:xfrm>
            <a:off x="6029263" y="2211710"/>
            <a:ext cx="55896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225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Real Data</a:t>
            </a:r>
            <a:endParaRPr lang="en-US" dirty="0"/>
          </a:p>
        </p:txBody>
      </p:sp>
    </p:spTree>
    <p:extLst>
      <p:ext uri="{BB962C8B-B14F-4D97-AF65-F5344CB8AC3E}">
        <p14:creationId xmlns:p14="http://schemas.microsoft.com/office/powerpoint/2010/main" val="499531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Steps</a:t>
            </a:r>
            <a:endParaRPr lang="en-US" dirty="0"/>
          </a:p>
        </p:txBody>
      </p:sp>
      <p:sp>
        <p:nvSpPr>
          <p:cNvPr id="3" name="Content Placeholder 2"/>
          <p:cNvSpPr>
            <a:spLocks noGrp="1"/>
          </p:cNvSpPr>
          <p:nvPr>
            <p:ph idx="1"/>
          </p:nvPr>
        </p:nvSpPr>
        <p:spPr/>
        <p:txBody>
          <a:bodyPr/>
          <a:lstStyle/>
          <a:p>
            <a:r>
              <a:rPr lang="en-US" dirty="0" smtClean="0"/>
              <a:t>Overlapping Simulations</a:t>
            </a:r>
          </a:p>
          <a:p>
            <a:r>
              <a:rPr lang="en-US" dirty="0" smtClean="0"/>
              <a:t>Stop Criterion</a:t>
            </a:r>
          </a:p>
          <a:p>
            <a:r>
              <a:rPr lang="en-US" dirty="0" smtClean="0"/>
              <a:t>Combination of </a:t>
            </a:r>
          </a:p>
          <a:p>
            <a:r>
              <a:rPr lang="en-US" dirty="0" smtClean="0"/>
              <a:t>Endpoints</a:t>
            </a:r>
          </a:p>
        </p:txBody>
      </p:sp>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47</a:t>
            </a:fld>
            <a:endParaRPr kumimoji="1" lang="ja-JP" altLang="en-US" dirty="0"/>
          </a:p>
        </p:txBody>
      </p:sp>
    </p:spTree>
    <p:extLst>
      <p:ext uri="{BB962C8B-B14F-4D97-AF65-F5344CB8AC3E}">
        <p14:creationId xmlns:p14="http://schemas.microsoft.com/office/powerpoint/2010/main" val="5945477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48</a:t>
            </a:fld>
            <a:endParaRPr kumimoji="1" lang="ja-JP" altLang="en-US" dirty="0"/>
          </a:p>
        </p:txBody>
      </p:sp>
    </p:spTree>
    <p:extLst>
      <p:ext uri="{BB962C8B-B14F-4D97-AF65-F5344CB8AC3E}">
        <p14:creationId xmlns:p14="http://schemas.microsoft.com/office/powerpoint/2010/main" val="1806187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pic>
        <p:nvPicPr>
          <p:cNvPr id="6" name="Content Placeholder 5"/>
          <p:cNvPicPr>
            <a:picLocks noGrp="1" noChangeAspect="1"/>
          </p:cNvPicPr>
          <p:nvPr>
            <p:ph idx="1"/>
          </p:nvPr>
        </p:nvPicPr>
        <p:blipFill>
          <a:blip r:embed="rId2"/>
          <a:stretch>
            <a:fillRect/>
          </a:stretch>
        </p:blipFill>
        <p:spPr>
          <a:xfrm>
            <a:off x="404813" y="1179961"/>
            <a:ext cx="8281987" cy="3161403"/>
          </a:xfrm>
          <a:prstGeom prst="rect">
            <a:avLst/>
          </a:prstGeo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4</a:t>
            </a:fld>
            <a:endParaRPr kumimoji="1" lang="ja-JP" altLang="en-US" dirty="0"/>
          </a:p>
        </p:txBody>
      </p:sp>
    </p:spTree>
    <p:extLst>
      <p:ext uri="{BB962C8B-B14F-4D97-AF65-F5344CB8AC3E}">
        <p14:creationId xmlns:p14="http://schemas.microsoft.com/office/powerpoint/2010/main" val="2024762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Thanks!</a:t>
            </a:r>
            <a:endParaRPr lang="en-US" dirty="0"/>
          </a:p>
        </p:txBody>
      </p:sp>
    </p:spTree>
    <p:extLst>
      <p:ext uri="{BB962C8B-B14F-4D97-AF65-F5344CB8AC3E}">
        <p14:creationId xmlns:p14="http://schemas.microsoft.com/office/powerpoint/2010/main" val="577405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Lasso</a:t>
            </a:r>
            <a:endParaRPr lang="en-US" dirty="0"/>
          </a:p>
        </p:txBody>
      </p:sp>
      <p:pic>
        <p:nvPicPr>
          <p:cNvPr id="6" name="Content Placeholder 5"/>
          <p:cNvPicPr>
            <a:picLocks noGrp="1" noChangeAspect="1"/>
          </p:cNvPicPr>
          <p:nvPr>
            <p:ph idx="1"/>
          </p:nvPr>
        </p:nvPicPr>
        <p:blipFill>
          <a:blip r:embed="rId2"/>
          <a:stretch>
            <a:fillRect/>
          </a:stretch>
        </p:blipFill>
        <p:spPr>
          <a:xfrm>
            <a:off x="691765" y="927100"/>
            <a:ext cx="7708083" cy="3667125"/>
          </a:xfrm>
          <a:prstGeom prst="rect">
            <a:avLst/>
          </a:prstGeo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5</a:t>
            </a:fld>
            <a:endParaRPr kumimoji="1" lang="ja-JP" altLang="en-US" dirty="0"/>
          </a:p>
        </p:txBody>
      </p:sp>
    </p:spTree>
    <p:extLst>
      <p:ext uri="{BB962C8B-B14F-4D97-AF65-F5344CB8AC3E}">
        <p14:creationId xmlns:p14="http://schemas.microsoft.com/office/powerpoint/2010/main" val="567980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a:t>
            </a:r>
            <a:endParaRPr lang="en-US" dirty="0"/>
          </a:p>
        </p:txBody>
      </p:sp>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6</a:t>
            </a:fld>
            <a:endParaRPr kumimoji="1" lang="ja-JP" altLang="en-US" dirty="0"/>
          </a:p>
        </p:txBody>
      </p:sp>
      <p:pic>
        <p:nvPicPr>
          <p:cNvPr id="12" name="Content Placeholder 11"/>
          <p:cNvPicPr>
            <a:picLocks noGrp="1" noChangeAspect="1"/>
          </p:cNvPicPr>
          <p:nvPr>
            <p:ph idx="1"/>
          </p:nvPr>
        </p:nvPicPr>
        <p:blipFill>
          <a:blip r:embed="rId2"/>
          <a:stretch>
            <a:fillRect/>
          </a:stretch>
        </p:blipFill>
        <p:spPr>
          <a:xfrm>
            <a:off x="1541825" y="927100"/>
            <a:ext cx="6007963" cy="3667125"/>
          </a:xfrm>
          <a:prstGeom prst="rect">
            <a:avLst/>
          </a:prstGeom>
        </p:spPr>
      </p:pic>
    </p:spTree>
    <p:extLst>
      <p:ext uri="{BB962C8B-B14F-4D97-AF65-F5344CB8AC3E}">
        <p14:creationId xmlns:p14="http://schemas.microsoft.com/office/powerpoint/2010/main" val="2059846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7</a:t>
            </a:fld>
            <a:endParaRPr kumimoji="1" lang="ja-JP" alt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9025" y="927100"/>
            <a:ext cx="1833562" cy="3667125"/>
          </a:xfrm>
        </p:spPr>
      </p:pic>
      <p:sp>
        <p:nvSpPr>
          <p:cNvPr id="9" name="Oval 8"/>
          <p:cNvSpPr/>
          <p:nvPr/>
        </p:nvSpPr>
        <p:spPr>
          <a:xfrm>
            <a:off x="3923928" y="555526"/>
            <a:ext cx="864096" cy="864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32040" y="3447973"/>
            <a:ext cx="864096" cy="864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11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Net</a:t>
            </a:r>
            <a:endParaRPr lang="en-US" dirty="0"/>
          </a:p>
        </p:txBody>
      </p:sp>
      <p:pic>
        <p:nvPicPr>
          <p:cNvPr id="6" name="Content Placeholder 5"/>
          <p:cNvPicPr>
            <a:picLocks noGrp="1" noChangeAspect="1"/>
          </p:cNvPicPr>
          <p:nvPr>
            <p:ph idx="1"/>
          </p:nvPr>
        </p:nvPicPr>
        <p:blipFill>
          <a:blip r:embed="rId2"/>
          <a:stretch>
            <a:fillRect/>
          </a:stretch>
        </p:blipFill>
        <p:spPr>
          <a:xfrm>
            <a:off x="995340" y="927100"/>
            <a:ext cx="7100933" cy="3667125"/>
          </a:xfrm>
          <a:prstGeom prst="rect">
            <a:avLst/>
          </a:prstGeom>
        </p:spPr>
      </p:pic>
      <p:sp>
        <p:nvSpPr>
          <p:cNvPr id="4" name="Footer Placeholder 3"/>
          <p:cNvSpPr>
            <a:spLocks noGrp="1"/>
          </p:cNvSpPr>
          <p:nvPr>
            <p:ph type="ftr" sz="quarter" idx="11"/>
          </p:nvPr>
        </p:nvSpPr>
        <p:spPr/>
        <p:txBody>
          <a:bodyPr/>
          <a:lstStyle/>
          <a:p>
            <a:r>
              <a:rPr lang="ja-JP" altLang="en-US" smtClean="0"/>
              <a:t>｜</a:t>
            </a:r>
            <a:r>
              <a:rPr lang="en-US" altLang="ja-JP" smtClean="0"/>
              <a:t>0000</a:t>
            </a:r>
            <a:r>
              <a:rPr lang="ja-JP" altLang="en-US" smtClean="0"/>
              <a:t>　</a:t>
            </a:r>
            <a:r>
              <a:rPr lang="en-US" altLang="ja-JP" smtClean="0"/>
              <a:t>|</a:t>
            </a:r>
            <a:r>
              <a:rPr lang="ja-JP" altLang="en-US" smtClean="0"/>
              <a:t>　　</a:t>
            </a:r>
            <a:r>
              <a:rPr lang="en-US" altLang="ja-JP" smtClean="0"/>
              <a:t>DDMMYY</a:t>
            </a:r>
            <a:endParaRPr lang="ja-JP" altLang="en-US" dirty="0"/>
          </a:p>
        </p:txBody>
      </p:sp>
      <p:sp>
        <p:nvSpPr>
          <p:cNvPr id="5" name="Slide Number Placeholder 4"/>
          <p:cNvSpPr>
            <a:spLocks noGrp="1"/>
          </p:cNvSpPr>
          <p:nvPr>
            <p:ph type="sldNum" sz="quarter" idx="12"/>
          </p:nvPr>
        </p:nvSpPr>
        <p:spPr/>
        <p:txBody>
          <a:bodyPr/>
          <a:lstStyle/>
          <a:p>
            <a:fld id="{E9B57936-92EF-4126-AE48-1D9D36D15E98}" type="slidenum">
              <a:rPr kumimoji="1" lang="ja-JP" altLang="en-US" smtClean="0"/>
              <a:pPr/>
              <a:t>8</a:t>
            </a:fld>
            <a:endParaRPr kumimoji="1" lang="ja-JP" altLang="en-US" dirty="0"/>
          </a:p>
        </p:txBody>
      </p:sp>
    </p:spTree>
    <p:extLst>
      <p:ext uri="{BB962C8B-B14F-4D97-AF65-F5344CB8AC3E}">
        <p14:creationId xmlns:p14="http://schemas.microsoft.com/office/powerpoint/2010/main" val="417359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akeda_ppt_uroko_tpc_akanered">
  <a:themeElements>
    <a:clrScheme name="ユーザー定義 1">
      <a:dk1>
        <a:srgbClr val="000000"/>
      </a:dk1>
      <a:lt1>
        <a:srgbClr val="FFFFFF"/>
      </a:lt1>
      <a:dk2>
        <a:srgbClr val="000000"/>
      </a:dk2>
      <a:lt2>
        <a:srgbClr val="FFFFFF"/>
      </a:lt2>
      <a:accent1>
        <a:srgbClr val="EA5532"/>
      </a:accent1>
      <a:accent2>
        <a:srgbClr val="A7381D"/>
      </a:accent2>
      <a:accent3>
        <a:srgbClr val="F6BBAD"/>
      </a:accent3>
      <a:accent4>
        <a:srgbClr val="898989"/>
      </a:accent4>
      <a:accent5>
        <a:srgbClr val="4C4948"/>
      </a:accent5>
      <a:accent6>
        <a:srgbClr val="DDDDDD"/>
      </a:accent6>
      <a:hlink>
        <a:srgbClr val="000000"/>
      </a:hlink>
      <a:folHlink>
        <a:srgbClr val="000000"/>
      </a:folHlink>
    </a:clrScheme>
    <a:fontScheme name="Takeda Typeface">
      <a:majorFont>
        <a:latin typeface="Arial"/>
        <a:ea typeface="HGPｺﾞｼｯｸM"/>
        <a:cs typeface=""/>
      </a:majorFont>
      <a:minorFont>
        <a:latin typeface="Arial"/>
        <a:ea typeface="HGPｺﾞｼｯ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Dakiyama_PPTwide_template_2017</Template>
  <TotalTime>1153</TotalTime>
  <Words>1138</Words>
  <Application>Microsoft Macintosh PowerPoint</Application>
  <PresentationFormat>On-screen Show (16:9)</PresentationFormat>
  <Paragraphs>239</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 Black</vt:lpstr>
      <vt:lpstr>Arial Unicode MS</vt:lpstr>
      <vt:lpstr>Calibri</vt:lpstr>
      <vt:lpstr>Cambria Math</vt:lpstr>
      <vt:lpstr>HGPｺﾞｼｯｸM</vt:lpstr>
      <vt:lpstr>Meiryo</vt:lpstr>
      <vt:lpstr>ＭＳ Ｐゴシック</vt:lpstr>
      <vt:lpstr>メイリオ</vt:lpstr>
      <vt:lpstr>Arial</vt:lpstr>
      <vt:lpstr>Takeda_ppt_uroko_tpc_akanered</vt:lpstr>
      <vt:lpstr>Generalized Group Lasso for Predictive Biomarkers Selection</vt:lpstr>
      <vt:lpstr>Outline</vt:lpstr>
      <vt:lpstr>Prognostic Biomarkers and Predictive Biomarkers</vt:lpstr>
      <vt:lpstr>Patient Subgroup Identification</vt:lpstr>
      <vt:lpstr>Model</vt:lpstr>
      <vt:lpstr>Group Lasso</vt:lpstr>
      <vt:lpstr>Loss Function</vt:lpstr>
      <vt:lpstr>PowerPoint Presentation</vt:lpstr>
      <vt:lpstr>Elastic Net</vt:lpstr>
      <vt:lpstr>Adaptive Weights</vt:lpstr>
      <vt:lpstr>Optimization Strategies</vt:lpstr>
      <vt:lpstr>Algorithm</vt:lpstr>
      <vt:lpstr>PowerPoint Presentation</vt:lpstr>
      <vt:lpstr>Simulation Setup</vt:lpstr>
      <vt:lpstr>Signal/Noise ratio (SNR)</vt:lpstr>
      <vt:lpstr>Other methods</vt:lpstr>
      <vt:lpstr>PowerPoint Presentation</vt:lpstr>
      <vt:lpstr>Distributions of MSE and SSE by Penalty Parameters</vt:lpstr>
      <vt:lpstr>Selected Model Size</vt:lpstr>
      <vt:lpstr>Optimal Regularization Parameters</vt:lpstr>
      <vt:lpstr>PowerPoint Presentation</vt:lpstr>
      <vt:lpstr>Nonzero Interaction Effects Proportion=5%</vt:lpstr>
      <vt:lpstr>Nonzero Interaction Effects Proportion=10%</vt:lpstr>
      <vt:lpstr>Nonzero Interaction Effects Proportion=0.15</vt:lpstr>
      <vt:lpstr>Nonzero Interaction Effects Proportion=0.2</vt:lpstr>
      <vt:lpstr>Distributions of TPR on Predictive Biomarkers Across All Simulations</vt:lpstr>
      <vt:lpstr>Distributions of TPR on Predictive Biomarkers Across All Simulations</vt:lpstr>
      <vt:lpstr>PowerPoint Presentation</vt:lpstr>
      <vt:lpstr>PowerPoint Presentation</vt:lpstr>
      <vt:lpstr>PowerPoint Presentation</vt:lpstr>
      <vt:lpstr>SNR=1</vt:lpstr>
      <vt:lpstr>SNR=5</vt:lpstr>
      <vt:lpstr>SNR=10</vt:lpstr>
      <vt:lpstr>SNR=20</vt:lpstr>
      <vt:lpstr>SNR=100</vt:lpstr>
      <vt:lpstr>Distributions of TPR on Predictive Biomarkers Across All Simulations</vt:lpstr>
      <vt:lpstr>Distributions of TPR on Predictive Biomarkers Across All Simulations</vt:lpstr>
      <vt:lpstr>Distributions of TPR on Predictive Biomarkers Across All Simulations</vt:lpstr>
      <vt:lpstr>PowerPoint Presentation</vt:lpstr>
      <vt:lpstr>PowerPoint Presentation</vt:lpstr>
      <vt:lpstr>PowerPoint Presentation</vt:lpstr>
      <vt:lpstr>Dimension of genes=50 and total dimension=106</vt:lpstr>
      <vt:lpstr>PowerPoint Presentation</vt:lpstr>
      <vt:lpstr>Dimension of genes=200 and total dimension=406</vt:lpstr>
      <vt:lpstr>PowerPoint Presentation</vt:lpstr>
      <vt:lpstr>SNP</vt:lpstr>
      <vt:lpstr>PowerPoint Presentation</vt:lpstr>
      <vt:lpstr>Future Steps</vt:lpstr>
      <vt:lpstr>References</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0</dc:title>
  <dc:creator>director</dc:creator>
  <cp:lastModifiedBy>Deng Wenxuan</cp:lastModifiedBy>
  <cp:revision>46</cp:revision>
  <dcterms:created xsi:type="dcterms:W3CDTF">2017-03-10T10:19:28Z</dcterms:created>
  <dcterms:modified xsi:type="dcterms:W3CDTF">2018-08-16T13:46:35Z</dcterms:modified>
</cp:coreProperties>
</file>