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3"/>
  </p:notesMasterIdLst>
  <p:sldIdLst>
    <p:sldId id="260" r:id="rId2"/>
    <p:sldId id="320" r:id="rId3"/>
    <p:sldId id="342" r:id="rId4"/>
    <p:sldId id="318" r:id="rId5"/>
    <p:sldId id="327" r:id="rId6"/>
    <p:sldId id="319" r:id="rId7"/>
    <p:sldId id="341" r:id="rId8"/>
    <p:sldId id="345" r:id="rId9"/>
    <p:sldId id="343" r:id="rId10"/>
    <p:sldId id="340" r:id="rId11"/>
    <p:sldId id="331" r:id="rId12"/>
    <p:sldId id="346" r:id="rId13"/>
    <p:sldId id="347" r:id="rId14"/>
    <p:sldId id="348" r:id="rId15"/>
    <p:sldId id="325" r:id="rId16"/>
    <p:sldId id="349" r:id="rId17"/>
    <p:sldId id="350" r:id="rId18"/>
    <p:sldId id="316" r:id="rId19"/>
    <p:sldId id="315" r:id="rId20"/>
    <p:sldId id="339" r:id="rId21"/>
    <p:sldId id="261" r:id="rId22"/>
    <p:sldId id="344" r:id="rId23"/>
    <p:sldId id="352" r:id="rId24"/>
    <p:sldId id="353" r:id="rId25"/>
    <p:sldId id="293" r:id="rId26"/>
    <p:sldId id="337" r:id="rId27"/>
    <p:sldId id="278" r:id="rId28"/>
    <p:sldId id="355" r:id="rId29"/>
    <p:sldId id="356" r:id="rId30"/>
    <p:sldId id="336" r:id="rId31"/>
    <p:sldId id="284" r:id="rId32"/>
    <p:sldId id="357" r:id="rId33"/>
    <p:sldId id="358" r:id="rId34"/>
    <p:sldId id="335" r:id="rId35"/>
    <p:sldId id="305" r:id="rId36"/>
    <p:sldId id="289" r:id="rId37"/>
    <p:sldId id="333" r:id="rId38"/>
    <p:sldId id="291" r:id="rId39"/>
    <p:sldId id="367" r:id="rId40"/>
    <p:sldId id="307" r:id="rId41"/>
    <p:sldId id="313" r:id="rId42"/>
    <p:sldId id="30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32" r:id="rId52"/>
  </p:sldIdLst>
  <p:sldSz cx="9144000" cy="5143500" type="screen16x9"/>
  <p:notesSz cx="6805613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 Wenxuan" initials="DW" lastIdx="1" clrIdx="0">
    <p:extLst/>
  </p:cmAuthor>
  <p:cmAuthor id="2" name="Deng, Wenxuan" initials="DW" lastIdx="17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50000" autoAdjust="0"/>
  </p:normalViewPr>
  <p:slideViewPr>
    <p:cSldViewPr showGuides="1">
      <p:cViewPr varScale="1">
        <p:scale>
          <a:sx n="120" d="100"/>
          <a:sy n="120" d="100"/>
        </p:scale>
        <p:origin x="200" y="9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commentAuthors" Target="commentAuthor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4:02.851" idx="8">
    <p:pos x="10" y="10"/>
    <p:text>gap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4:11.522" idx="9">
    <p:pos x="10" y="146"/>
    <p:text>curve notation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  <p:cm authorId="2" dt="2018-08-21T16:44:36.441" idx="10">
    <p:pos x="10" y="282"/>
    <p:text>brief</p:text>
    <p:extLst>
      <p:ext uri="{C676402C-5697-4E1C-873F-D02D1690AC5C}">
        <p15:threadingInfo xmlns:p15="http://schemas.microsoft.com/office/powerpoint/2012/main" timeZoneBias="240">
          <p15:parentCm authorId="2" idx="8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5:31.603" idx="11">
    <p:pos x="4359" y="2468"/>
    <p:text>full name of lasso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6:32.979" idx="1">
    <p:pos x="10" y="10"/>
    <p:text>connection to ordinary linear model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7:01.943" idx="12">
    <p:pos x="10" y="146"/>
    <p:text>constraint optimization first: motivation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  <p:cm authorId="2" dt="2018-08-21T16:47:06.755" idx="13">
    <p:pos x="10" y="282"/>
    <p:text>order</p:text>
    <p:extLst>
      <p:ext uri="{C676402C-5697-4E1C-873F-D02D1690AC5C}">
        <p15:threadingInfo xmlns:p15="http://schemas.microsoft.com/office/powerpoint/2012/main" timeZoneBias="240">
          <p15:parentCm authorId="2" idx="1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47:33.665" idx="14">
    <p:pos x="1735" y="1145"/>
    <p:text>covariate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21T16:51:55.459" idx="17">
    <p:pos x="10" y="10"/>
    <p:text>list arguments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18:17.678" idx="2">
    <p:pos x="10" y="10"/>
    <p:text>delete</p:text>
    <p:extLst>
      <p:ext uri="{C676402C-5697-4E1C-873F-D02D1690AC5C}">
        <p15:threadingInfo xmlns:p15="http://schemas.microsoft.com/office/powerpoint/2012/main" timeZoneBias="240"/>
      </p:ext>
    </p:extLst>
  </p:cm>
  <p:cm authorId="2" dt="2018-08-21T16:49:44.027" idx="15">
    <p:pos x="10" y="146"/>
    <p:text>why not lasso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  <p:cm authorId="2" dt="2018-08-21T16:50:04.471" idx="16">
    <p:pos x="10" y="282"/>
    <p:text>assumption first</p:text>
    <p:extLst>
      <p:ext uri="{C676402C-5697-4E1C-873F-D02D1690AC5C}">
        <p15:threadingInfo xmlns:p15="http://schemas.microsoft.com/office/powerpoint/2012/main" timeZoneBias="240">
          <p15:parentCm authorId="2" idx="2"/>
        </p15:threadingInfo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3:15.622" idx="4">
    <p:pos x="4238" y="614"/>
    <p:text>rephrase</p:text>
    <p:extLst>
      <p:ext uri="{C676402C-5697-4E1C-873F-D02D1690AC5C}">
        <p15:threadingInfo xmlns:p15="http://schemas.microsoft.com/office/powerpoint/2012/main" timeZoneBias="240"/>
      </p:ext>
    </p:extLst>
  </p:cm>
  <p:cm authorId="2" dt="2018-08-17T16:24:23.507" idx="5">
    <p:pos x="10" y="10"/>
    <p:text>triangle correlation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8-17T16:25:30.076" idx="6">
    <p:pos x="10" y="10"/>
    <p:text>false negative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B2979B-5C61-4C79-B9CB-D7742768E99C}" type="doc">
      <dgm:prSet loTypeId="urn:microsoft.com/office/officeart/2005/8/layout/chevron2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A0BF7EE-7DDA-4E7B-8D1E-024F593D63F1}">
      <dgm:prSet phldrT="[Text]"/>
      <dgm:spPr/>
      <dgm:t>
        <a:bodyPr/>
        <a:lstStyle/>
        <a:p>
          <a:r>
            <a:rPr lang="en-US" dirty="0"/>
            <a:t>Fixed number of genes: 100</a:t>
          </a:r>
        </a:p>
      </dgm:t>
    </dgm:pt>
    <dgm:pt modelId="{2629081B-F522-45F5-8912-CB01566A6E72}" type="parTrans" cxnId="{620327DF-B7DE-4242-B3A8-1B2FCCC1BA65}">
      <dgm:prSet/>
      <dgm:spPr/>
      <dgm:t>
        <a:bodyPr/>
        <a:lstStyle/>
        <a:p>
          <a:endParaRPr lang="en-US"/>
        </a:p>
      </dgm:t>
    </dgm:pt>
    <dgm:pt modelId="{7B679A58-3BDB-4467-9EA9-41A989C92319}" type="sibTrans" cxnId="{620327DF-B7DE-4242-B3A8-1B2FCCC1BA65}">
      <dgm:prSet/>
      <dgm:spPr/>
      <dgm:t>
        <a:bodyPr/>
        <a:lstStyle/>
        <a:p>
          <a:endParaRPr lang="en-US"/>
        </a:p>
      </dgm:t>
    </dgm:pt>
    <dgm:pt modelId="{0CCE5AD2-61DC-41A6-9B0F-32D738E1EE00}">
      <dgm:prSet phldrT="[Text]"/>
      <dgm:spPr/>
      <dgm:t>
        <a:bodyPr/>
        <a:lstStyle/>
        <a:p>
          <a:r>
            <a:rPr lang="en-US" dirty="0"/>
            <a:t>Fixed SNR=10</a:t>
          </a:r>
        </a:p>
      </dgm:t>
    </dgm:pt>
    <dgm:pt modelId="{2E82410A-3BFC-4A14-BDF6-25BA38E2B853}" type="parTrans" cxnId="{9ACB8F3B-D1C9-413F-8B2F-73500D74470D}">
      <dgm:prSet/>
      <dgm:spPr/>
      <dgm:t>
        <a:bodyPr/>
        <a:lstStyle/>
        <a:p>
          <a:endParaRPr lang="en-US"/>
        </a:p>
      </dgm:t>
    </dgm:pt>
    <dgm:pt modelId="{86305B89-9F18-43CD-BACC-3191D195676D}" type="sibTrans" cxnId="{9ACB8F3B-D1C9-413F-8B2F-73500D74470D}">
      <dgm:prSet/>
      <dgm:spPr/>
      <dgm:t>
        <a:bodyPr/>
        <a:lstStyle/>
        <a:p>
          <a:endParaRPr lang="en-US"/>
        </a:p>
      </dgm:t>
    </dgm:pt>
    <dgm:pt modelId="{38382313-0EA2-4C90-989F-2DE69F55C4BD}">
      <dgm:prSet phldrT="[Text]"/>
      <dgm:spPr/>
      <dgm:t>
        <a:bodyPr/>
        <a:lstStyle/>
        <a:p>
          <a:r>
            <a:rPr lang="en-US" dirty="0"/>
            <a:t>SNR</a:t>
          </a:r>
        </a:p>
      </dgm:t>
    </dgm:pt>
    <dgm:pt modelId="{5846A2D4-7925-4581-828D-F002237A0154}" type="parTrans" cxnId="{5C154914-FC4F-4C58-9C64-0D995B932C76}">
      <dgm:prSet/>
      <dgm:spPr/>
      <dgm:t>
        <a:bodyPr/>
        <a:lstStyle/>
        <a:p>
          <a:endParaRPr lang="en-US"/>
        </a:p>
      </dgm:t>
    </dgm:pt>
    <dgm:pt modelId="{86318F2E-2A15-45E9-AB35-D5F38718D00C}" type="sibTrans" cxnId="{5C154914-FC4F-4C58-9C64-0D995B932C76}">
      <dgm:prSet/>
      <dgm:spPr/>
      <dgm:t>
        <a:bodyPr/>
        <a:lstStyle/>
        <a:p>
          <a:endParaRPr lang="en-US"/>
        </a:p>
      </dgm:t>
    </dgm:pt>
    <dgm:pt modelId="{E7CFBD75-B701-47FE-8C58-754179825C67}">
      <dgm:prSet phldrT="[Text]"/>
      <dgm:spPr/>
      <dgm:t>
        <a:bodyPr/>
        <a:lstStyle/>
        <a:p>
          <a:r>
            <a:rPr lang="en-US" dirty="0"/>
            <a:t>Fixed number of genes: 100</a:t>
          </a:r>
        </a:p>
      </dgm:t>
    </dgm:pt>
    <dgm:pt modelId="{F31AFD7D-63C0-4B26-AE15-7634094EA84C}" type="parTrans" cxnId="{F01AE35C-AA98-4D04-A4B4-D6619441D7C3}">
      <dgm:prSet/>
      <dgm:spPr/>
      <dgm:t>
        <a:bodyPr/>
        <a:lstStyle/>
        <a:p>
          <a:endParaRPr lang="en-US"/>
        </a:p>
      </dgm:t>
    </dgm:pt>
    <dgm:pt modelId="{4A9E4D86-25E2-4BAF-98CC-ECF52C89FAC6}" type="sibTrans" cxnId="{F01AE35C-AA98-4D04-A4B4-D6619441D7C3}">
      <dgm:prSet/>
      <dgm:spPr/>
      <dgm:t>
        <a:bodyPr/>
        <a:lstStyle/>
        <a:p>
          <a:endParaRPr lang="en-US"/>
        </a:p>
      </dgm:t>
    </dgm:pt>
    <dgm:pt modelId="{C8C1595D-BE67-4C4A-B83E-DAAA4CE51238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01F7E243-2C0A-4AE1-9979-5C28569B7596}" type="parTrans" cxnId="{B3452A6F-D59D-4223-99B3-37FF265221EB}">
      <dgm:prSet/>
      <dgm:spPr/>
      <dgm:t>
        <a:bodyPr/>
        <a:lstStyle/>
        <a:p>
          <a:endParaRPr lang="en-US"/>
        </a:p>
      </dgm:t>
    </dgm:pt>
    <dgm:pt modelId="{DC0CB1B9-6646-4834-B220-990F19D2612B}" type="sibTrans" cxnId="{B3452A6F-D59D-4223-99B3-37FF265221EB}">
      <dgm:prSet/>
      <dgm:spPr/>
      <dgm:t>
        <a:bodyPr/>
        <a:lstStyle/>
        <a:p>
          <a:endParaRPr lang="en-US"/>
        </a:p>
      </dgm:t>
    </dgm:pt>
    <dgm:pt modelId="{9E1B5DE7-B8D9-4907-BE8A-35E2A4BA3584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BB94109E-8A8E-4C4E-A6BE-E3A9079B9460}" type="parTrans" cxnId="{8146623B-55F6-4658-BB87-3CEE60CA35A0}">
      <dgm:prSet/>
      <dgm:spPr/>
      <dgm:t>
        <a:bodyPr/>
        <a:lstStyle/>
        <a:p>
          <a:endParaRPr lang="en-US"/>
        </a:p>
      </dgm:t>
    </dgm:pt>
    <dgm:pt modelId="{5B15C5EF-84EB-45D3-A3C0-D11EE76A13B4}" type="sibTrans" cxnId="{8146623B-55F6-4658-BB87-3CEE60CA35A0}">
      <dgm:prSet/>
      <dgm:spPr/>
      <dgm:t>
        <a:bodyPr/>
        <a:lstStyle/>
        <a:p>
          <a:endParaRPr lang="en-US"/>
        </a:p>
      </dgm:t>
    </dgm:pt>
    <dgm:pt modelId="{86BC410A-C116-40E0-B4E2-11DE4AA65FA4}">
      <dgm:prSet phldrT="[Text]"/>
      <dgm:spPr/>
      <dgm:t>
        <a:bodyPr/>
        <a:lstStyle/>
        <a:p>
          <a:r>
            <a:rPr lang="en-US" dirty="0"/>
            <a:t>Dimension</a:t>
          </a:r>
        </a:p>
      </dgm:t>
    </dgm:pt>
    <dgm:pt modelId="{36D374DB-4B6B-4CCB-BFC4-88F431737722}" type="parTrans" cxnId="{DD6CDA72-BCDD-40F2-98A9-6C10AE78C2BD}">
      <dgm:prSet/>
      <dgm:spPr/>
      <dgm:t>
        <a:bodyPr/>
        <a:lstStyle/>
        <a:p>
          <a:endParaRPr lang="en-US"/>
        </a:p>
      </dgm:t>
    </dgm:pt>
    <dgm:pt modelId="{2CF913C7-593B-499D-8A62-EFCC2BC898BC}" type="sibTrans" cxnId="{DD6CDA72-BCDD-40F2-98A9-6C10AE78C2BD}">
      <dgm:prSet/>
      <dgm:spPr/>
      <dgm:t>
        <a:bodyPr/>
        <a:lstStyle/>
        <a:p>
          <a:endParaRPr lang="en-US"/>
        </a:p>
      </dgm:t>
    </dgm:pt>
    <dgm:pt modelId="{3E8DD688-99F4-42B7-ADCD-929F3AD1A952}">
      <dgm:prSet phldrT="[Text]"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10A37DFD-D802-475D-9D3D-A5ED450E89D4}" type="parTrans" cxnId="{5DC840DC-CADE-4247-8FF2-08EF995FCEB3}">
      <dgm:prSet/>
      <dgm:spPr/>
      <dgm:t>
        <a:bodyPr/>
        <a:lstStyle/>
        <a:p>
          <a:endParaRPr lang="en-US"/>
        </a:p>
      </dgm:t>
    </dgm:pt>
    <dgm:pt modelId="{F8DCA085-A7EE-4ACE-92C7-A45CECAE0CC0}" type="sibTrans" cxnId="{5DC840DC-CADE-4247-8FF2-08EF995FCEB3}">
      <dgm:prSet/>
      <dgm:spPr/>
      <dgm:t>
        <a:bodyPr/>
        <a:lstStyle/>
        <a:p>
          <a:endParaRPr lang="en-US"/>
        </a:p>
      </dgm:t>
    </dgm:pt>
    <dgm:pt modelId="{EA96D2DC-CA3D-46B3-96DE-A30E5C5FB2F1}">
      <dgm:prSet phldrT="[Text]"/>
      <dgm:spPr/>
      <dgm:t>
        <a:bodyPr/>
        <a:lstStyle/>
        <a:p>
          <a:r>
            <a:rPr lang="en-US" dirty="0"/>
            <a:t>Fixed SNR=10</a:t>
          </a:r>
        </a:p>
      </dgm:t>
    </dgm:pt>
    <dgm:pt modelId="{AEFF3977-8565-42F7-8679-7E0AA8DCD8DA}" type="parTrans" cxnId="{5AF09A3D-11C6-4161-BE33-53CD09813DBF}">
      <dgm:prSet/>
      <dgm:spPr/>
      <dgm:t>
        <a:bodyPr/>
        <a:lstStyle/>
        <a:p>
          <a:endParaRPr lang="en-US"/>
        </a:p>
      </dgm:t>
    </dgm:pt>
    <dgm:pt modelId="{17F5046D-1512-4DCC-9FD1-3957D2730003}" type="sibTrans" cxnId="{5AF09A3D-11C6-4161-BE33-53CD09813DBF}">
      <dgm:prSet/>
      <dgm:spPr/>
      <dgm:t>
        <a:bodyPr/>
        <a:lstStyle/>
        <a:p>
          <a:endParaRPr lang="en-US"/>
        </a:p>
      </dgm:t>
    </dgm:pt>
    <dgm:pt modelId="{5C0C6CD0-ABB1-4223-A011-B3E6C00F2159}">
      <dgm:prSet phldrT="[Text]"/>
      <dgm:spPr/>
      <dgm:t>
        <a:bodyPr/>
        <a:lstStyle/>
        <a:p>
          <a:r>
            <a:rPr lang="en-US" dirty="0"/>
            <a:t>Fixed covariates data type: Standard Normal Distribution</a:t>
          </a:r>
        </a:p>
      </dgm:t>
    </dgm:pt>
    <dgm:pt modelId="{6D5F0C9F-BF27-4B28-A50D-A641E7B01B2C}" type="parTrans" cxnId="{9CAF74A6-E39C-4EC2-AEA6-346421338C86}">
      <dgm:prSet/>
      <dgm:spPr/>
      <dgm:t>
        <a:bodyPr/>
        <a:lstStyle/>
        <a:p>
          <a:endParaRPr lang="en-US"/>
        </a:p>
      </dgm:t>
    </dgm:pt>
    <dgm:pt modelId="{B6B71650-1D1F-4F76-8E07-1F29FFAA3469}" type="sibTrans" cxnId="{9CAF74A6-E39C-4EC2-AEA6-346421338C86}">
      <dgm:prSet/>
      <dgm:spPr/>
      <dgm:t>
        <a:bodyPr/>
        <a:lstStyle/>
        <a:p>
          <a:endParaRPr lang="en-US"/>
        </a:p>
      </dgm:t>
    </dgm:pt>
    <dgm:pt modelId="{D95598EA-A9D5-4B16-93C0-2C73746E18EC}">
      <dgm:prSet phldrT="[Text]"/>
      <dgm:spPr/>
      <dgm:t>
        <a:bodyPr/>
        <a:lstStyle/>
        <a:p>
          <a:r>
            <a:rPr lang="en-US" dirty="0"/>
            <a:t>SNP</a:t>
          </a:r>
        </a:p>
      </dgm:t>
    </dgm:pt>
    <dgm:pt modelId="{7200C661-3112-42FA-AD2B-BFD5998A92FC}" type="parTrans" cxnId="{EDF6DCDB-181B-4494-987A-4F99DB8C3760}">
      <dgm:prSet/>
      <dgm:spPr/>
      <dgm:t>
        <a:bodyPr/>
        <a:lstStyle/>
        <a:p>
          <a:endParaRPr lang="en-US"/>
        </a:p>
      </dgm:t>
    </dgm:pt>
    <dgm:pt modelId="{04C87DA4-B0DA-4DB2-BBA0-BE8DC30F0D46}" type="sibTrans" cxnId="{EDF6DCDB-181B-4494-987A-4F99DB8C3760}">
      <dgm:prSet/>
      <dgm:spPr/>
      <dgm:t>
        <a:bodyPr/>
        <a:lstStyle/>
        <a:p>
          <a:endParaRPr lang="en-US"/>
        </a:p>
      </dgm:t>
    </dgm:pt>
    <dgm:pt modelId="{AF488DDA-5F7C-4533-B568-2FA2E448735E}">
      <dgm:prSet phldrT="[Text]"/>
      <dgm:spPr/>
      <dgm:t>
        <a:bodyPr/>
        <a:lstStyle/>
        <a:p>
          <a:r>
            <a:rPr lang="en-US" dirty="0"/>
            <a:t>Proportion</a:t>
          </a:r>
        </a:p>
      </dgm:t>
    </dgm:pt>
    <dgm:pt modelId="{50D97B6A-CF45-4CAA-BA59-2FA53BBF27EE}" type="parTrans" cxnId="{F999CACD-D8C3-4962-8AC4-BFFCF758C656}">
      <dgm:prSet/>
      <dgm:spPr/>
      <dgm:t>
        <a:bodyPr/>
        <a:lstStyle/>
        <a:p>
          <a:endParaRPr lang="en-US"/>
        </a:p>
      </dgm:t>
    </dgm:pt>
    <dgm:pt modelId="{1C961E97-7CDC-4A7B-B014-B4C8AB201F7E}" type="sibTrans" cxnId="{F999CACD-D8C3-4962-8AC4-BFFCF758C656}">
      <dgm:prSet/>
      <dgm:spPr/>
      <dgm:t>
        <a:bodyPr/>
        <a:lstStyle/>
        <a:p>
          <a:endParaRPr lang="en-US"/>
        </a:p>
      </dgm:t>
    </dgm:pt>
    <dgm:pt modelId="{B450257E-742D-44B4-8049-AE063E9EF942}">
      <dgm:prSet phldrT="[Text]"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DBFD4CA1-7383-4408-A0AB-D3F7F2F65B6B}" type="parTrans" cxnId="{21615DC5-6DAB-4140-BE9E-C068C3E4F695}">
      <dgm:prSet/>
      <dgm:spPr/>
      <dgm:t>
        <a:bodyPr/>
        <a:lstStyle/>
        <a:p>
          <a:endParaRPr lang="en-US"/>
        </a:p>
      </dgm:t>
    </dgm:pt>
    <dgm:pt modelId="{A91813BB-A90C-4D38-9771-013B4C5E15B3}" type="sibTrans" cxnId="{21615DC5-6DAB-4140-BE9E-C068C3E4F695}">
      <dgm:prSet/>
      <dgm:spPr/>
      <dgm:t>
        <a:bodyPr/>
        <a:lstStyle/>
        <a:p>
          <a:endParaRPr lang="en-US"/>
        </a:p>
      </dgm:t>
    </dgm:pt>
    <dgm:pt modelId="{97630EBA-C60C-4354-9175-FC9FD9541489}">
      <dgm:prSet/>
      <dgm:spPr/>
      <dgm:t>
        <a:bodyPr/>
        <a:lstStyle/>
        <a:p>
          <a:r>
            <a:rPr lang="en-US"/>
            <a:t>Fixed number of genes: 100</a:t>
          </a:r>
        </a:p>
      </dgm:t>
    </dgm:pt>
    <dgm:pt modelId="{DD2F3B4D-8513-4BD1-9629-2F5F99567BDC}" type="parTrans" cxnId="{01EF0D5F-3767-47EB-BEE7-E375B22107B0}">
      <dgm:prSet/>
      <dgm:spPr/>
      <dgm:t>
        <a:bodyPr/>
        <a:lstStyle/>
        <a:p>
          <a:endParaRPr lang="en-US"/>
        </a:p>
      </dgm:t>
    </dgm:pt>
    <dgm:pt modelId="{96898EF0-0C33-4C38-A7D0-F06EDAB58126}" type="sibTrans" cxnId="{01EF0D5F-3767-47EB-BEE7-E375B22107B0}">
      <dgm:prSet/>
      <dgm:spPr/>
      <dgm:t>
        <a:bodyPr/>
        <a:lstStyle/>
        <a:p>
          <a:endParaRPr lang="en-US"/>
        </a:p>
      </dgm:t>
    </dgm:pt>
    <dgm:pt modelId="{D6A4D214-E874-4166-A197-D717BC934187}">
      <dgm:prSet/>
      <dgm:spPr/>
      <dgm:t>
        <a:bodyPr/>
        <a:lstStyle/>
        <a:p>
          <a:r>
            <a:rPr lang="en-US" dirty="0"/>
            <a:t>Fixed proportion of nonzero predictive biomarkers: 10%</a:t>
          </a:r>
        </a:p>
      </dgm:t>
    </dgm:pt>
    <dgm:pt modelId="{6B29DF65-06AF-4CAD-9B21-A8714A7E1A73}" type="parTrans" cxnId="{5F41262B-A515-4411-BA4C-D07D4C3CC5AF}">
      <dgm:prSet/>
      <dgm:spPr/>
      <dgm:t>
        <a:bodyPr/>
        <a:lstStyle/>
        <a:p>
          <a:endParaRPr lang="en-US"/>
        </a:p>
      </dgm:t>
    </dgm:pt>
    <dgm:pt modelId="{FB1BBF3A-FCC8-4D0C-9572-A40C56C4C718}" type="sibTrans" cxnId="{5F41262B-A515-4411-BA4C-D07D4C3CC5AF}">
      <dgm:prSet/>
      <dgm:spPr/>
      <dgm:t>
        <a:bodyPr/>
        <a:lstStyle/>
        <a:p>
          <a:endParaRPr lang="en-US"/>
        </a:p>
      </dgm:t>
    </dgm:pt>
    <dgm:pt modelId="{CBE5605E-8751-4042-B09E-3D2AF9BB53EE}">
      <dgm:prSet/>
      <dgm:spPr/>
      <dgm:t>
        <a:bodyPr/>
        <a:lstStyle/>
        <a:p>
          <a:r>
            <a:rPr lang="en-US" dirty="0"/>
            <a:t>Fixed SNR=10</a:t>
          </a:r>
        </a:p>
      </dgm:t>
    </dgm:pt>
    <dgm:pt modelId="{8F5BE460-7959-4122-B232-654EC686E9B9}" type="parTrans" cxnId="{165FA0E7-97B6-416A-AC79-DADA3911804D}">
      <dgm:prSet/>
      <dgm:spPr/>
      <dgm:t>
        <a:bodyPr/>
        <a:lstStyle/>
        <a:p>
          <a:endParaRPr lang="en-US"/>
        </a:p>
      </dgm:t>
    </dgm:pt>
    <dgm:pt modelId="{0FE11BC4-FBA7-42B0-A70E-97138CDD0F9A}" type="sibTrans" cxnId="{165FA0E7-97B6-416A-AC79-DADA3911804D}">
      <dgm:prSet/>
      <dgm:spPr/>
      <dgm:t>
        <a:bodyPr/>
        <a:lstStyle/>
        <a:p>
          <a:endParaRPr lang="en-US"/>
        </a:p>
      </dgm:t>
    </dgm:pt>
    <dgm:pt modelId="{10F3906F-CFD0-400B-9C48-9CF17B0B8C1A}" type="pres">
      <dgm:prSet presAssocID="{33B2979B-5C61-4C79-B9CB-D7742768E99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78651D-F937-4BE7-8A13-5DEDD560F0B3}" type="pres">
      <dgm:prSet presAssocID="{AF488DDA-5F7C-4533-B568-2FA2E448735E}" presName="composite" presStyleCnt="0"/>
      <dgm:spPr/>
    </dgm:pt>
    <dgm:pt modelId="{C5C7F22F-E87C-450F-9E48-B3228B48C98A}" type="pres">
      <dgm:prSet presAssocID="{AF488DDA-5F7C-4533-B568-2FA2E448735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2A383-0D98-4594-85E0-EAA50CB0BD7C}" type="pres">
      <dgm:prSet presAssocID="{AF488DDA-5F7C-4533-B568-2FA2E448735E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B3658-10E1-445C-B6D1-51A791D92588}" type="pres">
      <dgm:prSet presAssocID="{1C961E97-7CDC-4A7B-B014-B4C8AB201F7E}" presName="sp" presStyleCnt="0"/>
      <dgm:spPr/>
    </dgm:pt>
    <dgm:pt modelId="{AD1A1630-456C-4A81-8C8A-5E5B27BE542C}" type="pres">
      <dgm:prSet presAssocID="{38382313-0EA2-4C90-989F-2DE69F55C4BD}" presName="composite" presStyleCnt="0"/>
      <dgm:spPr/>
    </dgm:pt>
    <dgm:pt modelId="{3EA0871E-3D2E-4761-9CBA-F42C2B17AF35}" type="pres">
      <dgm:prSet presAssocID="{38382313-0EA2-4C90-989F-2DE69F55C4B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98090B-1B75-477E-866A-F0C87B4A002C}" type="pres">
      <dgm:prSet presAssocID="{38382313-0EA2-4C90-989F-2DE69F55C4BD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81BF29-2C22-4E17-9CB2-E389F505FA1E}" type="pres">
      <dgm:prSet presAssocID="{86318F2E-2A15-45E9-AB35-D5F38718D00C}" presName="sp" presStyleCnt="0"/>
      <dgm:spPr/>
    </dgm:pt>
    <dgm:pt modelId="{8916AECD-B121-4EB3-8BFC-35BCAB80A83E}" type="pres">
      <dgm:prSet presAssocID="{86BC410A-C116-40E0-B4E2-11DE4AA65FA4}" presName="composite" presStyleCnt="0"/>
      <dgm:spPr/>
    </dgm:pt>
    <dgm:pt modelId="{DF671F1B-CF18-41D2-8ED0-CBA032F94BC7}" type="pres">
      <dgm:prSet presAssocID="{86BC410A-C116-40E0-B4E2-11DE4AA65FA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BD3A2B-4F01-4EB4-AAD6-0A000A9A5E9B}" type="pres">
      <dgm:prSet presAssocID="{86BC410A-C116-40E0-B4E2-11DE4AA65FA4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5031E2-26D5-40F0-BDB1-160335FF5D50}" type="pres">
      <dgm:prSet presAssocID="{2CF913C7-593B-499D-8A62-EFCC2BC898BC}" presName="sp" presStyleCnt="0"/>
      <dgm:spPr/>
    </dgm:pt>
    <dgm:pt modelId="{D3A67B72-BB52-4900-B210-CC907B24B10F}" type="pres">
      <dgm:prSet presAssocID="{D95598EA-A9D5-4B16-93C0-2C73746E18EC}" presName="composite" presStyleCnt="0"/>
      <dgm:spPr/>
    </dgm:pt>
    <dgm:pt modelId="{CAC3FFF9-0328-488B-9D9E-F65CCBF37272}" type="pres">
      <dgm:prSet presAssocID="{D95598EA-A9D5-4B16-93C0-2C73746E18EC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00211F-5D98-4275-B662-6F596E5E0752}" type="pres">
      <dgm:prSet presAssocID="{D95598EA-A9D5-4B16-93C0-2C73746E18EC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89EB74-835D-48AE-A061-4B60828F321C}" type="presOf" srcId="{B450257E-742D-44B4-8049-AE063E9EF942}" destId="{5698090B-1B75-477E-866A-F0C87B4A002C}" srcOrd="0" destOrd="1" presId="urn:microsoft.com/office/officeart/2005/8/layout/chevron2"/>
    <dgm:cxn modelId="{0CA09FE3-F837-410C-98D0-8C51AC33CCEE}" type="presOf" srcId="{97630EBA-C60C-4354-9175-FC9FD9541489}" destId="{4C00211F-5D98-4275-B662-6F596E5E0752}" srcOrd="0" destOrd="0" presId="urn:microsoft.com/office/officeart/2005/8/layout/chevron2"/>
    <dgm:cxn modelId="{F999CACD-D8C3-4962-8AC4-BFFCF758C656}" srcId="{33B2979B-5C61-4C79-B9CB-D7742768E99C}" destId="{AF488DDA-5F7C-4533-B568-2FA2E448735E}" srcOrd="0" destOrd="0" parTransId="{50D97B6A-CF45-4CAA-BA59-2FA53BBF27EE}" sibTransId="{1C961E97-7CDC-4A7B-B014-B4C8AB201F7E}"/>
    <dgm:cxn modelId="{2D9852A0-C90B-4540-A24D-17E4ED330871}" type="presOf" srcId="{38382313-0EA2-4C90-989F-2DE69F55C4BD}" destId="{3EA0871E-3D2E-4761-9CBA-F42C2B17AF35}" srcOrd="0" destOrd="0" presId="urn:microsoft.com/office/officeart/2005/8/layout/chevron2"/>
    <dgm:cxn modelId="{01EF0D5F-3767-47EB-BEE7-E375B22107B0}" srcId="{D95598EA-A9D5-4B16-93C0-2C73746E18EC}" destId="{97630EBA-C60C-4354-9175-FC9FD9541489}" srcOrd="0" destOrd="0" parTransId="{DD2F3B4D-8513-4BD1-9629-2F5F99567BDC}" sibTransId="{96898EF0-0C33-4C38-A7D0-F06EDAB58126}"/>
    <dgm:cxn modelId="{165FA0E7-97B6-416A-AC79-DADA3911804D}" srcId="{D95598EA-A9D5-4B16-93C0-2C73746E18EC}" destId="{CBE5605E-8751-4042-B09E-3D2AF9BB53EE}" srcOrd="2" destOrd="0" parTransId="{8F5BE460-7959-4122-B232-654EC686E9B9}" sibTransId="{0FE11BC4-FBA7-42B0-A70E-97138CDD0F9A}"/>
    <dgm:cxn modelId="{B3452A6F-D59D-4223-99B3-37FF265221EB}" srcId="{38382313-0EA2-4C90-989F-2DE69F55C4BD}" destId="{C8C1595D-BE67-4C4A-B83E-DAAA4CE51238}" srcOrd="2" destOrd="0" parTransId="{01F7E243-2C0A-4AE1-9979-5C28569B7596}" sibTransId="{DC0CB1B9-6646-4834-B220-990F19D2612B}"/>
    <dgm:cxn modelId="{21615DC5-6DAB-4140-BE9E-C068C3E4F695}" srcId="{38382313-0EA2-4C90-989F-2DE69F55C4BD}" destId="{B450257E-742D-44B4-8049-AE063E9EF942}" srcOrd="1" destOrd="0" parTransId="{DBFD4CA1-7383-4408-A0AB-D3F7F2F65B6B}" sibTransId="{A91813BB-A90C-4D38-9771-013B4C5E15B3}"/>
    <dgm:cxn modelId="{9346AD5F-90BA-42F9-8E2D-F67BEF7579A8}" type="presOf" srcId="{E7CFBD75-B701-47FE-8C58-754179825C67}" destId="{5698090B-1B75-477E-866A-F0C87B4A002C}" srcOrd="0" destOrd="0" presId="urn:microsoft.com/office/officeart/2005/8/layout/chevron2"/>
    <dgm:cxn modelId="{5975CF0B-C6F9-48FB-807E-94D6AF2BAB6F}" type="presOf" srcId="{0CCE5AD2-61DC-41A6-9B0F-32D738E1EE00}" destId="{A812A383-0D98-4594-85E0-EAA50CB0BD7C}" srcOrd="0" destOrd="1" presId="urn:microsoft.com/office/officeart/2005/8/layout/chevron2"/>
    <dgm:cxn modelId="{5DC840DC-CADE-4247-8FF2-08EF995FCEB3}" srcId="{86BC410A-C116-40E0-B4E2-11DE4AA65FA4}" destId="{3E8DD688-99F4-42B7-ADCD-929F3AD1A952}" srcOrd="0" destOrd="0" parTransId="{10A37DFD-D802-475D-9D3D-A5ED450E89D4}" sibTransId="{F8DCA085-A7EE-4ACE-92C7-A45CECAE0CC0}"/>
    <dgm:cxn modelId="{EDF6DCDB-181B-4494-987A-4F99DB8C3760}" srcId="{33B2979B-5C61-4C79-B9CB-D7742768E99C}" destId="{D95598EA-A9D5-4B16-93C0-2C73746E18EC}" srcOrd="3" destOrd="0" parTransId="{7200C661-3112-42FA-AD2B-BFD5998A92FC}" sibTransId="{04C87DA4-B0DA-4DB2-BBA0-BE8DC30F0D46}"/>
    <dgm:cxn modelId="{9CAF74A6-E39C-4EC2-AEA6-346421338C86}" srcId="{86BC410A-C116-40E0-B4E2-11DE4AA65FA4}" destId="{5C0C6CD0-ABB1-4223-A011-B3E6C00F2159}" srcOrd="2" destOrd="0" parTransId="{6D5F0C9F-BF27-4B28-A50D-A641E7B01B2C}" sibTransId="{B6B71650-1D1F-4F76-8E07-1F29FFAA3469}"/>
    <dgm:cxn modelId="{B934CD8E-7B33-448B-9CDA-FB31E7F3635D}" type="presOf" srcId="{C8C1595D-BE67-4C4A-B83E-DAAA4CE51238}" destId="{5698090B-1B75-477E-866A-F0C87B4A002C}" srcOrd="0" destOrd="2" presId="urn:microsoft.com/office/officeart/2005/8/layout/chevron2"/>
    <dgm:cxn modelId="{8146623B-55F6-4658-BB87-3CEE60CA35A0}" srcId="{AF488DDA-5F7C-4533-B568-2FA2E448735E}" destId="{9E1B5DE7-B8D9-4907-BE8A-35E2A4BA3584}" srcOrd="2" destOrd="0" parTransId="{BB94109E-8A8E-4C4E-A6BE-E3A9079B9460}" sibTransId="{5B15C5EF-84EB-45D3-A3C0-D11EE76A13B4}"/>
    <dgm:cxn modelId="{5C154914-FC4F-4C58-9C64-0D995B932C76}" srcId="{33B2979B-5C61-4C79-B9CB-D7742768E99C}" destId="{38382313-0EA2-4C90-989F-2DE69F55C4BD}" srcOrd="1" destOrd="0" parTransId="{5846A2D4-7925-4581-828D-F002237A0154}" sibTransId="{86318F2E-2A15-45E9-AB35-D5F38718D00C}"/>
    <dgm:cxn modelId="{171C9AEA-0E58-4947-9110-51F99026EF65}" type="presOf" srcId="{EA96D2DC-CA3D-46B3-96DE-A30E5C5FB2F1}" destId="{D3BD3A2B-4F01-4EB4-AAD6-0A000A9A5E9B}" srcOrd="0" destOrd="1" presId="urn:microsoft.com/office/officeart/2005/8/layout/chevron2"/>
    <dgm:cxn modelId="{3482F50E-624D-438C-8265-DFCD60277910}" type="presOf" srcId="{D95598EA-A9D5-4B16-93C0-2C73746E18EC}" destId="{CAC3FFF9-0328-488B-9D9E-F65CCBF37272}" srcOrd="0" destOrd="0" presId="urn:microsoft.com/office/officeart/2005/8/layout/chevron2"/>
    <dgm:cxn modelId="{4E94D40E-BC09-41C0-AB76-1975E00940B4}" type="presOf" srcId="{AF488DDA-5F7C-4533-B568-2FA2E448735E}" destId="{C5C7F22F-E87C-450F-9E48-B3228B48C98A}" srcOrd="0" destOrd="0" presId="urn:microsoft.com/office/officeart/2005/8/layout/chevron2"/>
    <dgm:cxn modelId="{3106B154-B06D-4AAD-AAFE-F6D8D1A899E3}" type="presOf" srcId="{86BC410A-C116-40E0-B4E2-11DE4AA65FA4}" destId="{DF671F1B-CF18-41D2-8ED0-CBA032F94BC7}" srcOrd="0" destOrd="0" presId="urn:microsoft.com/office/officeart/2005/8/layout/chevron2"/>
    <dgm:cxn modelId="{AD784992-98B5-427D-8CD3-D4763190BB3D}" type="presOf" srcId="{3E8DD688-99F4-42B7-ADCD-929F3AD1A952}" destId="{D3BD3A2B-4F01-4EB4-AAD6-0A000A9A5E9B}" srcOrd="0" destOrd="0" presId="urn:microsoft.com/office/officeart/2005/8/layout/chevron2"/>
    <dgm:cxn modelId="{DD6CDA72-BCDD-40F2-98A9-6C10AE78C2BD}" srcId="{33B2979B-5C61-4C79-B9CB-D7742768E99C}" destId="{86BC410A-C116-40E0-B4E2-11DE4AA65FA4}" srcOrd="2" destOrd="0" parTransId="{36D374DB-4B6B-4CCB-BFC4-88F431737722}" sibTransId="{2CF913C7-593B-499D-8A62-EFCC2BC898BC}"/>
    <dgm:cxn modelId="{043E79B6-8105-4DC1-98FC-A46ADF24EFFD}" type="presOf" srcId="{BA0BF7EE-7DDA-4E7B-8D1E-024F593D63F1}" destId="{A812A383-0D98-4594-85E0-EAA50CB0BD7C}" srcOrd="0" destOrd="0" presId="urn:microsoft.com/office/officeart/2005/8/layout/chevron2"/>
    <dgm:cxn modelId="{2CB9ACC8-CB47-4C6D-A59E-C1658978D50C}" type="presOf" srcId="{33B2979B-5C61-4C79-B9CB-D7742768E99C}" destId="{10F3906F-CFD0-400B-9C48-9CF17B0B8C1A}" srcOrd="0" destOrd="0" presId="urn:microsoft.com/office/officeart/2005/8/layout/chevron2"/>
    <dgm:cxn modelId="{CBC2EE71-1EF7-4FB9-B76A-6EDB805AA1E3}" type="presOf" srcId="{5C0C6CD0-ABB1-4223-A011-B3E6C00F2159}" destId="{D3BD3A2B-4F01-4EB4-AAD6-0A000A9A5E9B}" srcOrd="0" destOrd="2" presId="urn:microsoft.com/office/officeart/2005/8/layout/chevron2"/>
    <dgm:cxn modelId="{2CF43067-2A39-4672-9D64-C09E511C8168}" type="presOf" srcId="{D6A4D214-E874-4166-A197-D717BC934187}" destId="{4C00211F-5D98-4275-B662-6F596E5E0752}" srcOrd="0" destOrd="1" presId="urn:microsoft.com/office/officeart/2005/8/layout/chevron2"/>
    <dgm:cxn modelId="{5AF09A3D-11C6-4161-BE33-53CD09813DBF}" srcId="{86BC410A-C116-40E0-B4E2-11DE4AA65FA4}" destId="{EA96D2DC-CA3D-46B3-96DE-A30E5C5FB2F1}" srcOrd="1" destOrd="0" parTransId="{AEFF3977-8565-42F7-8679-7E0AA8DCD8DA}" sibTransId="{17F5046D-1512-4DCC-9FD1-3957D2730003}"/>
    <dgm:cxn modelId="{9ACB8F3B-D1C9-413F-8B2F-73500D74470D}" srcId="{AF488DDA-5F7C-4533-B568-2FA2E448735E}" destId="{0CCE5AD2-61DC-41A6-9B0F-32D738E1EE00}" srcOrd="1" destOrd="0" parTransId="{2E82410A-3BFC-4A14-BDF6-25BA38E2B853}" sibTransId="{86305B89-9F18-43CD-BACC-3191D195676D}"/>
    <dgm:cxn modelId="{BA3E102A-C368-4096-9068-D0DFA78FD250}" type="presOf" srcId="{9E1B5DE7-B8D9-4907-BE8A-35E2A4BA3584}" destId="{A812A383-0D98-4594-85E0-EAA50CB0BD7C}" srcOrd="0" destOrd="2" presId="urn:microsoft.com/office/officeart/2005/8/layout/chevron2"/>
    <dgm:cxn modelId="{F01AE35C-AA98-4D04-A4B4-D6619441D7C3}" srcId="{38382313-0EA2-4C90-989F-2DE69F55C4BD}" destId="{E7CFBD75-B701-47FE-8C58-754179825C67}" srcOrd="0" destOrd="0" parTransId="{F31AFD7D-63C0-4B26-AE15-7634094EA84C}" sibTransId="{4A9E4D86-25E2-4BAF-98CC-ECF52C89FAC6}"/>
    <dgm:cxn modelId="{620327DF-B7DE-4242-B3A8-1B2FCCC1BA65}" srcId="{AF488DDA-5F7C-4533-B568-2FA2E448735E}" destId="{BA0BF7EE-7DDA-4E7B-8D1E-024F593D63F1}" srcOrd="0" destOrd="0" parTransId="{2629081B-F522-45F5-8912-CB01566A6E72}" sibTransId="{7B679A58-3BDB-4467-9EA9-41A989C92319}"/>
    <dgm:cxn modelId="{5F41262B-A515-4411-BA4C-D07D4C3CC5AF}" srcId="{D95598EA-A9D5-4B16-93C0-2C73746E18EC}" destId="{D6A4D214-E874-4166-A197-D717BC934187}" srcOrd="1" destOrd="0" parTransId="{6B29DF65-06AF-4CAD-9B21-A8714A7E1A73}" sibTransId="{FB1BBF3A-FCC8-4D0C-9572-A40C56C4C718}"/>
    <dgm:cxn modelId="{B458A93E-55E4-4006-94F1-C29302039561}" type="presOf" srcId="{CBE5605E-8751-4042-B09E-3D2AF9BB53EE}" destId="{4C00211F-5D98-4275-B662-6F596E5E0752}" srcOrd="0" destOrd="2" presId="urn:microsoft.com/office/officeart/2005/8/layout/chevron2"/>
    <dgm:cxn modelId="{AE7542F7-C862-4313-88C3-4E7B07264681}" type="presParOf" srcId="{10F3906F-CFD0-400B-9C48-9CF17B0B8C1A}" destId="{EB78651D-F937-4BE7-8A13-5DEDD560F0B3}" srcOrd="0" destOrd="0" presId="urn:microsoft.com/office/officeart/2005/8/layout/chevron2"/>
    <dgm:cxn modelId="{F9845B8D-91D4-4F69-8AC5-D67BC5AA04B0}" type="presParOf" srcId="{EB78651D-F937-4BE7-8A13-5DEDD560F0B3}" destId="{C5C7F22F-E87C-450F-9E48-B3228B48C98A}" srcOrd="0" destOrd="0" presId="urn:microsoft.com/office/officeart/2005/8/layout/chevron2"/>
    <dgm:cxn modelId="{E237E9D4-18F1-466D-972C-C1705C4182D3}" type="presParOf" srcId="{EB78651D-F937-4BE7-8A13-5DEDD560F0B3}" destId="{A812A383-0D98-4594-85E0-EAA50CB0BD7C}" srcOrd="1" destOrd="0" presId="urn:microsoft.com/office/officeart/2005/8/layout/chevron2"/>
    <dgm:cxn modelId="{912A2ED1-07F7-44B5-869B-75B9BB8A313B}" type="presParOf" srcId="{10F3906F-CFD0-400B-9C48-9CF17B0B8C1A}" destId="{930B3658-10E1-445C-B6D1-51A791D92588}" srcOrd="1" destOrd="0" presId="urn:microsoft.com/office/officeart/2005/8/layout/chevron2"/>
    <dgm:cxn modelId="{1E42B53B-6FE1-42A7-A4CA-74BC3F76E2EB}" type="presParOf" srcId="{10F3906F-CFD0-400B-9C48-9CF17B0B8C1A}" destId="{AD1A1630-456C-4A81-8C8A-5E5B27BE542C}" srcOrd="2" destOrd="0" presId="urn:microsoft.com/office/officeart/2005/8/layout/chevron2"/>
    <dgm:cxn modelId="{FFB6A1F6-8A91-44B6-A4E3-4ADE06D75A09}" type="presParOf" srcId="{AD1A1630-456C-4A81-8C8A-5E5B27BE542C}" destId="{3EA0871E-3D2E-4761-9CBA-F42C2B17AF35}" srcOrd="0" destOrd="0" presId="urn:microsoft.com/office/officeart/2005/8/layout/chevron2"/>
    <dgm:cxn modelId="{080C9FFF-6007-4E67-A35D-A80D64F46629}" type="presParOf" srcId="{AD1A1630-456C-4A81-8C8A-5E5B27BE542C}" destId="{5698090B-1B75-477E-866A-F0C87B4A002C}" srcOrd="1" destOrd="0" presId="urn:microsoft.com/office/officeart/2005/8/layout/chevron2"/>
    <dgm:cxn modelId="{663E9137-5D10-431F-9909-0E297F3659C5}" type="presParOf" srcId="{10F3906F-CFD0-400B-9C48-9CF17B0B8C1A}" destId="{2581BF29-2C22-4E17-9CB2-E389F505FA1E}" srcOrd="3" destOrd="0" presId="urn:microsoft.com/office/officeart/2005/8/layout/chevron2"/>
    <dgm:cxn modelId="{04F49CE9-2656-4890-9623-CFC5AB1EA845}" type="presParOf" srcId="{10F3906F-CFD0-400B-9C48-9CF17B0B8C1A}" destId="{8916AECD-B121-4EB3-8BFC-35BCAB80A83E}" srcOrd="4" destOrd="0" presId="urn:microsoft.com/office/officeart/2005/8/layout/chevron2"/>
    <dgm:cxn modelId="{EC3DB9EC-4378-44F3-A804-8691FBFA6F38}" type="presParOf" srcId="{8916AECD-B121-4EB3-8BFC-35BCAB80A83E}" destId="{DF671F1B-CF18-41D2-8ED0-CBA032F94BC7}" srcOrd="0" destOrd="0" presId="urn:microsoft.com/office/officeart/2005/8/layout/chevron2"/>
    <dgm:cxn modelId="{AAC583B1-45AB-4E39-AAD2-F87BF36DFD63}" type="presParOf" srcId="{8916AECD-B121-4EB3-8BFC-35BCAB80A83E}" destId="{D3BD3A2B-4F01-4EB4-AAD6-0A000A9A5E9B}" srcOrd="1" destOrd="0" presId="urn:microsoft.com/office/officeart/2005/8/layout/chevron2"/>
    <dgm:cxn modelId="{914211B6-AEC2-425D-86DC-6F8DB4F3B81C}" type="presParOf" srcId="{10F3906F-CFD0-400B-9C48-9CF17B0B8C1A}" destId="{745031E2-26D5-40F0-BDB1-160335FF5D50}" srcOrd="5" destOrd="0" presId="urn:microsoft.com/office/officeart/2005/8/layout/chevron2"/>
    <dgm:cxn modelId="{ECE6D3FB-B161-4294-AD1C-9CEDC7F664F4}" type="presParOf" srcId="{10F3906F-CFD0-400B-9C48-9CF17B0B8C1A}" destId="{D3A67B72-BB52-4900-B210-CC907B24B10F}" srcOrd="6" destOrd="0" presId="urn:microsoft.com/office/officeart/2005/8/layout/chevron2"/>
    <dgm:cxn modelId="{C3785268-AA4E-4FD3-BA76-F66478DD780A}" type="presParOf" srcId="{D3A67B72-BB52-4900-B210-CC907B24B10F}" destId="{CAC3FFF9-0328-488B-9D9E-F65CCBF37272}" srcOrd="0" destOrd="0" presId="urn:microsoft.com/office/officeart/2005/8/layout/chevron2"/>
    <dgm:cxn modelId="{0A617418-C1FD-43C0-A4F4-987A15A06506}" type="presParOf" srcId="{D3A67B72-BB52-4900-B210-CC907B24B10F}" destId="{4C00211F-5D98-4275-B662-6F596E5E075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7F22F-E87C-450F-9E48-B3228B48C98A}">
      <dsp:nvSpPr>
        <dsp:cNvPr id="0" name=""/>
        <dsp:cNvSpPr/>
      </dsp:nvSpPr>
      <dsp:spPr>
        <a:xfrm rot="5400000">
          <a:off x="-154169" y="157342"/>
          <a:ext cx="1027797" cy="71945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Proportion</a:t>
          </a:r>
        </a:p>
      </dsp:txBody>
      <dsp:txXfrm rot="-5400000">
        <a:off x="1" y="362901"/>
        <a:ext cx="719458" cy="308339"/>
      </dsp:txXfrm>
    </dsp:sp>
    <dsp:sp modelId="{A812A383-0D98-4594-85E0-EAA50CB0BD7C}">
      <dsp:nvSpPr>
        <dsp:cNvPr id="0" name=""/>
        <dsp:cNvSpPr/>
      </dsp:nvSpPr>
      <dsp:spPr>
        <a:xfrm rot="5400000">
          <a:off x="4166688" y="-3444057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35785"/>
        <a:ext cx="7529916" cy="602844"/>
      </dsp:txXfrm>
    </dsp:sp>
    <dsp:sp modelId="{3EA0871E-3D2E-4761-9CBA-F42C2B17AF35}">
      <dsp:nvSpPr>
        <dsp:cNvPr id="0" name=""/>
        <dsp:cNvSpPr/>
      </dsp:nvSpPr>
      <dsp:spPr>
        <a:xfrm rot="5400000">
          <a:off x="-154169" y="1035002"/>
          <a:ext cx="1027797" cy="719458"/>
        </a:xfrm>
        <a:prstGeom prst="chevron">
          <a:avLst/>
        </a:prstGeom>
        <a:solidFill>
          <a:schemeClr val="accent2">
            <a:hueOff val="-4653"/>
            <a:satOff val="3272"/>
            <a:lumOff val="14575"/>
            <a:alphaOff val="0"/>
          </a:schemeClr>
        </a:solidFill>
        <a:ln w="25400" cap="flat" cmpd="sng" algn="ctr">
          <a:solidFill>
            <a:schemeClr val="accent2">
              <a:hueOff val="-4653"/>
              <a:satOff val="3272"/>
              <a:lumOff val="1457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SNR</a:t>
          </a:r>
        </a:p>
      </dsp:txBody>
      <dsp:txXfrm rot="-5400000">
        <a:off x="1" y="1240561"/>
        <a:ext cx="719458" cy="308339"/>
      </dsp:txXfrm>
    </dsp:sp>
    <dsp:sp modelId="{5698090B-1B75-477E-866A-F0C87B4A002C}">
      <dsp:nvSpPr>
        <dsp:cNvPr id="0" name=""/>
        <dsp:cNvSpPr/>
      </dsp:nvSpPr>
      <dsp:spPr>
        <a:xfrm rot="5400000">
          <a:off x="4166688" y="-2566396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4653"/>
              <a:satOff val="3272"/>
              <a:lumOff val="1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913446"/>
        <a:ext cx="7529916" cy="602844"/>
      </dsp:txXfrm>
    </dsp:sp>
    <dsp:sp modelId="{DF671F1B-CF18-41D2-8ED0-CBA032F94BC7}">
      <dsp:nvSpPr>
        <dsp:cNvPr id="0" name=""/>
        <dsp:cNvSpPr/>
      </dsp:nvSpPr>
      <dsp:spPr>
        <a:xfrm rot="5400000">
          <a:off x="-154169" y="1912663"/>
          <a:ext cx="1027797" cy="719458"/>
        </a:xfrm>
        <a:prstGeom prst="chevron">
          <a:avLst/>
        </a:prstGeom>
        <a:solidFill>
          <a:schemeClr val="accent2">
            <a:hueOff val="-9307"/>
            <a:satOff val="6543"/>
            <a:lumOff val="29150"/>
            <a:alphaOff val="0"/>
          </a:schemeClr>
        </a:solidFill>
        <a:ln w="25400" cap="flat" cmpd="sng" algn="ctr">
          <a:solidFill>
            <a:schemeClr val="accent2">
              <a:hueOff val="-9307"/>
              <a:satOff val="6543"/>
              <a:lumOff val="2915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Dimension</a:t>
          </a:r>
        </a:p>
      </dsp:txBody>
      <dsp:txXfrm rot="-5400000">
        <a:off x="1" y="2118222"/>
        <a:ext cx="719458" cy="308339"/>
      </dsp:txXfrm>
    </dsp:sp>
    <dsp:sp modelId="{D3BD3A2B-4F01-4EB4-AAD6-0A000A9A5E9B}">
      <dsp:nvSpPr>
        <dsp:cNvPr id="0" name=""/>
        <dsp:cNvSpPr/>
      </dsp:nvSpPr>
      <dsp:spPr>
        <a:xfrm rot="5400000">
          <a:off x="4166688" y="-1688735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9307"/>
              <a:satOff val="6543"/>
              <a:lumOff val="291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covariates data type: Standard Normal Distribution</a:t>
          </a:r>
        </a:p>
      </dsp:txBody>
      <dsp:txXfrm rot="-5400000">
        <a:off x="719458" y="1791107"/>
        <a:ext cx="7529916" cy="602844"/>
      </dsp:txXfrm>
    </dsp:sp>
    <dsp:sp modelId="{CAC3FFF9-0328-488B-9D9E-F65CCBF37272}">
      <dsp:nvSpPr>
        <dsp:cNvPr id="0" name=""/>
        <dsp:cNvSpPr/>
      </dsp:nvSpPr>
      <dsp:spPr>
        <a:xfrm rot="5400000">
          <a:off x="-154169" y="2790324"/>
          <a:ext cx="1027797" cy="719458"/>
        </a:xfrm>
        <a:prstGeom prst="chevron">
          <a:avLst/>
        </a:prstGeom>
        <a:solidFill>
          <a:schemeClr val="accent2">
            <a:hueOff val="-13960"/>
            <a:satOff val="9815"/>
            <a:lumOff val="43725"/>
            <a:alphaOff val="0"/>
          </a:schemeClr>
        </a:solidFill>
        <a:ln w="25400" cap="flat" cmpd="sng" algn="ctr">
          <a:solidFill>
            <a:schemeClr val="accent2">
              <a:hueOff val="-13960"/>
              <a:satOff val="9815"/>
              <a:lumOff val="4372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SNP</a:t>
          </a:r>
        </a:p>
      </dsp:txBody>
      <dsp:txXfrm rot="-5400000">
        <a:off x="1" y="2995883"/>
        <a:ext cx="719458" cy="308339"/>
      </dsp:txXfrm>
    </dsp:sp>
    <dsp:sp modelId="{4C00211F-5D98-4275-B662-6F596E5E0752}">
      <dsp:nvSpPr>
        <dsp:cNvPr id="0" name=""/>
        <dsp:cNvSpPr/>
      </dsp:nvSpPr>
      <dsp:spPr>
        <a:xfrm rot="5400000">
          <a:off x="4166688" y="-811075"/>
          <a:ext cx="668068" cy="756252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3960"/>
              <a:satOff val="9815"/>
              <a:lumOff val="4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Fixed number of genes: 100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proportion of nonzero predictive biomarkers: 10%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Fixed SNR=10</a:t>
          </a:r>
        </a:p>
      </dsp:txBody>
      <dsp:txXfrm rot="-5400000">
        <a:off x="719458" y="2668767"/>
        <a:ext cx="7529916" cy="60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82978-60B3-41E0-9AD0-2E9E6E8B7873}" type="datetimeFigureOut">
              <a:rPr kumimoji="1" lang="ja-JP" altLang="en-US" smtClean="0"/>
              <a:pPr/>
              <a:t>2018/8/21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B620F-9065-4E0D-8D9D-4F204AB69C9B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66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Image 2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71550"/>
            <a:ext cx="91440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-1" y="3086239"/>
            <a:ext cx="9144001" cy="1312619"/>
          </a:xfrm>
          <a:prstGeom prst="rect">
            <a:avLst/>
          </a:prstGeom>
          <a:gradFill>
            <a:gsLst>
              <a:gs pos="9000">
                <a:schemeClr val="accent1">
                  <a:alpha val="5000"/>
                </a:schemeClr>
              </a:gs>
              <a:gs pos="53000">
                <a:schemeClr val="accent1">
                  <a:alpha val="37000"/>
                </a:schemeClr>
              </a:gs>
              <a:gs pos="95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pic>
        <p:nvPicPr>
          <p:cNvPr id="6" name="Bild 5" descr="better_health_rgb.ai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361950"/>
            <a:ext cx="247967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/>
          <p:nvPr/>
        </p:nvSpPr>
        <p:spPr>
          <a:xfrm>
            <a:off x="0" y="971551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745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8" name="Rectangle 5"/>
          <p:cNvSpPr/>
          <p:nvPr/>
        </p:nvSpPr>
        <p:spPr>
          <a:xfrm flipV="1">
            <a:off x="-5862" y="3019647"/>
            <a:ext cx="9143911" cy="66592"/>
          </a:xfrm>
          <a:prstGeom prst="rect">
            <a:avLst/>
          </a:prstGeom>
          <a:gradFill flip="none" rotWithShape="1">
            <a:gsLst>
              <a:gs pos="38000">
                <a:srgbClr val="4B3C47">
                  <a:alpha val="22353"/>
                </a:srgbClr>
              </a:gs>
              <a:gs pos="0">
                <a:srgbClr val="4B3C47">
                  <a:alpha val="62745"/>
                </a:srgbClr>
              </a:gs>
              <a:gs pos="100000">
                <a:srgbClr val="A9A0A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0" y="2751506"/>
            <a:ext cx="9143911" cy="333840"/>
          </a:xfrm>
          <a:prstGeom prst="rect">
            <a:avLst/>
          </a:prstGeom>
          <a:gradFill>
            <a:gsLst>
              <a:gs pos="5000">
                <a:schemeClr val="accent1">
                  <a:alpha val="3000"/>
                </a:schemeClr>
              </a:gs>
              <a:gs pos="70000">
                <a:schemeClr val="accent1">
                  <a:lumMod val="78000"/>
                  <a:alpha val="35000"/>
                </a:schemeClr>
              </a:gs>
              <a:gs pos="63000">
                <a:schemeClr val="accent1">
                  <a:lumMod val="55000"/>
                  <a:alpha val="5000"/>
                </a:schemeClr>
              </a:gs>
              <a:gs pos="58000">
                <a:schemeClr val="accent1">
                  <a:lumMod val="66000"/>
                  <a:alpha val="28000"/>
                </a:schemeClr>
              </a:gs>
              <a:gs pos="100000">
                <a:schemeClr val="accent1">
                  <a:lumMod val="64000"/>
                  <a:alpha val="76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0" y="2757488"/>
            <a:ext cx="96838" cy="16478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 altLang="en-US">
              <a:solidFill>
                <a:srgbClr val="FFFFFF"/>
              </a:solidFill>
              <a:ea typeface="Arial Unicode MS" pitchFamily="50" charset="-128"/>
            </a:endParaRPr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288" y="4075938"/>
            <a:ext cx="4860712" cy="216000"/>
          </a:xfrm>
        </p:spPr>
        <p:txBody>
          <a:bodyPr>
            <a:normAutofit/>
          </a:bodyPr>
          <a:lstStyle>
            <a:lvl1pPr marL="0" indent="0" algn="l">
              <a:lnSpc>
                <a:spcPts val="1200"/>
              </a:lnSpc>
              <a:buNone/>
              <a:defRPr sz="1000" b="0" i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subtitle</a:t>
            </a:r>
            <a:endParaRPr lang="en-GB" dirty="0"/>
          </a:p>
        </p:txBody>
      </p:sp>
      <p:sp>
        <p:nvSpPr>
          <p:cNvPr id="23" name="Title 1"/>
          <p:cNvSpPr>
            <a:spLocks noGrp="1"/>
          </p:cNvSpPr>
          <p:nvPr>
            <p:ph type="ctrTitle" hasCustomPrompt="1"/>
          </p:nvPr>
        </p:nvSpPr>
        <p:spPr>
          <a:xfrm>
            <a:off x="395288" y="3280410"/>
            <a:ext cx="4860712" cy="615553"/>
          </a:xfrm>
        </p:spPr>
        <p:txBody>
          <a:bodyPr>
            <a:noAutofit/>
          </a:bodyPr>
          <a:lstStyle>
            <a:lvl1pPr>
              <a:lnSpc>
                <a:spcPts val="2400"/>
              </a:lnSpc>
              <a:defRPr sz="2400" b="0" i="0" baseline="0">
                <a:solidFill>
                  <a:schemeClr val="accent2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GB" dirty="0"/>
          </a:p>
        </p:txBody>
      </p:sp>
      <p:pic>
        <p:nvPicPr>
          <p:cNvPr id="12" name="Picture 12" descr="Takeda_Logo_Pos_RGB.emf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85750"/>
            <a:ext cx="1116013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21544"/>
            <a:ext cx="2057400" cy="3673079"/>
          </a:xfrm>
          <a:prstGeom prst="rect">
            <a:avLst/>
          </a:prstGeom>
        </p:spPr>
        <p:txBody>
          <a:bodyPr vert="eaVert"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6072187" cy="3673079"/>
          </a:xfrm>
        </p:spPr>
        <p:txBody>
          <a:bodyPr vert="eaVert"/>
          <a:lstStyle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lvl3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03392-274E-4A19-9716-EA1CE8085D71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 hasCustomPrompt="1"/>
          </p:nvPr>
        </p:nvSpPr>
        <p:spPr>
          <a:xfrm>
            <a:off x="1935136" y="1924050"/>
            <a:ext cx="5256584" cy="1292352"/>
          </a:xfrm>
        </p:spPr>
        <p:txBody>
          <a:bodyPr/>
          <a:lstStyle>
            <a:lvl1pPr algn="ctr">
              <a:buNone/>
              <a:defRPr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pic>
        <p:nvPicPr>
          <p:cNvPr id="7" name="Picture 12" descr="Takeda_Logo_Pos_RGB.em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7263" y="3742928"/>
            <a:ext cx="1149474" cy="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513" y="4445418"/>
            <a:ext cx="2448273" cy="11809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2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8E221-2E7A-48BA-8424-2A55A4736B68}" type="datetime1">
              <a:rPr kumimoji="1" lang="ja-JP" altLang="en-US" smtClean="0"/>
              <a:pPr/>
              <a:t>2018/8/21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638F-14AB-400C-9AF1-5CEBE1B672A1}" type="datetime1">
              <a:rPr kumimoji="1" lang="ja-JP" altLang="en-US" smtClean="0"/>
              <a:pPr/>
              <a:t>2018/8/21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400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4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4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8367-5BB3-4793-B263-C2830A0855E0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04814" y="1200151"/>
            <a:ext cx="4090987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800">
                <a:solidFill>
                  <a:srgbClr val="4C4948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400">
                <a:solidFill>
                  <a:srgbClr val="4C4948"/>
                </a:solidFill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>
                <a:solidFill>
                  <a:srgbClr val="4C4948"/>
                </a:solidFill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800">
                <a:solidFill>
                  <a:srgbClr val="4C4948"/>
                </a:solidFill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800">
                <a:solidFill>
                  <a:srgbClr val="4C4948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A4739-C8B6-4F30-A69C-01268F05198C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404814" y="921544"/>
            <a:ext cx="40925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 hasCustomPrompt="1"/>
          </p:nvPr>
        </p:nvSpPr>
        <p:spPr>
          <a:xfrm>
            <a:off x="404814" y="1403747"/>
            <a:ext cx="40925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921544"/>
            <a:ext cx="4041775" cy="422672"/>
          </a:xfr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 hasCustomPrompt="1"/>
          </p:nvPr>
        </p:nvSpPr>
        <p:spPr>
          <a:xfrm>
            <a:off x="4645026" y="1403747"/>
            <a:ext cx="4041775" cy="2963466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44AB-87B1-4B99-A470-0F837A8A1880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04814" y="923925"/>
            <a:ext cx="3060700" cy="683419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575050" y="923925"/>
            <a:ext cx="5111750" cy="3670697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2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800"/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/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/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404814" y="1653649"/>
            <a:ext cx="3060700" cy="2940974"/>
          </a:xfrm>
        </p:spPr>
        <p:txBody>
          <a:bodyPr/>
          <a:lstStyle>
            <a:lvl1pPr marL="0" indent="0">
              <a:buNone/>
              <a:defRPr sz="14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9EB9-4440-4736-9A49-939819AB9C89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sz="2000" b="1"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1792288" y="864394"/>
            <a:ext cx="5486400" cy="2681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ja-JP" dirty="0"/>
              <a:t>I click an icon and add a figure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E768-5AA7-4F09-BE2B-CECF21207030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/>
          <a:lstStyle>
            <a:lvl1pPr marL="0" marR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814" y="921544"/>
            <a:ext cx="8281987" cy="3673079"/>
          </a:xfrm>
        </p:spPr>
        <p:txBody>
          <a:bodyPr vert="eaVert"/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8ED2-2E1E-42CA-8611-E2CA1599FB5D}" type="datetime1">
              <a:rPr kumimoji="1" lang="ja-JP" altLang="en-US" smtClean="0"/>
              <a:pPr/>
              <a:t>2018/8/21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emf"/><Relationship Id="rId1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PPT_Sub_WhiteBackgroun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745716"/>
            <a:ext cx="9144000" cy="4083460"/>
          </a:xfrm>
          <a:prstGeom prst="rect">
            <a:avLst/>
          </a:prstGeom>
        </p:spPr>
      </p:pic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04814" y="927498"/>
            <a:ext cx="8281987" cy="366712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text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Second level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Third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 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level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Fourth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Fifth level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5143959" y="4894009"/>
            <a:ext cx="2133600" cy="1470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A5182719-F20C-4B32-BD5B-859B9127D393}" type="datetime1">
              <a:rPr lang="ja-JP" altLang="en-US" smtClean="0"/>
              <a:pPr/>
              <a:t>2018/8/21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84647" y="4894009"/>
            <a:ext cx="460851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DDMMYY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5971" y="4894009"/>
            <a:ext cx="442392" cy="14709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rgbClr val="898989"/>
                </a:solidFill>
                <a:latin typeface="Calibri" pitchFamily="34" charset="0"/>
                <a:ea typeface="メイリオ" pitchFamily="50" charset="-128"/>
                <a:cs typeface="Calibri" pitchFamily="34" charset="0"/>
              </a:defRPr>
            </a:lvl1pPr>
          </a:lstStyle>
          <a:p>
            <a:fld id="{E9B57936-92EF-4126-AE48-1D9D36D15E98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タイトル プレースホルダ 1"/>
          <p:cNvSpPr>
            <a:spLocks noGrp="1"/>
          </p:cNvSpPr>
          <p:nvPr>
            <p:ph type="title"/>
          </p:nvPr>
        </p:nvSpPr>
        <p:spPr>
          <a:xfrm>
            <a:off x="395288" y="114301"/>
            <a:ext cx="7848600" cy="5279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1" lang="en-US" altLang="ja-JP" sz="2200" b="0" i="0" u="none" strike="noStrike" kern="1200" cap="none" spc="0" normalizeH="0" baseline="0" noProof="0" dirty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Calibri" pitchFamily="34" charset="0"/>
                <a:ea typeface="メイリオ" pitchFamily="50" charset="-128"/>
                <a:cs typeface="Calibri" pitchFamily="34" charset="0"/>
              </a:rPr>
              <a:t>Master title</a:t>
            </a:r>
            <a:endParaRPr kumimoji="1" lang="ja-JP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4C4948"/>
              </a:solidFill>
              <a:effectLst/>
              <a:uLnTx/>
              <a:uFillTx/>
              <a:latin typeface="Calibri" pitchFamily="34" charset="0"/>
              <a:ea typeface="メイリオ" pitchFamily="50" charset="-128"/>
              <a:cs typeface="Calibri" pitchFamily="34" charset="0"/>
            </a:endParaRPr>
          </a:p>
        </p:txBody>
      </p:sp>
      <p:pic>
        <p:nvPicPr>
          <p:cNvPr id="11" name="Picture 12" descr="Takeda_Logo_Pos_RGB.emf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31274" y="248444"/>
            <a:ext cx="716013" cy="24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 descr="\\YANAGIDA-5\ws_011_share\タケダ_ロゴ_0310\logotype_En.emf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386344" y="4932774"/>
            <a:ext cx="1691680" cy="81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54" r:id="rId2"/>
    <p:sldLayoutId id="2147483655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69" r:id="rId11"/>
  </p:sldLayoutIdLst>
  <p:hf hdr="0" dt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None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Meiryo" panose="020B0604030504040204" pitchFamily="34" charset="-128"/>
          <a:ea typeface="Meiryo" panose="020B0604030504040204" pitchFamily="34" charset="-128"/>
          <a:cs typeface="Meiryo" panose="020B0604030504040204" pitchFamily="34" charset="-128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32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8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kumimoji="1" lang="ja-JP" altLang="en-US" sz="24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kumimoji="1" lang="ja-JP" altLang="en-US" sz="2000" b="0" i="0" u="none" strike="noStrike" kern="1200" cap="none" spc="0" normalizeH="0" baseline="0" noProof="0">
          <a:ln>
            <a:noFill/>
          </a:ln>
          <a:solidFill>
            <a:srgbClr val="4C4948"/>
          </a:solidFill>
          <a:effectLst/>
          <a:uLnTx/>
          <a:uFillTx/>
          <a:latin typeface="Calibri" pitchFamily="34" charset="0"/>
          <a:ea typeface="メイリオ" pitchFamily="50" charset="-128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comments" Target="../comments/commen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comments" Target="../comments/commen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3" Type="http://schemas.openxmlformats.org/officeDocument/2006/relationships/comments" Target="../comments/commen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comments" Target="../comments/comment8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4" Type="http://schemas.openxmlformats.org/officeDocument/2006/relationships/comments" Target="../comments/comment2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comments" Target="../comments/comment3.xml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>
          <a:xfrm>
            <a:off x="395288" y="3939902"/>
            <a:ext cx="4860712" cy="216000"/>
          </a:xfrm>
        </p:spPr>
        <p:txBody>
          <a:bodyPr>
            <a:noAutofit/>
          </a:bodyPr>
          <a:lstStyle/>
          <a:p>
            <a:r>
              <a:rPr kumimoji="1" lang="en-US" altLang="ja-JP" sz="2000" dirty="0"/>
              <a:t>Wenxuan Deng</a:t>
            </a:r>
          </a:p>
          <a:p>
            <a:r>
              <a:rPr lang="en-US" altLang="ja-JP" sz="2000" dirty="0"/>
              <a:t>Working with Kevin </a:t>
            </a:r>
            <a:r>
              <a:rPr lang="en-US" altLang="ja-JP" sz="2000" dirty="0" err="1"/>
              <a:t>Galinsky</a:t>
            </a:r>
            <a:r>
              <a:rPr lang="en-US" altLang="ja-JP" sz="2000" dirty="0"/>
              <a:t> and Jacob Zhang</a:t>
            </a:r>
            <a:endParaRPr kumimoji="1" lang="ja-JP" altLang="en-US" sz="2000" dirty="0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Generalized Group Lasso for Predictive Biomarker Identification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4FC90F-4208-4C28-8D1C-CFB3255E4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26182C4-45FA-4DE4-94F0-3A3B299582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Baseline Covariates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: Treatment </a:t>
                </a:r>
                <a:r>
                  <a:rPr lang="en-US" dirty="0" smtClean="0"/>
                  <a:t>Covariates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Prognostic effects of genes, i.e. expression levels, SNP, or mutation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Predictive effects of genes and treatment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: Random errors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6182C4-45FA-4DE4-94F0-3A3B299582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37D0EF-67BB-47A8-BC4A-DA10DDA7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66B1CD2-3511-4F21-AE65-973FFF59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20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AD35B-6AF8-4890-9FAB-1A64CF8D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8A396A4-D801-4F52-8484-81CF6161A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2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number/dimension of genes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Coefficients for prognostic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𝛼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Coefficients for predictive effects: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𝛾</m:t>
                    </m:r>
                    <m:r>
                      <a:rPr lang="en-US" b="0" i="1" smtClean="0">
                        <a:latin typeface="Cambria Math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Variable Selection: Group Lasso!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A396A4-D801-4F52-8484-81CF6161A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r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AF83D6-7B6B-4140-8307-D915BAB8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9367D40-27EF-43BE-8724-D9FF4C02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43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80BB50-9AAA-448A-8376-CB859DE4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Structure Constraint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A6EFEA33-EC69-412C-9A8E-6154468EB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en-US" dirty="0"/>
                  <a:t>Prognostic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Predictive effects: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Constraint: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sufficient but not necessary condition for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 </a:t>
                </a:r>
              </a:p>
              <a:p>
                <a:endParaRPr lang="en-US" alt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≠0⇒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en-US" dirty="0"/>
              </a:p>
              <a:p>
                <a:pPr marL="0" indent="0" algn="ctr">
                  <a:buNone/>
                </a:pPr>
                <a:endParaRPr lang="en-US" altLang="en-US" dirty="0"/>
              </a:p>
              <a:p>
                <a:r>
                  <a:rPr lang="en-US" altLang="en-US" dirty="0" smtClean="0"/>
                  <a:t>A linear regression with interaction effects does not omit main effects.</a:t>
                </a:r>
                <a:endParaRPr lang="en-US" altLang="en-US" dirty="0"/>
              </a:p>
              <a:p>
                <a:r>
                  <a:rPr lang="en-US" altLang="en-US" dirty="0" smtClean="0"/>
                  <a:t>We </a:t>
                </a:r>
                <a:r>
                  <a:rPr lang="en-US" altLang="en-US" dirty="0"/>
                  <a:t>want to capture any possible prognostic effects and we want to make sure we include lower-order terms in the model</a:t>
                </a:r>
                <a:r>
                  <a:rPr lang="en-US" altLang="en-US" dirty="0" smtClean="0"/>
                  <a:t>.</a:t>
                </a:r>
              </a:p>
              <a:p>
                <a:r>
                  <a:rPr lang="en-US" dirty="0" smtClean="0"/>
                  <a:t>Predictive effects and prognostic effects have complex biological relationships.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EFEA33-EC69-412C-9A8E-6154468EB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19" t="-2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44C794-D14A-4C4F-AB6B-F5754FDC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10A83B-80DD-4148-B633-CC1EA64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Lasso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xmlns="" id="{A73C6DC9-E908-45A8-A4DC-4D5A9005A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Why not Lasso?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choose Group Lasso for its ability to</a:t>
                </a:r>
              </a:p>
              <a:p>
                <a:pPr lvl="1"/>
                <a:r>
                  <a:rPr lang="en-US" dirty="0"/>
                  <a:t>Handle high dimensional data</a:t>
                </a:r>
              </a:p>
              <a:p>
                <a:pPr lvl="1"/>
                <a:r>
                  <a:rPr lang="en-US" dirty="0"/>
                  <a:t>Allow hierarchical structure</a:t>
                </a:r>
              </a:p>
              <a:p>
                <a:r>
                  <a:rPr lang="en-US" dirty="0"/>
                  <a:t>We want the proposed Group Lasso method be capable to</a:t>
                </a:r>
              </a:p>
              <a:p>
                <a:pPr lvl="1"/>
                <a:r>
                  <a:rPr lang="en-US" dirty="0"/>
                  <a:t>Penalize on only part of predictors</a:t>
                </a:r>
              </a:p>
              <a:p>
                <a:pPr lvl="1"/>
                <a:r>
                  <a:rPr lang="en-US" dirty="0"/>
                  <a:t>Allow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Have the </a:t>
                </a:r>
                <a:r>
                  <a:rPr lang="en-US" dirty="0" smtClean="0"/>
                  <a:t>hierarchical structure constraint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73C6DC9-E908-45A8-A4DC-4D5A9005A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66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6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CF703-20AF-4958-B33E-F343978A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6D0CE62C-8863-4F49-A0FA-B90C4A09B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loss function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parameter.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E62C-8863-4F49-A0FA-B90C4A09B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40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18B1F0-4748-4068-BA94-68CBCC62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39BFACB-D0EE-4249-B1AE-5CD08E88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4764CCA-1F94-4643-8696-38015A8294CF}"/>
              </a:ext>
            </a:extLst>
          </p:cNvPr>
          <p:cNvSpPr/>
          <p:nvPr/>
        </p:nvSpPr>
        <p:spPr>
          <a:xfrm>
            <a:off x="2152498" y="2659506"/>
            <a:ext cx="3499621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7C4414-32CE-48EE-8D41-5F0667A0BED6}"/>
              </a:ext>
            </a:extLst>
          </p:cNvPr>
          <p:cNvSpPr txBox="1"/>
          <p:nvPr/>
        </p:nvSpPr>
        <p:spPr>
          <a:xfrm>
            <a:off x="2699792" y="2325147"/>
            <a:ext cx="3044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Group Lasso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D49BEB3-AB94-4944-AED1-ADBCB8B185F1}"/>
              </a:ext>
            </a:extLst>
          </p:cNvPr>
          <p:cNvSpPr/>
          <p:nvPr/>
        </p:nvSpPr>
        <p:spPr>
          <a:xfrm>
            <a:off x="5775743" y="2659506"/>
            <a:ext cx="2067976" cy="873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D8EA2C0-923D-4F8F-938B-3185B131DE55}"/>
              </a:ext>
            </a:extLst>
          </p:cNvPr>
          <p:cNvSpPr txBox="1"/>
          <p:nvPr/>
        </p:nvSpPr>
        <p:spPr>
          <a:xfrm>
            <a:off x="5868144" y="2299328"/>
            <a:ext cx="187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Ridge Structure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79691CDE-3F86-4256-8C1E-9B075E05089F}"/>
              </a:ext>
            </a:extLst>
          </p:cNvPr>
          <p:cNvSpPr/>
          <p:nvPr/>
        </p:nvSpPr>
        <p:spPr>
          <a:xfrm>
            <a:off x="2117686" y="2908090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0EF577D3-557B-474C-B2B7-1F7AD8DDB4ED}"/>
              </a:ext>
            </a:extLst>
          </p:cNvPr>
          <p:cNvSpPr/>
          <p:nvPr/>
        </p:nvSpPr>
        <p:spPr>
          <a:xfrm>
            <a:off x="5775743" y="2952184"/>
            <a:ext cx="288032" cy="288032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F6488F4-3E4A-49E2-AA86-11BBFB3A70E6}"/>
              </a:ext>
            </a:extLst>
          </p:cNvPr>
          <p:cNvSpPr txBox="1"/>
          <p:nvPr/>
        </p:nvSpPr>
        <p:spPr>
          <a:xfrm>
            <a:off x="7315457" y="3631462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Regularization </a:t>
            </a:r>
          </a:p>
          <a:p>
            <a:r>
              <a:rPr lang="en-US" sz="1400" dirty="0">
                <a:solidFill>
                  <a:srgbClr val="0070C0"/>
                </a:solidFill>
              </a:rPr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8915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Geometrical Interpretation of Group Lasso Structure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927100"/>
            <a:ext cx="1833562" cy="3667125"/>
          </a:xfrm>
        </p:spPr>
      </p:pic>
      <p:sp>
        <p:nvSpPr>
          <p:cNvPr id="9" name="Oval 8"/>
          <p:cNvSpPr/>
          <p:nvPr/>
        </p:nvSpPr>
        <p:spPr>
          <a:xfrm>
            <a:off x="3923928" y="555526"/>
            <a:ext cx="864096" cy="8640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32040" y="3447973"/>
            <a:ext cx="864096" cy="864096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DE36BEBA-512D-4F13-B097-9DA29F92D8A9}"/>
                  </a:ext>
                </a:extLst>
              </p:cNvPr>
              <p:cNvSpPr txBox="1"/>
              <p:nvPr/>
            </p:nvSpPr>
            <p:spPr>
              <a:xfrm>
                <a:off x="2408325" y="799346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36BEBA-512D-4F13-B097-9DA29F92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325" y="799346"/>
                <a:ext cx="1368152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DFB19A37-2B27-45C8-8757-A9EC693C1904}"/>
                  </a:ext>
                </a:extLst>
              </p:cNvPr>
              <p:cNvSpPr txBox="1"/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B19A37-2B27-45C8-8757-A9EC693C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3726132"/>
                <a:ext cx="1368152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746CEDB-46C0-4343-B966-C84D0DAC3A34}"/>
              </a:ext>
            </a:extLst>
          </p:cNvPr>
          <p:cNvSpPr/>
          <p:nvPr/>
        </p:nvSpPr>
        <p:spPr>
          <a:xfrm>
            <a:off x="4583781" y="130914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F1FE3B8-89C0-4BC5-82A7-61C9CDE61A4F}"/>
              </a:ext>
            </a:extLst>
          </p:cNvPr>
          <p:cNvSpPr/>
          <p:nvPr/>
        </p:nvSpPr>
        <p:spPr>
          <a:xfrm>
            <a:off x="4583781" y="4083918"/>
            <a:ext cx="72008" cy="720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DF1C893-C24B-4453-8DD1-C2DD493E5AEE}"/>
              </a:ext>
            </a:extLst>
          </p:cNvPr>
          <p:cNvSpPr/>
          <p:nvPr/>
        </p:nvSpPr>
        <p:spPr>
          <a:xfrm>
            <a:off x="3934061" y="2688654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6ACDF6-35EB-4B10-AD5E-4EFA08337D88}"/>
              </a:ext>
            </a:extLst>
          </p:cNvPr>
          <p:cNvSpPr/>
          <p:nvPr/>
        </p:nvSpPr>
        <p:spPr>
          <a:xfrm>
            <a:off x="5226769" y="2694017"/>
            <a:ext cx="72008" cy="72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DABA1900-B631-45EA-A1CC-AA027209DF26}"/>
                  </a:ext>
                </a:extLst>
              </p:cNvPr>
              <p:cNvSpPr txBox="1"/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BA1900-B631-45EA-A1CC-AA027209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99742"/>
                <a:ext cx="2742610" cy="427746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9B77BD76-ECB9-462D-8AD6-F96FC3911B42}"/>
              </a:ext>
            </a:extLst>
          </p:cNvPr>
          <p:cNvCxnSpPr>
            <a:cxnSpLocks/>
          </p:cNvCxnSpPr>
          <p:nvPr/>
        </p:nvCxnSpPr>
        <p:spPr>
          <a:xfrm flipV="1">
            <a:off x="2699792" y="2211710"/>
            <a:ext cx="1306277" cy="24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D24DA0BD-548E-46C2-88A1-78C9EA0133DD}"/>
                  </a:ext>
                </a:extLst>
              </p:cNvPr>
              <p:cNvSpPr txBox="1"/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4DA0BD-548E-46C2-88A1-78C9EA013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11" y="1107123"/>
                <a:ext cx="2588273" cy="369332"/>
              </a:xfrm>
              <a:prstGeom prst="rect">
                <a:avLst/>
              </a:prstGeom>
              <a:blipFill>
                <a:blip r:embed="rId6"/>
                <a:stretch>
                  <a:fillRect l="-188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C949D0D1-57EE-4585-9DDE-C033C067204F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4860032" y="927100"/>
            <a:ext cx="1139179" cy="364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8C4DE4FC-0E6A-4AE5-A1FB-9160A70BA9EE}"/>
              </a:ext>
            </a:extLst>
          </p:cNvPr>
          <p:cNvCxnSpPr/>
          <p:nvPr/>
        </p:nvCxnSpPr>
        <p:spPr>
          <a:xfrm flipH="1">
            <a:off x="5868144" y="1695527"/>
            <a:ext cx="1080120" cy="175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</a:rPr>
                            <m:t>in</m:t>
                          </m:r>
                        </m:e>
                        <m:lim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lim>
                      </m:limLow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𝛾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b="0" i="1" smtClean="0">
                          <a:latin typeface="Cambria Math" charset="0"/>
                        </a:rPr>
                        <m:t>𝑔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𝛼</m:t>
                      </m:r>
                      <m:r>
                        <a:rPr lang="en-US" b="0" i="1" smtClean="0">
                          <a:latin typeface="Cambria Math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𝛾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1493730"/>
                <a:ext cx="2341795" cy="484172"/>
              </a:xfrm>
              <a:prstGeom prst="rect">
                <a:avLst/>
              </a:prstGeom>
              <a:blipFill rotWithShape="0">
                <a:blip r:embed="rId7"/>
                <a:stretch>
                  <a:fillRect t="-73418" b="-70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1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1" animBg="1"/>
      <p:bldP spid="3" grpId="0"/>
      <p:bldP spid="3" grpId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FCB053-9302-4433-A0EE-928F053E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Without Ridge Structure…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1C89943-CCF2-4951-9FEA-DA883C219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Limitations: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It will fail to select highly correlated variables simultaneously.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When the number of biomarkers greater than sample size,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dimension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the number of selected genes is bounded by the sample size.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1C89943-CCF2-4951-9FEA-DA883C219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40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DE3A06-EBAA-4965-8CF9-209DC7F7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9528500-A9D8-47D3-8FAC-D951DC7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8E5842B-094D-4251-BF6D-9492E15A8993}"/>
              </a:ext>
            </a:extLst>
          </p:cNvPr>
          <p:cNvSpPr/>
          <p:nvPr/>
        </p:nvSpPr>
        <p:spPr>
          <a:xfrm>
            <a:off x="5220072" y="1419622"/>
            <a:ext cx="2232248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Weights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D1DBAA3-DFB4-4B72-933E-70C9E117546A}"/>
              </a:ext>
            </a:extLst>
          </p:cNvPr>
          <p:cNvSpPr txBox="1"/>
          <p:nvPr/>
        </p:nvSpPr>
        <p:spPr>
          <a:xfrm>
            <a:off x="247167" y="3395196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Adaptive Weight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xmlns="" id="{94A07FE0-D906-4F8B-BA56-443C9FB13696}"/>
              </a:ext>
            </a:extLst>
          </p:cNvPr>
          <p:cNvSpPr/>
          <p:nvPr/>
        </p:nvSpPr>
        <p:spPr>
          <a:xfrm>
            <a:off x="2123728" y="3507854"/>
            <a:ext cx="360040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="" id="{0A6E8DC9-E40C-4CD5-9856-9CF482BA5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group of prognostic and predictive effects for gene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 Then to allow each gene be equally likely to have nonzero prognostic effect,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=∥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+1.4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A6E8DC9-E40C-4CD5-9856-9CF482BA5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6" y="940167"/>
                <a:ext cx="8281987" cy="3667125"/>
              </a:xfrm>
              <a:blipFill rotWithShape="0">
                <a:blip r:embed="rId2"/>
                <a:stretch>
                  <a:fillRect l="-1841" r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1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Strategies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813" y="1534510"/>
            <a:ext cx="8281987" cy="24523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822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997" y="927100"/>
            <a:ext cx="5757619" cy="36671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28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Background: </a:t>
            </a:r>
          </a:p>
          <a:p>
            <a:pPr lvl="1"/>
            <a:r>
              <a:rPr lang="en-US" dirty="0"/>
              <a:t>What is predictive biomarker?</a:t>
            </a:r>
          </a:p>
          <a:p>
            <a:pPr lvl="1"/>
            <a:r>
              <a:rPr lang="en-US" dirty="0"/>
              <a:t>Variable Selection with Lasso</a:t>
            </a:r>
          </a:p>
          <a:p>
            <a:r>
              <a:rPr lang="en-US" dirty="0"/>
              <a:t>Model: </a:t>
            </a:r>
          </a:p>
          <a:p>
            <a:pPr lvl="1"/>
            <a:r>
              <a:rPr lang="en-US" dirty="0"/>
              <a:t>Linear model</a:t>
            </a:r>
          </a:p>
          <a:p>
            <a:pPr lvl="1"/>
            <a:r>
              <a:rPr lang="en-US" dirty="0"/>
              <a:t>Group Lasso penalty term design</a:t>
            </a:r>
          </a:p>
          <a:p>
            <a:r>
              <a:rPr lang="en-US" dirty="0"/>
              <a:t>Simulations</a:t>
            </a:r>
          </a:p>
          <a:p>
            <a:pPr lvl="1"/>
            <a:r>
              <a:rPr lang="en-US" dirty="0"/>
              <a:t>Proportions of nonzero interactions</a:t>
            </a:r>
          </a:p>
          <a:p>
            <a:pPr lvl="1"/>
            <a:r>
              <a:rPr lang="en-US" dirty="0"/>
              <a:t>Signal to Noise ratio</a:t>
            </a:r>
          </a:p>
          <a:p>
            <a:pPr lvl="1"/>
            <a:r>
              <a:rPr lang="en-US" dirty="0"/>
              <a:t>Large-scale high dimensional data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26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Simulations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25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675AA-6913-48BC-85A2-5C1947B7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9FB236-54CE-4723-A388-7B2C26E5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N=100</a:t>
            </a:r>
          </a:p>
          <a:p>
            <a:r>
              <a:rPr lang="en-US" dirty="0"/>
              <a:t>Dimensions for baseline </a:t>
            </a:r>
            <a:r>
              <a:rPr lang="en-US" altLang="zh-CN" dirty="0" smtClean="0"/>
              <a:t>covariates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altLang="zh-CN" dirty="0"/>
              <a:t>5 (</a:t>
            </a:r>
            <a:r>
              <a:rPr lang="en-US" dirty="0"/>
              <a:t>Standard Normal Distribution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dirty="0"/>
              <a:t>Dimensions for treatment </a:t>
            </a:r>
            <a:r>
              <a:rPr lang="en-US" dirty="0" smtClean="0"/>
              <a:t>covariate</a:t>
            </a:r>
            <a:r>
              <a:rPr lang="en-US" dirty="0" smtClean="0"/>
              <a:t> </a:t>
            </a:r>
            <a:r>
              <a:rPr lang="en-US" dirty="0"/>
              <a:t>= 1, (binary: +1,-1)</a:t>
            </a:r>
          </a:p>
          <a:p>
            <a:r>
              <a:rPr lang="en-US" b="1" dirty="0"/>
              <a:t>Dimensions for Genes = </a:t>
            </a:r>
            <a:r>
              <a:rPr lang="en-US" altLang="zh-CN" b="1" dirty="0"/>
              <a:t>5</a:t>
            </a:r>
            <a:r>
              <a:rPr lang="en-US" b="1" dirty="0"/>
              <a:t>0, 100,</a:t>
            </a:r>
            <a:r>
              <a:rPr lang="en-US" altLang="zh-CN" b="1" dirty="0"/>
              <a:t>200 (</a:t>
            </a:r>
            <a:r>
              <a:rPr lang="en-US" b="1" dirty="0"/>
              <a:t>Standard Normal Distribution/Binomial Distribution)</a:t>
            </a:r>
          </a:p>
          <a:p>
            <a:r>
              <a:rPr lang="en-US" dirty="0"/>
              <a:t>Coefficients for baseline and treatment variables: standard normal distribution</a:t>
            </a:r>
          </a:p>
          <a:p>
            <a:r>
              <a:rPr lang="en-US" altLang="zh-CN" dirty="0"/>
              <a:t>Coefficients for genes=+3,-3,+5,-5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DDDA0BE-FB94-44D9-8026-4299635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9272EAA-7658-4CAB-B263-CD4B022CF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697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087D96-4F48-402C-9A22-A3A89A57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3F415E-2814-47D8-8986-8A3A951F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14" y="927498"/>
            <a:ext cx="8281987" cy="3667125"/>
          </a:xfrm>
        </p:spPr>
        <p:txBody>
          <a:bodyPr/>
          <a:lstStyle/>
          <a:p>
            <a:r>
              <a:rPr lang="en-US" b="1" dirty="0"/>
              <a:t>5%, 10%, 15%, 20% of genes have predictive effects</a:t>
            </a:r>
          </a:p>
          <a:p>
            <a:r>
              <a:rPr lang="en-US" b="1" dirty="0"/>
              <a:t>10%, 20%, 30%, 40% of genes have prognostic effects</a:t>
            </a:r>
          </a:p>
          <a:p>
            <a:r>
              <a:rPr lang="en-US" dirty="0"/>
              <a:t>Iterations: 100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24D5AE-8946-4C90-850A-598E06BF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38FA2D-196C-4DEF-97C9-AFD64AE6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9CE8327-D90B-419B-AEA4-71B82617F441}"/>
              </a:ext>
            </a:extLst>
          </p:cNvPr>
          <p:cNvSpPr/>
          <p:nvPr/>
        </p:nvSpPr>
        <p:spPr>
          <a:xfrm>
            <a:off x="3195034" y="3635041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FD7498B-D752-4299-93F1-89F70E6DC4C9}"/>
              </a:ext>
            </a:extLst>
          </p:cNvPr>
          <p:cNvSpPr/>
          <p:nvPr/>
        </p:nvSpPr>
        <p:spPr>
          <a:xfrm>
            <a:off x="3203848" y="3635041"/>
            <a:ext cx="1080120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943E299-3DD3-4BDC-872E-A723F2FEC289}"/>
              </a:ext>
            </a:extLst>
          </p:cNvPr>
          <p:cNvSpPr/>
          <p:nvPr/>
        </p:nvSpPr>
        <p:spPr>
          <a:xfrm>
            <a:off x="3203848" y="3003798"/>
            <a:ext cx="4176464" cy="360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EC04703-0934-4088-8C30-08DC833DCA54}"/>
              </a:ext>
            </a:extLst>
          </p:cNvPr>
          <p:cNvSpPr/>
          <p:nvPr/>
        </p:nvSpPr>
        <p:spPr>
          <a:xfrm>
            <a:off x="3203848" y="3003798"/>
            <a:ext cx="2016224" cy="360040"/>
          </a:xfrm>
          <a:prstGeom prst="rect">
            <a:avLst/>
          </a:prstGeom>
          <a:solidFill>
            <a:schemeClr val="accent3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2C16A90-5E97-4B18-984B-B7C50B1073AA}"/>
              </a:ext>
            </a:extLst>
          </p:cNvPr>
          <p:cNvSpPr txBox="1"/>
          <p:nvPr/>
        </p:nvSpPr>
        <p:spPr>
          <a:xfrm>
            <a:off x="3420742" y="3638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2234DA-6987-4ED4-BA76-BA3ABA99CCB9}"/>
              </a:ext>
            </a:extLst>
          </p:cNvPr>
          <p:cNvSpPr txBox="1"/>
          <p:nvPr/>
        </p:nvSpPr>
        <p:spPr>
          <a:xfrm>
            <a:off x="3703622" y="2999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BD26A27-FC2B-4AAD-9133-6B217D6FB28F}"/>
              </a:ext>
            </a:extLst>
          </p:cNvPr>
          <p:cNvSpPr txBox="1"/>
          <p:nvPr/>
        </p:nvSpPr>
        <p:spPr>
          <a:xfrm>
            <a:off x="997129" y="3625749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Predictive Effects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D939FD6-633E-419B-B7F1-B9F75651991B}"/>
              </a:ext>
            </a:extLst>
          </p:cNvPr>
          <p:cNvSpPr txBox="1"/>
          <p:nvPr/>
        </p:nvSpPr>
        <p:spPr>
          <a:xfrm>
            <a:off x="997129" y="3003058"/>
            <a:ext cx="2039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Prognostic Effects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xmlns="" id="{F2F2FAEA-93F8-4C3F-938B-B013F8C832BF}"/>
              </a:ext>
            </a:extLst>
          </p:cNvPr>
          <p:cNvSpPr/>
          <p:nvPr/>
        </p:nvSpPr>
        <p:spPr>
          <a:xfrm rot="5400000">
            <a:off x="5107652" y="2180115"/>
            <a:ext cx="360042" cy="41676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E379FFCB-270F-42B0-A13C-5284701B20EF}"/>
                  </a:ext>
                </a:extLst>
              </p:cNvPr>
              <p:cNvSpPr txBox="1"/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genes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79FFCB-270F-42B0-A13C-5284701B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38" y="4443961"/>
                <a:ext cx="1075103" cy="369332"/>
              </a:xfrm>
              <a:prstGeom prst="rect">
                <a:avLst/>
              </a:prstGeom>
              <a:blipFill>
                <a:blip r:embed="rId2"/>
                <a:stretch>
                  <a:fillRect t="-9836" r="-282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98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83EDA4-B6D3-49E9-B6F9-35CE16B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Structure</a:t>
            </a:r>
          </a:p>
        </p:txBody>
      </p:sp>
      <p:pic>
        <p:nvPicPr>
          <p:cNvPr id="8" name="Content Placeholder 7" descr="A close up of a device&#10;&#10;Description generated with high confidence">
            <a:extLst>
              <a:ext uri="{FF2B5EF4-FFF2-40B4-BE49-F238E27FC236}">
                <a16:creationId xmlns:a16="http://schemas.microsoft.com/office/drawing/2014/main" xmlns="" id="{8CE1E0D6-6F26-4032-8800-2CF4E7F2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932" y="923925"/>
            <a:ext cx="4349985" cy="36703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xmlns="" id="{B6C5B79B-0970-4BFB-91A9-E1CB3156640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</p:spPr>
            <p:txBody>
              <a:bodyPr/>
              <a:lstStyle/>
              <a:p>
                <a:r>
                  <a:rPr lang="en-US" sz="1800" dirty="0"/>
                  <a:t>Autocorrelation Matrix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latin typeface="Cambria Math" charset="0"/>
                          </a:rPr>
                          <m:t>𝑖</m:t>
                        </m:r>
                        <m:r>
                          <a:rPr lang="en-US" sz="1800" i="1">
                            <a:latin typeface="Cambria Math" charset="0"/>
                          </a:rPr>
                          <m:t>,</m:t>
                        </m:r>
                        <m:r>
                          <a:rPr lang="en-US" sz="1800" i="1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sz="1800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charset="0"/>
                          </a:rPr>
                          <m:t>0.3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1800" dirty="0"/>
                  <a:t> and block structure.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6C5B79B-0970-4BFB-91A9-E1CB31566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4814" y="1653649"/>
                <a:ext cx="3060700" cy="990109"/>
              </a:xfrm>
              <a:blipFill>
                <a:blip r:embed="rId3"/>
                <a:stretch>
                  <a:fillRect l="-4582" t="-3067" b="-6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3AD325-324B-46FB-8992-11B6F483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C82B01A-3AFA-492D-BC99-4E071A26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F33CCF8-87B5-4D8D-A941-8EB5582DF6A2}"/>
              </a:ext>
            </a:extLst>
          </p:cNvPr>
          <p:cNvSpPr txBox="1">
            <a:spLocks/>
          </p:cNvSpPr>
          <p:nvPr/>
        </p:nvSpPr>
        <p:spPr>
          <a:xfrm>
            <a:off x="404814" y="2707106"/>
            <a:ext cx="3060700" cy="68341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sz="1800" dirty="0"/>
              <a:t>Signal to Noise ratio (SNR)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xmlns="" id="{5E65C462-EF0B-4F14-92B6-DD92E82EA8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</p:spPr>
            <p:txBody>
              <a:bodyPr vert="horz" lIns="0" tIns="45720" rIns="91440" bIns="45720" rtlCol="0">
                <a:normAutofit fontScale="92500"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1pPr>
                <a:lvl2pPr marL="4572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2pPr>
                <a:lvl3pPr marL="9144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3pPr>
                <a:lvl4pPr marL="13716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4pPr>
                <a:lvl5pPr marL="182880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kumimoji="1" lang="ja-JP" alt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4C4948"/>
                    </a:solidFill>
                    <a:effectLst/>
                    <a:uLnTx/>
                    <a:uFillTx/>
                    <a:latin typeface="Calibri" pitchFamily="34" charset="0"/>
                    <a:ea typeface="メイリオ" pitchFamily="50" charset="-128"/>
                    <a:cs typeface="Calibri" pitchFamily="34" charset="0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kumimoji="1"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For 100 genes: 1, 5, 10, 20, 100.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</a:rPr>
                      <m:t>SNR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/>
                  <a:t>, 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 Placeholder 3">
                <a:extLst>
                  <a:ext uri="{FF2B5EF4-FFF2-40B4-BE49-F238E27FC236}">
                    <a16:creationId xmlns:a16="http://schemas.microsoft.com/office/drawing/2014/main" id="{5E65C462-EF0B-4F14-92B6-DD92E82EA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14" y="3390525"/>
                <a:ext cx="3060700" cy="990109"/>
              </a:xfrm>
              <a:prstGeom prst="rect">
                <a:avLst/>
              </a:prstGeom>
              <a:blipFill>
                <a:blip r:embed="rId4"/>
                <a:stretch>
                  <a:fillRect l="-4183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xmlns="" id="{E17ECA68-FF04-4278-9440-FC0B19DC7E0C}"/>
              </a:ext>
            </a:extLst>
          </p:cNvPr>
          <p:cNvSpPr txBox="1">
            <a:spLocks/>
          </p:cNvSpPr>
          <p:nvPr/>
        </p:nvSpPr>
        <p:spPr>
          <a:xfrm>
            <a:off x="395288" y="129397"/>
            <a:ext cx="7848600" cy="524054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b="0" dirty="0"/>
              <a:t>Simulation Setup</a:t>
            </a:r>
          </a:p>
        </p:txBody>
      </p:sp>
    </p:spTree>
    <p:extLst>
      <p:ext uri="{BB962C8B-B14F-4D97-AF65-F5344CB8AC3E}">
        <p14:creationId xmlns:p14="http://schemas.microsoft.com/office/powerpoint/2010/main" val="49485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3D1849-A525-4249-A3C3-2458C66E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343B46D6-D047-452F-9EFA-39C39BD2B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495656"/>
              </p:ext>
            </p:extLst>
          </p:nvPr>
        </p:nvGraphicFramePr>
        <p:xfrm>
          <a:off x="404813" y="927100"/>
          <a:ext cx="8281987" cy="366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122CF56-1FD5-419C-8DB4-FA561574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688DAF5-DFA6-4FBA-B2FD-C94B0330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488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4" y="927499"/>
            <a:ext cx="8281987" cy="24363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 Elastic Net without penalizing baseline and treatment variables (Lasso)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Bayesian Model Averaging (BMA)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Stepwise Variable Selection by likelihood (step)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Iterative Sure Independent Screening (SIS)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Random Forest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46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Proportion of nonzero interactions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27513E21-FF28-40C3-A56D-A08AFD183114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84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Proportion=5%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6"/>
          <a:stretch/>
        </p:blipFill>
        <p:spPr>
          <a:xfrm>
            <a:off x="395288" y="785394"/>
            <a:ext cx="8281987" cy="207438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AB780432-ADBE-4B81-8C7B-188C78577B9C}"/>
              </a:ext>
            </a:extLst>
          </p:cNvPr>
          <p:cNvSpPr/>
          <p:nvPr/>
        </p:nvSpPr>
        <p:spPr>
          <a:xfrm>
            <a:off x="5580112" y="1394567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7ED46A6-71E1-466D-A0E5-E3ACF6FCE25D}"/>
              </a:ext>
            </a:extLst>
          </p:cNvPr>
          <p:cNvSpPr/>
          <p:nvPr/>
        </p:nvSpPr>
        <p:spPr>
          <a:xfrm>
            <a:off x="7179064" y="1392873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E28F1D-2CEE-4D0C-9C12-79C3E322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2B233C52-ECE6-43A8-80A4-1203621CFB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A8EAAB-B8F1-4C7A-8EFA-4C4AE42E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A2C4F5-7BB0-4C8A-A2CA-E1904568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</p:spTree>
    <p:extLst>
      <p:ext uri="{BB962C8B-B14F-4D97-AF65-F5344CB8AC3E}">
        <p14:creationId xmlns:p14="http://schemas.microsoft.com/office/powerpoint/2010/main" val="32806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79FDCD-3ACE-40C2-9527-F2D1D186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xmlns="" id="{75774F44-B24D-4739-8B79-EC0A29A3AB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880D59D-B966-4D03-9A27-2F273A797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Group Lasso has the highest precision.</a:t>
            </a:r>
          </a:p>
          <a:p>
            <a:r>
              <a:rPr lang="en-US" dirty="0"/>
              <a:t>Precision decreases as proportion of nonzero biomarkers increasing.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7A8496-2167-4D9D-A7F1-E07F565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883F77-16A4-4D6A-864F-5E765526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43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93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altLang="zh-CN" dirty="0"/>
              <a:t>Signal to Noise Ratio (SNR)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E6713E70-2988-4A13-A834-849993E5E915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0699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45"/>
          <a:stretch/>
        </p:blipFill>
        <p:spPr>
          <a:xfrm>
            <a:off x="247167" y="764311"/>
            <a:ext cx="8281987" cy="2095471"/>
          </a:xfrm>
        </p:spPr>
      </p:pic>
      <p:sp>
        <p:nvSpPr>
          <p:cNvPr id="9" name="Rectangle 8"/>
          <p:cNvSpPr/>
          <p:nvPr/>
        </p:nvSpPr>
        <p:spPr>
          <a:xfrm>
            <a:off x="5436096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53199" y="206769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65367" y="206769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20272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Group Lasso has the highest precision.</a:t>
            </a:r>
          </a:p>
          <a:p>
            <a:r>
              <a:rPr lang="en-US" dirty="0"/>
              <a:t>Precision increases as signal being stronger.</a:t>
            </a:r>
          </a:p>
          <a:p>
            <a:r>
              <a:rPr lang="en-US" dirty="0"/>
              <a:t>Group Lasso has an relative low FNR.</a:t>
            </a:r>
          </a:p>
          <a:p>
            <a:r>
              <a:rPr lang="en-US" dirty="0"/>
              <a:t>Group Lasso underestimated model size for predictive biomarkers.</a:t>
            </a:r>
          </a:p>
          <a:p>
            <a:r>
              <a:rPr lang="en-US" dirty="0"/>
              <a:t>Currently developing new stop criterion to reduce FNR.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5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Other number of </a:t>
            </a:r>
            <a:r>
              <a:rPr lang="en-US" dirty="0" err="1"/>
              <a:t>biomakers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737950D-A97B-464D-8B1B-9EFA59DA9116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covariates data type: Standard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3164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genes=50 and total dimension=106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6012160" y="2139702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of genes=200 and total dimension=406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8" name="Rectangle 7"/>
          <p:cNvSpPr/>
          <p:nvPr/>
        </p:nvSpPr>
        <p:spPr>
          <a:xfrm>
            <a:off x="6084168" y="221171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74341" y="3056466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When covariates are SNP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D17028B3-4EBC-4457-B759-8F6BB587F3BE}"/>
              </a:ext>
            </a:extLst>
          </p:cNvPr>
          <p:cNvSpPr txBox="1">
            <a:spLocks/>
          </p:cNvSpPr>
          <p:nvPr/>
        </p:nvSpPr>
        <p:spPr>
          <a:xfrm>
            <a:off x="2320851" y="2715766"/>
            <a:ext cx="5544616" cy="146015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tabLst/>
              <a:defRPr kumimoji="1" lang="ja-JP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4C4948"/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number of genes: 100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proportion of nonzero predictive biomarkers: 10%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/>
              <a:t>Fixed SNR=10</a:t>
            </a:r>
          </a:p>
        </p:txBody>
      </p:sp>
    </p:spTree>
    <p:extLst>
      <p:ext uri="{BB962C8B-B14F-4D97-AF65-F5344CB8AC3E}">
        <p14:creationId xmlns:p14="http://schemas.microsoft.com/office/powerpoint/2010/main" val="8395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" y="1490662"/>
            <a:ext cx="7620000" cy="2540000"/>
          </a:xfrm>
        </p:spPr>
      </p:pic>
      <p:sp>
        <p:nvSpPr>
          <p:cNvPr id="8" name="Rectangle 7"/>
          <p:cNvSpPr/>
          <p:nvPr/>
        </p:nvSpPr>
        <p:spPr>
          <a:xfrm>
            <a:off x="6029263" y="221171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smtClean="0"/>
              <a:t>｜</a:t>
            </a:r>
            <a:r>
              <a:rPr lang="en-US" altLang="ja-JP" smtClean="0"/>
              <a:t>0000</a:t>
            </a:r>
            <a:r>
              <a:rPr lang="ja-JP" altLang="en-US" smtClean="0"/>
              <a:t>　</a:t>
            </a:r>
            <a:r>
              <a:rPr lang="en-US" altLang="ja-JP" smtClean="0"/>
              <a:t>|</a:t>
            </a:r>
            <a:r>
              <a:rPr lang="ja-JP" altLang="en-US" smtClean="0"/>
              <a:t>　　</a:t>
            </a:r>
            <a:r>
              <a:rPr lang="en-US" altLang="ja-JP" smtClean="0"/>
              <a:t>DDMMYY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43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Predictive Biomarkers </a:t>
            </a:r>
            <a:r>
              <a:rPr lang="en-US" dirty="0"/>
              <a:t>and Prognostic </a:t>
            </a:r>
            <a:r>
              <a:rPr lang="en-US" dirty="0" smtClean="0"/>
              <a:t>Biomarkers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04248" y="4155926"/>
            <a:ext cx="26293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Mukohara</a:t>
            </a:r>
            <a:r>
              <a:rPr lang="en-US" sz="1100" dirty="0"/>
              <a:t>, Toru.  </a:t>
            </a:r>
            <a:r>
              <a:rPr lang="en-US" sz="1100" i="1" dirty="0"/>
              <a:t>Breast Cancer: Targets and Therapy</a:t>
            </a:r>
            <a:r>
              <a:rPr lang="en-US" sz="1100" dirty="0"/>
              <a:t> 7 (2015)</a:t>
            </a:r>
          </a:p>
        </p:txBody>
      </p:sp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F3BA834-36CE-43A5-91C7-4BCFBA213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45" y="1203598"/>
            <a:ext cx="6113355" cy="3012802"/>
          </a:xfrm>
        </p:spPr>
      </p:pic>
    </p:spTree>
    <p:extLst>
      <p:ext uri="{BB962C8B-B14F-4D97-AF65-F5344CB8AC3E}">
        <p14:creationId xmlns:p14="http://schemas.microsoft.com/office/powerpoint/2010/main" val="77868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Overlapping </a:t>
            </a:r>
            <a:r>
              <a:rPr lang="en-US" dirty="0"/>
              <a:t>s</a:t>
            </a:r>
            <a:r>
              <a:rPr lang="en-US" dirty="0" smtClean="0"/>
              <a:t>imulations without hierarchical structure</a:t>
            </a:r>
            <a:endParaRPr lang="en-US" dirty="0"/>
          </a:p>
          <a:p>
            <a:r>
              <a:rPr lang="en-US" dirty="0"/>
              <a:t>Stop </a:t>
            </a:r>
            <a:r>
              <a:rPr lang="en-US" dirty="0"/>
              <a:t>c</a:t>
            </a:r>
            <a:r>
              <a:rPr lang="en-US" dirty="0" smtClean="0"/>
              <a:t>riterion</a:t>
            </a:r>
            <a:endParaRPr lang="en-US" dirty="0"/>
          </a:p>
          <a:p>
            <a:r>
              <a:rPr lang="en-US" dirty="0"/>
              <a:t>Combination of Group Lasso with other methods</a:t>
            </a:r>
          </a:p>
          <a:p>
            <a:r>
              <a:rPr lang="en-US" dirty="0" smtClean="0"/>
              <a:t>Generalization on other endpoints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45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618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5774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7CDB8A-37FD-446A-86BA-6FC732FF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xmlns="" id="{0DCF9734-DF1D-4596-B357-0A361BA526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19" y="1200150"/>
            <a:ext cx="3939161" cy="3394075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0CB2BF-FEF5-477F-AFDF-28ABBF62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｜</a:t>
            </a:r>
            <a:r>
              <a:rPr lang="en-US" altLang="ja-JP"/>
              <a:t>0000</a:t>
            </a:r>
            <a:r>
              <a:rPr lang="ja-JP" altLang="en-US"/>
              <a:t>　</a:t>
            </a:r>
            <a:r>
              <a:rPr lang="en-US" altLang="ja-JP"/>
              <a:t>|</a:t>
            </a:r>
            <a:r>
              <a:rPr lang="ja-JP" altLang="en-US"/>
              <a:t>　　</a:t>
            </a:r>
            <a:r>
              <a:rPr lang="en-US" altLang="ja-JP"/>
              <a:t>DDMMYY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E4AFB9-BD1A-4E38-A420-0EE1928B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26" y="1200150"/>
            <a:ext cx="3939161" cy="3394075"/>
          </a:xfrm>
        </p:spPr>
      </p:pic>
    </p:spTree>
    <p:extLst>
      <p:ext uri="{BB962C8B-B14F-4D97-AF65-F5344CB8AC3E}">
        <p14:creationId xmlns:p14="http://schemas.microsoft.com/office/powerpoint/2010/main" val="19455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Proportion=10%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395288" y="771550"/>
            <a:ext cx="8281987" cy="208823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A8A3337-10D4-4CF8-ADB4-3378E5DF373A}"/>
              </a:ext>
            </a:extLst>
          </p:cNvPr>
          <p:cNvSpPr/>
          <p:nvPr/>
        </p:nvSpPr>
        <p:spPr>
          <a:xfrm>
            <a:off x="5606943" y="1354345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2F9BE81-41C9-43E8-A213-03CBFB48583A}"/>
              </a:ext>
            </a:extLst>
          </p:cNvPr>
          <p:cNvSpPr/>
          <p:nvPr/>
        </p:nvSpPr>
        <p:spPr>
          <a:xfrm>
            <a:off x="7142109" y="137067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84647" y="771550"/>
            <a:ext cx="8281987" cy="2088232"/>
          </a:xfrm>
        </p:spPr>
      </p:pic>
      <p:sp>
        <p:nvSpPr>
          <p:cNvPr id="9" name="Rectangle 8"/>
          <p:cNvSpPr/>
          <p:nvPr/>
        </p:nvSpPr>
        <p:spPr>
          <a:xfrm>
            <a:off x="5685648" y="141082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114FE8F-961E-4C29-B2CD-1844293990B9}"/>
              </a:ext>
            </a:extLst>
          </p:cNvPr>
          <p:cNvSpPr/>
          <p:nvPr/>
        </p:nvSpPr>
        <p:spPr>
          <a:xfrm>
            <a:off x="7308304" y="141082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565" y="2118238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FE0BEFA-FE06-4EE0-AD96-860556373828}"/>
              </a:ext>
            </a:extLst>
          </p:cNvPr>
          <p:cNvSpPr/>
          <p:nvPr/>
        </p:nvSpPr>
        <p:spPr>
          <a:xfrm>
            <a:off x="7317394" y="2132066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3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Nonzero Interaction Effects Proportion=0.2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94"/>
          <a:stretch/>
        </p:blipFill>
        <p:spPr>
          <a:xfrm>
            <a:off x="395288" y="843558"/>
            <a:ext cx="8281987" cy="2016224"/>
          </a:xfrm>
        </p:spPr>
      </p:pic>
      <p:sp>
        <p:nvSpPr>
          <p:cNvPr id="9" name="Rectangle 8"/>
          <p:cNvSpPr/>
          <p:nvPr/>
        </p:nvSpPr>
        <p:spPr>
          <a:xfrm>
            <a:off x="5580112" y="145454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92280" y="1454540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46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04813" y="771550"/>
            <a:ext cx="8281987" cy="2088232"/>
          </a:xfrm>
        </p:spPr>
      </p:pic>
      <p:sp>
        <p:nvSpPr>
          <p:cNvPr id="10" name="Rectangle 9"/>
          <p:cNvSpPr/>
          <p:nvPr/>
        </p:nvSpPr>
        <p:spPr>
          <a:xfrm>
            <a:off x="5597215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04813" y="771550"/>
            <a:ext cx="8281987" cy="2088232"/>
          </a:xfrm>
        </p:spPr>
      </p:pic>
      <p:sp>
        <p:nvSpPr>
          <p:cNvPr id="10" name="Rectangle 9"/>
          <p:cNvSpPr/>
          <p:nvPr/>
        </p:nvSpPr>
        <p:spPr>
          <a:xfrm>
            <a:off x="5597215" y="1347614"/>
            <a:ext cx="55896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6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48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1"/>
          <a:stretch/>
        </p:blipFill>
        <p:spPr>
          <a:xfrm>
            <a:off x="404813" y="771550"/>
            <a:ext cx="8281987" cy="2088232"/>
          </a:xfrm>
        </p:spPr>
      </p:pic>
      <p:sp>
        <p:nvSpPr>
          <p:cNvPr id="9" name="Rectangle 8"/>
          <p:cNvSpPr/>
          <p:nvPr/>
        </p:nvSpPr>
        <p:spPr>
          <a:xfrm>
            <a:off x="5597215" y="1347614"/>
            <a:ext cx="55896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8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C7966E-6694-4F89-AFC2-98BF0D06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DC981C-CDAE-479D-AC14-3CE4B720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pic>
        <p:nvPicPr>
          <p:cNvPr id="7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C6D8FF7C-12F3-4849-A8D2-8584E4565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3" t="-5261" r="18702" b="62226"/>
          <a:stretch/>
        </p:blipFill>
        <p:spPr>
          <a:xfrm>
            <a:off x="5292080" y="833586"/>
            <a:ext cx="2304256" cy="864095"/>
          </a:xfrm>
        </p:spPr>
      </p:pic>
      <p:pic>
        <p:nvPicPr>
          <p:cNvPr id="8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F257EDCB-5B89-44E1-BCDB-1D2BEEDE97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1" t="35171" r="75770"/>
          <a:stretch/>
        </p:blipFill>
        <p:spPr>
          <a:xfrm>
            <a:off x="4635565" y="1767644"/>
            <a:ext cx="2137721" cy="2714452"/>
          </a:xfrm>
          <a:prstGeom prst="rect">
            <a:avLst/>
          </a:prstGeom>
        </p:spPr>
      </p:pic>
      <p:pic>
        <p:nvPicPr>
          <p:cNvPr id="9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ADEB172C-62CE-401A-BF93-2023AC8F55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6"/>
          <a:stretch/>
        </p:blipFill>
        <p:spPr>
          <a:xfrm>
            <a:off x="609576" y="2451076"/>
            <a:ext cx="3373915" cy="10632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94EB12A-E96E-4462-81D8-1E932FFBDDD4}"/>
              </a:ext>
            </a:extLst>
          </p:cNvPr>
          <p:cNvSpPr/>
          <p:nvPr/>
        </p:nvSpPr>
        <p:spPr>
          <a:xfrm>
            <a:off x="588252" y="2447483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436AD839-8079-4916-A40B-509EA4269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5" t="37093" r="49351" b="765"/>
          <a:stretch/>
        </p:blipFill>
        <p:spPr>
          <a:xfrm>
            <a:off x="6821182" y="1827859"/>
            <a:ext cx="2194942" cy="2594022"/>
          </a:xfrm>
          <a:prstGeom prst="rect">
            <a:avLst/>
          </a:prstGeom>
        </p:spPr>
      </p:pic>
      <p:pic>
        <p:nvPicPr>
          <p:cNvPr id="15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7A73C32-7D27-4FDB-B0A7-1D103FDF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71" t="35851" r="24616" b="-383"/>
          <a:stretch/>
        </p:blipFill>
        <p:spPr>
          <a:xfrm>
            <a:off x="4308081" y="1756646"/>
            <a:ext cx="2304255" cy="2827948"/>
          </a:xfrm>
          <a:prstGeom prst="rect">
            <a:avLst/>
          </a:prstGeom>
        </p:spPr>
      </p:pic>
      <p:pic>
        <p:nvPicPr>
          <p:cNvPr id="16" name="Content Placeholder 8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4C4FABD3-BF73-46EE-A423-F68A4430BE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84" t="38087"/>
          <a:stretch/>
        </p:blipFill>
        <p:spPr>
          <a:xfrm>
            <a:off x="6660232" y="1756646"/>
            <a:ext cx="2207634" cy="273644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075960E-DBDE-45DA-AABF-71B555799A01}"/>
              </a:ext>
            </a:extLst>
          </p:cNvPr>
          <p:cNvSpPr/>
          <p:nvPr/>
        </p:nvSpPr>
        <p:spPr>
          <a:xfrm>
            <a:off x="1435245" y="2443890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7063C499-4A50-4CB9-ABCA-40D4351CCDC1}"/>
              </a:ext>
            </a:extLst>
          </p:cNvPr>
          <p:cNvSpPr/>
          <p:nvPr/>
        </p:nvSpPr>
        <p:spPr>
          <a:xfrm>
            <a:off x="2275552" y="2437741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A2542BB-265D-40EA-B38F-B6F4D21B484C}"/>
              </a:ext>
            </a:extLst>
          </p:cNvPr>
          <p:cNvSpPr/>
          <p:nvPr/>
        </p:nvSpPr>
        <p:spPr>
          <a:xfrm>
            <a:off x="3115858" y="2443889"/>
            <a:ext cx="846993" cy="10632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2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SNR=100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49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L2: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b="0" i="1" dirty="0" smtClean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L1: Mean(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400" i="1">
                                <a:latin typeface="Cambria Math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sz="1400" i="1" dirty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sz="1400" i="1" dirty="0">
                                <a:latin typeface="Cambria Math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sz="1400" b="0" i="1" dirty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)</a:t>
                </a:r>
              </a:p>
              <a:p>
                <a:r>
                  <a:rPr lang="en-US" sz="1400" dirty="0"/>
                  <a:t>SSE: Sum of Squared Error on outcome Prediction</a:t>
                </a:r>
              </a:p>
              <a:p>
                <a:r>
                  <a:rPr lang="en-US" sz="1400" dirty="0"/>
                  <a:t>PPV: Positive predictive value (Precision)</a:t>
                </a:r>
              </a:p>
              <a:p>
                <a:r>
                  <a:rPr lang="en-US" sz="1400" dirty="0"/>
                  <a:t>FNR: False negative rate</a:t>
                </a:r>
              </a:p>
              <a:p>
                <a:r>
                  <a:rPr lang="en-US" sz="1400" dirty="0" err="1"/>
                  <a:t>num</a:t>
                </a:r>
                <a:r>
                  <a:rPr lang="en-US" sz="1400" dirty="0"/>
                  <a:t>: Model Size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26" y="2859782"/>
                <a:ext cx="4216219" cy="1499000"/>
              </a:xfrm>
              <a:prstGeom prst="rect">
                <a:avLst/>
              </a:prstGeom>
              <a:blipFill rotWithShape="0">
                <a:blip r:embed="rId2"/>
                <a:stretch>
                  <a:fillRect l="-434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73"/>
          <a:stretch/>
        </p:blipFill>
        <p:spPr>
          <a:xfrm>
            <a:off x="404813" y="853540"/>
            <a:ext cx="8281987" cy="2078250"/>
          </a:xfrm>
        </p:spPr>
      </p:pic>
      <p:sp>
        <p:nvSpPr>
          <p:cNvPr id="10" name="Rectangle 9"/>
          <p:cNvSpPr/>
          <p:nvPr/>
        </p:nvSpPr>
        <p:spPr>
          <a:xfrm>
            <a:off x="5597215" y="1419622"/>
            <a:ext cx="558961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382" y="1563638"/>
            <a:ext cx="2587786" cy="1460158"/>
          </a:xfrm>
        </p:spPr>
        <p:txBody>
          <a:bodyPr/>
          <a:lstStyle/>
          <a:p>
            <a:pPr algn="ctr"/>
            <a:r>
              <a:rPr lang="en-US" dirty="0"/>
              <a:t>Real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50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6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almacgroup.com/wp-content/uploads/2017/05/image-two.png">
            <a:extLst>
              <a:ext uri="{FF2B5EF4-FFF2-40B4-BE49-F238E27FC236}">
                <a16:creationId xmlns:a16="http://schemas.microsoft.com/office/drawing/2014/main" xmlns="" id="{E867E7A2-8CC0-46B4-BFF0-6C32B06AB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" t="6053"/>
          <a:stretch/>
        </p:blipFill>
        <p:spPr bwMode="auto">
          <a:xfrm>
            <a:off x="535577" y="1071154"/>
            <a:ext cx="7929880" cy="30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E2B386B-E39D-49FE-A910-C82ADD38FF9D}"/>
              </a:ext>
            </a:extLst>
          </p:cNvPr>
          <p:cNvSpPr/>
          <p:nvPr/>
        </p:nvSpPr>
        <p:spPr>
          <a:xfrm>
            <a:off x="475805" y="874000"/>
            <a:ext cx="3775166" cy="1724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73589D-C5B3-4615-A900-47F413CA0D37}"/>
              </a:ext>
            </a:extLst>
          </p:cNvPr>
          <p:cNvSpPr txBox="1"/>
          <p:nvPr/>
        </p:nvSpPr>
        <p:spPr>
          <a:xfrm>
            <a:off x="6016180" y="3298372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D8171938-008D-42E2-BEAB-8033B90F3225}"/>
              </a:ext>
            </a:extLst>
          </p:cNvPr>
          <p:cNvSpPr/>
          <p:nvPr/>
        </p:nvSpPr>
        <p:spPr>
          <a:xfrm>
            <a:off x="5930537" y="1835332"/>
            <a:ext cx="483326" cy="398417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7B28F70-E44D-430F-A8AD-A49444776531}"/>
              </a:ext>
            </a:extLst>
          </p:cNvPr>
          <p:cNvSpPr txBox="1"/>
          <p:nvPr/>
        </p:nvSpPr>
        <p:spPr>
          <a:xfrm>
            <a:off x="6016180" y="1956749"/>
            <a:ext cx="4963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8583C8C-DF97-4568-BBC0-1E6B87C3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308" y="13328"/>
            <a:ext cx="7886700" cy="994172"/>
          </a:xfrm>
        </p:spPr>
        <p:txBody>
          <a:bodyPr/>
          <a:lstStyle/>
          <a:p>
            <a:r>
              <a:rPr lang="en-US" dirty="0"/>
              <a:t>Patient Subgroup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20810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2DCD2-0C35-4CD9-9D55-3AD27C4E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D5DDAB4-5465-4C02-B012-5C239265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CCB517-DD7E-441C-B5C0-DA6D32B7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pic>
        <p:nvPicPr>
          <p:cNvPr id="1026" name="Picture 2" descr="Image result for variable selection">
            <a:extLst>
              <a:ext uri="{FF2B5EF4-FFF2-40B4-BE49-F238E27FC236}">
                <a16:creationId xmlns:a16="http://schemas.microsoft.com/office/drawing/2014/main" xmlns="" id="{4FE87B62-E8A2-4781-8542-17DA5F458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5" t="25212" r="18265"/>
          <a:stretch/>
        </p:blipFill>
        <p:spPr bwMode="auto">
          <a:xfrm>
            <a:off x="534475" y="1402452"/>
            <a:ext cx="3816424" cy="27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lasso">
            <a:extLst>
              <a:ext uri="{FF2B5EF4-FFF2-40B4-BE49-F238E27FC236}">
                <a16:creationId xmlns:a16="http://schemas.microsoft.com/office/drawing/2014/main" xmlns="" id="{FC74E8AF-26B6-489F-9DAA-748E12CF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91630"/>
            <a:ext cx="15906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4B3A59-74C7-4D01-AFC3-2CF85B50385C}"/>
              </a:ext>
            </a:extLst>
          </p:cNvPr>
          <p:cNvSpPr txBox="1"/>
          <p:nvPr/>
        </p:nvSpPr>
        <p:spPr>
          <a:xfrm>
            <a:off x="6228184" y="387288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9588" y="4242212"/>
            <a:ext cx="476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Least Absolute </a:t>
            </a:r>
            <a:r>
              <a:rPr lang="en-US" sz="1600" dirty="0"/>
              <a:t>S</a:t>
            </a:r>
            <a:r>
              <a:rPr lang="en-US" sz="1600" dirty="0" smtClean="0"/>
              <a:t>hrinkage and Selection </a:t>
            </a:r>
            <a:r>
              <a:rPr lang="en-US" sz="1600" dirty="0"/>
              <a:t>O</a:t>
            </a:r>
            <a:r>
              <a:rPr lang="en-US" sz="1600" dirty="0" smtClean="0"/>
              <a:t>peration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563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33CD07-ACD3-477C-A5E6-452B122F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E62D83B-F16B-463F-B120-60AA6E0B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44BC6C-FC32-4CD0-AD45-9F87F70D3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xmlns="" id="{8EE6EF1C-7BAD-43FC-8EDB-996441C677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815" y="927498"/>
                <a:ext cx="3591121" cy="3667125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lim>
                    </m:limLow>
                    <m:f>
                      <m:f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EE6EF1C-7BAD-43FC-8EDB-996441C677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815" y="927498"/>
                <a:ext cx="3591121" cy="3667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Image result for lasso algorithm">
            <a:extLst>
              <a:ext uri="{FF2B5EF4-FFF2-40B4-BE49-F238E27FC236}">
                <a16:creationId xmlns:a16="http://schemas.microsoft.com/office/drawing/2014/main" xmlns="" id="{B7102A31-B859-49A4-A3C6-D4FDBD47ED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7"/>
          <a:stretch/>
        </p:blipFill>
        <p:spPr bwMode="auto">
          <a:xfrm>
            <a:off x="4211960" y="1430449"/>
            <a:ext cx="468973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xmlns="" id="{FD113EF2-491B-4609-8921-03FCAB08BF1E}"/>
              </a:ext>
            </a:extLst>
          </p:cNvPr>
          <p:cNvSpPr/>
          <p:nvPr/>
        </p:nvSpPr>
        <p:spPr>
          <a:xfrm>
            <a:off x="2051720" y="1851670"/>
            <a:ext cx="216024" cy="52405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8E5842B-094D-4251-BF6D-9492E15A8993}"/>
              </a:ext>
            </a:extLst>
          </p:cNvPr>
          <p:cNvSpPr/>
          <p:nvPr/>
        </p:nvSpPr>
        <p:spPr>
          <a:xfrm>
            <a:off x="2699792" y="930308"/>
            <a:ext cx="936104" cy="5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xmlns="" id="{77F1B6FA-577C-4BA6-B36B-E67253C71A96}"/>
              </a:ext>
            </a:extLst>
          </p:cNvPr>
          <p:cNvSpPr/>
          <p:nvPr/>
        </p:nvSpPr>
        <p:spPr>
          <a:xfrm>
            <a:off x="3917904" y="414935"/>
            <a:ext cx="1476164" cy="502951"/>
          </a:xfrm>
          <a:prstGeom prst="borderCallout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5DC9FD1-1820-4C6F-B16B-91B83527087D}"/>
              </a:ext>
            </a:extLst>
          </p:cNvPr>
          <p:cNvSpPr txBox="1"/>
          <p:nvPr/>
        </p:nvSpPr>
        <p:spPr>
          <a:xfrm>
            <a:off x="3961081" y="51358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Penalization</a:t>
            </a:r>
          </a:p>
        </p:txBody>
      </p:sp>
    </p:spTree>
    <p:extLst>
      <p:ext uri="{BB962C8B-B14F-4D97-AF65-F5344CB8AC3E}">
        <p14:creationId xmlns:p14="http://schemas.microsoft.com/office/powerpoint/2010/main" val="20239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3" grpId="0" animBg="1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8BB3D-2D35-4F66-AFB4-2A9AE768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563638"/>
            <a:ext cx="4608512" cy="1460158"/>
          </a:xfrm>
        </p:spPr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862E8A-91FD-4C41-A192-DB3D27D8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/>
              <a:t>｜</a:t>
            </a:r>
            <a:r>
              <a:rPr lang="en-US" altLang="ja-JP" dirty="0"/>
              <a:t>0000</a:t>
            </a:r>
            <a:r>
              <a:rPr lang="ja-JP" altLang="en-US" dirty="0"/>
              <a:t>　</a:t>
            </a:r>
            <a:r>
              <a:rPr lang="en-US" altLang="ja-JP" dirty="0"/>
              <a:t>|</a:t>
            </a:r>
            <a:r>
              <a:rPr lang="ja-JP" altLang="en-US" dirty="0"/>
              <a:t>　　</a:t>
            </a:r>
            <a:r>
              <a:rPr lang="en-US" altLang="ja-JP" dirty="0"/>
              <a:t> Aug 24</a:t>
            </a:r>
            <a:r>
              <a:rPr lang="en-US" altLang="ja-JP" baseline="30000" dirty="0"/>
              <a:t>th</a:t>
            </a:r>
            <a:r>
              <a:rPr lang="en-US" altLang="ja-JP" dirty="0"/>
              <a:t> 2018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A5ED20-07EE-4130-97A2-FC2FBDD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57936-92EF-4126-AE48-1D9D36D15E9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65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keda_ppt_uroko_tpc_akanered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5532"/>
      </a:accent1>
      <a:accent2>
        <a:srgbClr val="A7381D"/>
      </a:accent2>
      <a:accent3>
        <a:srgbClr val="F6BBAD"/>
      </a:accent3>
      <a:accent4>
        <a:srgbClr val="898989"/>
      </a:accent4>
      <a:accent5>
        <a:srgbClr val="4C4948"/>
      </a:accent5>
      <a:accent6>
        <a:srgbClr val="DDDDDD"/>
      </a:accent6>
      <a:hlink>
        <a:srgbClr val="000000"/>
      </a:hlink>
      <a:folHlink>
        <a:srgbClr val="000000"/>
      </a:folHlink>
    </a:clrScheme>
    <a:fontScheme name="Takeda Typeface">
      <a:majorFont>
        <a:latin typeface="Arial"/>
        <a:ea typeface="HGPｺﾞｼｯｸM"/>
        <a:cs typeface=""/>
      </a:majorFont>
      <a:minorFont>
        <a:latin typeface="Arial"/>
        <a:ea typeface="HGPｺﾞｼｯ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Dakiyama_PPTwide_template_2017</Template>
  <TotalTime>9860</TotalTime>
  <Words>2091</Words>
  <Application>Microsoft Macintosh PowerPoint</Application>
  <PresentationFormat>On-screen Show (16:9)</PresentationFormat>
  <Paragraphs>351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 Black</vt:lpstr>
      <vt:lpstr>Arial Unicode MS</vt:lpstr>
      <vt:lpstr>Calibri</vt:lpstr>
      <vt:lpstr>Cambria Math</vt:lpstr>
      <vt:lpstr>HGPｺﾞｼｯｸM</vt:lpstr>
      <vt:lpstr>Meiryo</vt:lpstr>
      <vt:lpstr>ＭＳ Ｐゴシック</vt:lpstr>
      <vt:lpstr>Wingdings</vt:lpstr>
      <vt:lpstr>メイリオ</vt:lpstr>
      <vt:lpstr>Arial</vt:lpstr>
      <vt:lpstr>Takeda_ppt_uroko_tpc_akanered</vt:lpstr>
      <vt:lpstr>Generalized Group Lasso for Predictive Biomarker Identification</vt:lpstr>
      <vt:lpstr>Outline</vt:lpstr>
      <vt:lpstr>Background</vt:lpstr>
      <vt:lpstr>Predictive Biomarkers and Prognostic Biomarkers</vt:lpstr>
      <vt:lpstr>PowerPoint Presentation</vt:lpstr>
      <vt:lpstr>Patient Subgroup Identification</vt:lpstr>
      <vt:lpstr>Variable Selection</vt:lpstr>
      <vt:lpstr>Lasso</vt:lpstr>
      <vt:lpstr>Model</vt:lpstr>
      <vt:lpstr>Model</vt:lpstr>
      <vt:lpstr>Model</vt:lpstr>
      <vt:lpstr>Hierarchical Structure Constraint</vt:lpstr>
      <vt:lpstr>Group Lasso</vt:lpstr>
      <vt:lpstr>Loss Function</vt:lpstr>
      <vt:lpstr>Geometrical Interpretation of Group Lasso Structure</vt:lpstr>
      <vt:lpstr>If Without Ridge Structure…</vt:lpstr>
      <vt:lpstr>Adaptive Weights</vt:lpstr>
      <vt:lpstr>Optimization Strategies</vt:lpstr>
      <vt:lpstr>Algorithm</vt:lpstr>
      <vt:lpstr>Simulations</vt:lpstr>
      <vt:lpstr>Simulation Setup</vt:lpstr>
      <vt:lpstr>Simulation Setup</vt:lpstr>
      <vt:lpstr>Correlation Structure</vt:lpstr>
      <vt:lpstr>PowerPoint Presentation</vt:lpstr>
      <vt:lpstr>Other methods</vt:lpstr>
      <vt:lpstr>Proportion of nonzero interactions</vt:lpstr>
      <vt:lpstr>Nonzero Interaction Effects Proportion=5%</vt:lpstr>
      <vt:lpstr>PowerPoint Presentation</vt:lpstr>
      <vt:lpstr>PowerPoint Presentation</vt:lpstr>
      <vt:lpstr>Signal to Noise Ratio (SNR)</vt:lpstr>
      <vt:lpstr>SNR=1</vt:lpstr>
      <vt:lpstr>PowerPoint Presentation</vt:lpstr>
      <vt:lpstr>PowerPoint Presentation</vt:lpstr>
      <vt:lpstr>Other number of biomakers</vt:lpstr>
      <vt:lpstr>Dimension of genes=50 and total dimension=106</vt:lpstr>
      <vt:lpstr>Dimension of genes=200 and total dimension=406</vt:lpstr>
      <vt:lpstr>When covariates are SNP</vt:lpstr>
      <vt:lpstr>SNP</vt:lpstr>
      <vt:lpstr>Conclusions</vt:lpstr>
      <vt:lpstr>Future Steps</vt:lpstr>
      <vt:lpstr>References</vt:lpstr>
      <vt:lpstr>PowerPoint Presentation</vt:lpstr>
      <vt:lpstr>PowerPoint Presentation</vt:lpstr>
      <vt:lpstr>Nonzero Interaction Effects Proportion=10%</vt:lpstr>
      <vt:lpstr>Nonzero Interaction Effects Proportion=0.15</vt:lpstr>
      <vt:lpstr>Nonzero Interaction Effects Proportion=0.2</vt:lpstr>
      <vt:lpstr>SNR=5</vt:lpstr>
      <vt:lpstr>SNR=10</vt:lpstr>
      <vt:lpstr>SNR=20</vt:lpstr>
      <vt:lpstr>SNR=100</vt:lpstr>
      <vt:lpstr>Real Data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creator>director</dc:creator>
  <cp:lastModifiedBy>Deng Wenxuan</cp:lastModifiedBy>
  <cp:revision>109</cp:revision>
  <dcterms:created xsi:type="dcterms:W3CDTF">2017-03-10T10:19:28Z</dcterms:created>
  <dcterms:modified xsi:type="dcterms:W3CDTF">2018-08-22T15:24:15Z</dcterms:modified>
</cp:coreProperties>
</file>