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60" r:id="rId2"/>
    <p:sldId id="320" r:id="rId3"/>
    <p:sldId id="342" r:id="rId4"/>
    <p:sldId id="318" r:id="rId5"/>
    <p:sldId id="327" r:id="rId6"/>
    <p:sldId id="381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83" r:id="rId25"/>
    <p:sldId id="293" r:id="rId26"/>
    <p:sldId id="376" r:id="rId27"/>
    <p:sldId id="371" r:id="rId28"/>
    <p:sldId id="356" r:id="rId29"/>
    <p:sldId id="378" r:id="rId30"/>
    <p:sldId id="357" r:id="rId31"/>
    <p:sldId id="358" r:id="rId32"/>
    <p:sldId id="379" r:id="rId33"/>
    <p:sldId id="368" r:id="rId34"/>
    <p:sldId id="369" r:id="rId35"/>
    <p:sldId id="289" r:id="rId36"/>
    <p:sldId id="380" r:id="rId37"/>
    <p:sldId id="370" r:id="rId38"/>
    <p:sldId id="382" r:id="rId39"/>
    <p:sldId id="367" r:id="rId40"/>
    <p:sldId id="307" r:id="rId41"/>
    <p:sldId id="313" r:id="rId42"/>
    <p:sldId id="308" r:id="rId43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3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 showGuides="1">
      <p:cViewPr varScale="1">
        <p:scale>
          <a:sx n="119" d="100"/>
          <a:sy n="119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1:54.163" idx="28">
    <p:pos x="10" y="10"/>
    <p:text>LD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3:45.218" idx="30">
    <p:pos x="10" y="10"/>
    <p:text>xian jiang tu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32:12.079" idx="34">
    <p:pos x="10" y="146"/>
    <p:text>FNR full name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  <p:cm authorId="2" dt="2018-08-22T17:32:19.756" idx="35">
    <p:pos x="10" y="282"/>
    <p:text>0.2 unusual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25:04.771" idx="31">
    <p:pos x="10" y="146"/>
    <p:text>truth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5:49.345" idx="32">
    <p:pos x="10" y="282"/>
    <p:text>highlight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6:52.076" idx="33">
    <p:pos x="10" y="418"/>
    <p:text>most reliable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37:01.808" idx="36">
    <p:pos x="10" y="554"/>
    <p:text>future steps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00:49.102" idx="23">
    <p:pos x="4359" y="2604"/>
    <p:text>color</p:text>
    <p:extLst>
      <p:ext uri="{C676402C-5697-4E1C-873F-D02D1690AC5C}">
        <p15:threadingInfo xmlns:p15="http://schemas.microsoft.com/office/powerpoint/2012/main" timeZoneBias="240">
          <p15:parentCm authorId="2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2T17:02:37.646" idx="24">
    <p:pos x="10" y="418"/>
    <p:text>order again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14:42.425" idx="25">
    <p:pos x="10" y="10"/>
    <p:text>constants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17:54.249" idx="26">
    <p:pos x="10" y="146"/>
    <p:text>cartoon in one bar plot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  <p:cm authorId="2" dt="2018-08-22T17:20:43.030" idx="27">
    <p:pos x="10" y="282"/>
    <p:text>captions/titles/foot notes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2018/8/24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9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0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DBDC304-BF8C-4571-A813-34E2E071939A}"/>
              </a:ext>
            </a:extLst>
          </p:cNvPr>
          <p:cNvSpPr/>
          <p:nvPr/>
        </p:nvSpPr>
        <p:spPr>
          <a:xfrm rot="1450913">
            <a:off x="3455084" y="607075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81FA2F-AA60-474A-BEAF-6B3B5796E70F}"/>
              </a:ext>
            </a:extLst>
          </p:cNvPr>
          <p:cNvSpPr/>
          <p:nvPr/>
        </p:nvSpPr>
        <p:spPr>
          <a:xfrm rot="1450913">
            <a:off x="3689007" y="744388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AF8601-042F-499B-B4B8-214F9EA13D93}"/>
              </a:ext>
            </a:extLst>
          </p:cNvPr>
          <p:cNvSpPr/>
          <p:nvPr/>
        </p:nvSpPr>
        <p:spPr>
          <a:xfrm rot="1450913">
            <a:off x="3981231" y="955748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803775-322A-488C-ADE6-BE3032CCB174}"/>
              </a:ext>
            </a:extLst>
          </p:cNvPr>
          <p:cNvSpPr/>
          <p:nvPr/>
        </p:nvSpPr>
        <p:spPr>
          <a:xfrm rot="12419112">
            <a:off x="4878175" y="3603353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BA88DF-1D96-4CB5-91BE-D6D18F8D2318}"/>
              </a:ext>
            </a:extLst>
          </p:cNvPr>
          <p:cNvSpPr/>
          <p:nvPr/>
        </p:nvSpPr>
        <p:spPr>
          <a:xfrm rot="12419112">
            <a:off x="5114651" y="3751159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4836F-0E78-4CAF-881B-E997926D32B1}"/>
              </a:ext>
            </a:extLst>
          </p:cNvPr>
          <p:cNvSpPr/>
          <p:nvPr/>
        </p:nvSpPr>
        <p:spPr>
          <a:xfrm rot="12419112">
            <a:off x="5406875" y="3962519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/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95C71D-EA70-4BD3-A5F2-ABFCDBD3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73" y="2559726"/>
                <a:ext cx="13681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1723A5D-1E6B-4201-85F5-CFB1BA73AA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86" y="2440616"/>
            <a:ext cx="680426" cy="5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animBg="1"/>
      <p:bldP spid="15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 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Size: 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r>
              <a:rPr lang="en-US" dirty="0"/>
              <a:t>Iterations: 100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10%, 20%, 30%, 40% of genes have prognostic effects</a:t>
            </a:r>
          </a:p>
          <a:p>
            <a:r>
              <a:rPr lang="en-US" b="1" dirty="0"/>
              <a:t>5%, 10%, 15%, 20% of genes have predictive effects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/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C5DD18-D812-43C2-9EC9-E1F020D8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4" y="3003058"/>
                <a:ext cx="3936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/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32C9F3-6CD8-4695-9D77-2E0F33F0A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973" y="3614174"/>
                <a:ext cx="3768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  <p:bldP spid="15" grpId="0"/>
      <p:bldP spid="16" grpId="0" animBg="1"/>
      <p:bldP spid="17" grpId="0"/>
      <p:bldP spid="11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3E1A-E65F-45E3-B3EB-E57706C0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67B0B5-D35B-4A22-A314-443746DAC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817078"/>
              </p:ext>
            </p:extLst>
          </p:nvPr>
        </p:nvGraphicFramePr>
        <p:xfrm>
          <a:off x="404813" y="927100"/>
          <a:ext cx="8281985" cy="239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397">
                  <a:extLst>
                    <a:ext uri="{9D8B030D-6E8A-4147-A177-3AD203B41FA5}">
                      <a16:colId xmlns:a16="http://schemas.microsoft.com/office/drawing/2014/main" val="739102875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3414489019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2900459187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2175912481"/>
                    </a:ext>
                  </a:extLst>
                </a:gridCol>
                <a:gridCol w="1656397">
                  <a:extLst>
                    <a:ext uri="{9D8B030D-6E8A-4147-A177-3AD203B41FA5}">
                      <a16:colId xmlns:a16="http://schemas.microsoft.com/office/drawing/2014/main" val="120290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SNP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8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Predictive 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5%,10%,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15%,20%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0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50,100,200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2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1,5,10,20,100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8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N(0,1)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Binom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(2,0.5)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1108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1FAF2-5569-44B7-B08D-B9E9332B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6AB91-3F16-449D-B663-A3317A2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99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SNR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2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87B-4B25-4805-91C7-B217247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8E50-124F-453E-8E9C-9827E3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053E-02C5-4B4B-B1E2-45B43E0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612C34-983C-4000-BDC0-79E9DA743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1942"/>
            <a:ext cx="3796831" cy="3203576"/>
          </a:xfrm>
        </p:spPr>
      </p:pic>
      <p:pic>
        <p:nvPicPr>
          <p:cNvPr id="18" name="Content Placeholder 1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AE66F6C-3CE4-47F4-9BCA-5B665787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12" y="1259417"/>
            <a:ext cx="3688928" cy="31125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0F91C-AE9D-41F1-B6A9-A8D8F345A35E}"/>
              </a:ext>
            </a:extLst>
          </p:cNvPr>
          <p:cNvSpPr txBox="1"/>
          <p:nvPr/>
        </p:nvSpPr>
        <p:spPr>
          <a:xfrm>
            <a:off x="899592" y="830818"/>
            <a:ext cx="26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PPV=Positive Predictive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33D5-4CF1-4837-95F2-154485EE50F9}"/>
              </a:ext>
            </a:extLst>
          </p:cNvPr>
          <p:cNvSpPr txBox="1"/>
          <p:nvPr/>
        </p:nvSpPr>
        <p:spPr>
          <a:xfrm>
            <a:off x="5292080" y="83081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FNR=False Negative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/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Proportion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BC95E0-225D-465F-A17D-6A819012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44" y="430981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734ABD-6C9C-4485-B458-387B4DC38E0F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15112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14" name="Content Placeholder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8108ED2-CE41-4CF2-9B55-A91EEDDAB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7574"/>
            <a:ext cx="3925769" cy="33123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876B46F-79A6-44FA-B0B9-89AF6E35ECB6}"/>
              </a:ext>
            </a:extLst>
          </p:cNvPr>
          <p:cNvSpPr txBox="1">
            <a:spLocks/>
          </p:cNvSpPr>
          <p:nvPr/>
        </p:nvSpPr>
        <p:spPr>
          <a:xfrm>
            <a:off x="468363" y="113855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Results for different proportions of nonzero interaction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DA6270-EC71-488D-8E5F-D6DB48795941}"/>
              </a:ext>
            </a:extLst>
          </p:cNvPr>
          <p:cNvSpPr txBox="1"/>
          <p:nvPr/>
        </p:nvSpPr>
        <p:spPr>
          <a:xfrm>
            <a:off x="1027095" y="437498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tx1"/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10" name="Content Placeholder 9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id="{6A2279EC-6199-4550-A04B-49AEC7FAB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0" y="1198162"/>
            <a:ext cx="3772957" cy="3183433"/>
          </a:xfrm>
        </p:spPr>
      </p:pic>
      <p:pic>
        <p:nvPicPr>
          <p:cNvPr id="14" name="Content Placeholder 13" descr="A picture containing stationary&#10;&#10;Description generated with high confidence">
            <a:extLst>
              <a:ext uri="{FF2B5EF4-FFF2-40B4-BE49-F238E27FC236}">
                <a16:creationId xmlns:a16="http://schemas.microsoft.com/office/drawing/2014/main" id="{81819DC7-CA2F-4965-A125-662C3B79A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4" y="1188516"/>
            <a:ext cx="3772958" cy="31834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/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SNR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2EA99-4EA3-4FA6-A203-F59B82BB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09234"/>
                <a:ext cx="1996059" cy="584775"/>
              </a:xfrm>
              <a:prstGeom prst="rect">
                <a:avLst/>
              </a:prstGeom>
              <a:blipFill>
                <a:blip r:embed="rId4"/>
                <a:stretch>
                  <a:fillRect l="-1835" t="-3125" r="-61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71761C-517A-47EB-9DAD-CD5B55CE25E6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SNRs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best performance.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778F286-CFBD-4176-AB1C-36E819F12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059582"/>
            <a:ext cx="3925769" cy="33123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4D3093-F089-4E18-A02C-1D06303D0AEA}"/>
              </a:ext>
            </a:extLst>
          </p:cNvPr>
          <p:cNvSpPr txBox="1"/>
          <p:nvPr/>
        </p:nvSpPr>
        <p:spPr>
          <a:xfrm>
            <a:off x="761137" y="437195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5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85D-3AA4-4815-97D5-8FFAD0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B532FB5-3148-444B-AC79-34404074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40167"/>
            <a:ext cx="734069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3173-7F0A-4A6D-AD21-37FC450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08DF-6244-4DA5-8048-3BEAA7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/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Almost highest PPV</a:t>
                </a:r>
              </a:p>
              <a:p>
                <a:r>
                  <a:rPr lang="en-US" sz="1600" dirty="0"/>
                  <a:t>Dimension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/>
                  <a:t>, PPV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E71BF-8253-40FA-9FD5-8C483ADF4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203598"/>
                <a:ext cx="1996059" cy="584775"/>
              </a:xfrm>
              <a:prstGeom prst="rect">
                <a:avLst/>
              </a:prstGeom>
              <a:blipFill>
                <a:blip r:embed="rId3"/>
                <a:stretch>
                  <a:fillRect l="-1524" t="-3125" r="-6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485A-8069-4667-8F25-BD25E6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77919D3-17BE-4A67-B79B-9CD313D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" y="940167"/>
            <a:ext cx="743791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4539-2014-4F0D-8ACA-BE85427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F67A-4C0D-42E8-8422-A0EC3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3A72-6DAB-49D2-BC00-5C345BFA13E3}"/>
              </a:ext>
            </a:extLst>
          </p:cNvPr>
          <p:cNvSpPr txBox="1"/>
          <p:nvPr/>
        </p:nvSpPr>
        <p:spPr>
          <a:xfrm>
            <a:off x="6948264" y="1419622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22656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different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pic>
        <p:nvPicPr>
          <p:cNvPr id="15" name="Content Placeholder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42A599A-433A-4488-AD6E-322AC635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958887"/>
            <a:ext cx="6761261" cy="36671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334F2B-2C9C-4C17-909D-FE129119752B}"/>
              </a:ext>
            </a:extLst>
          </p:cNvPr>
          <p:cNvSpPr txBox="1"/>
          <p:nvPr/>
        </p:nvSpPr>
        <p:spPr>
          <a:xfrm>
            <a:off x="5940152" y="444134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Underestimated Model Size</a:t>
            </a:r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pPr lvl="0"/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Signal to Noise Ratio (SNR)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Dimension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SNR=10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Fixed covariates data type: Standard Normal Distribution</a:t>
            </a:r>
          </a:p>
          <a:p>
            <a:r>
              <a:rPr lang="en-US" dirty="0">
                <a:solidFill>
                  <a:schemeClr val="tx1"/>
                </a:solidFill>
              </a:rPr>
              <a:t>SNP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number of genes: 100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proportion of nonzero predictive biomarkers: 10%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47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5310-011B-4009-94E8-352B168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SNP covariates</a:t>
            </a:r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58C44BD-1178-4B33-8E41-5C4F08E77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3" y="1200150"/>
            <a:ext cx="3759169" cy="3171799"/>
          </a:xfrm>
        </p:spPr>
      </p:pic>
      <p:pic>
        <p:nvPicPr>
          <p:cNvPr id="10" name="Content Placeholder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A72824A-C3FD-4FEA-80BA-B1232E809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09" y="1200150"/>
            <a:ext cx="3779139" cy="318864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E054-49DD-41B0-A6B3-9D83BB8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E381-8CCB-46D5-98E3-44C23DF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9F12B-E413-4B31-9EF5-E9F6AA1DDCE9}"/>
              </a:ext>
            </a:extLst>
          </p:cNvPr>
          <p:cNvSpPr txBox="1"/>
          <p:nvPr/>
        </p:nvSpPr>
        <p:spPr>
          <a:xfrm>
            <a:off x="1173005" y="43887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highest PPV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68977-C6F8-425A-9843-30F24086AC98}"/>
              </a:ext>
            </a:extLst>
          </p:cNvPr>
          <p:cNvSpPr txBox="1"/>
          <p:nvPr/>
        </p:nvSpPr>
        <p:spPr>
          <a:xfrm>
            <a:off x="5618590" y="4371950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relative low FNR</a:t>
            </a:r>
          </a:p>
        </p:txBody>
      </p:sp>
    </p:spTree>
    <p:extLst>
      <p:ext uri="{BB962C8B-B14F-4D97-AF65-F5344CB8AC3E}">
        <p14:creationId xmlns:p14="http://schemas.microsoft.com/office/powerpoint/2010/main" val="4188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603-1C22-4A8B-96DB-3D42D3B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F037-A703-4FE5-A20E-E873E5DC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Proportion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pPr lvl="0"/>
            <a:r>
              <a:rPr lang="en-US" dirty="0"/>
              <a:t>SNR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Dimension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pPr lvl="1"/>
            <a:r>
              <a:rPr lang="en-US" dirty="0"/>
              <a:t>Fixed covariates data type: Standard Normal Distribution</a:t>
            </a:r>
          </a:p>
          <a:p>
            <a:r>
              <a:rPr lang="en-US" dirty="0"/>
              <a:t>SNP</a:t>
            </a:r>
          </a:p>
          <a:p>
            <a:pPr lvl="1"/>
            <a:r>
              <a:rPr lang="en-US" dirty="0"/>
              <a:t>Fixed number of genes: 100</a:t>
            </a:r>
          </a:p>
          <a:p>
            <a:pPr lvl="1"/>
            <a:r>
              <a:rPr lang="en-US" dirty="0"/>
              <a:t>Fixed proportion of nonzero predictive biomarkers: 10%</a:t>
            </a:r>
          </a:p>
          <a:p>
            <a:pPr lvl="1"/>
            <a:r>
              <a:rPr lang="en-US" dirty="0"/>
              <a:t>Fixed SNR=10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43182-D327-45AA-BBE2-67B8398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E35B-758B-4A31-A289-5F105EBA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29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</a:t>
            </a:r>
            <a:r>
              <a:rPr lang="en-US"/>
              <a:t>best performance </a:t>
            </a:r>
            <a:r>
              <a:rPr lang="en-US" dirty="0"/>
              <a:t>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3D7664-7969-40A7-A2CA-66AF18DCC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9" y="2355727"/>
            <a:ext cx="2377440" cy="1751647"/>
          </a:xfrm>
          <a:prstGeom prst="rect">
            <a:avLst/>
          </a:prstGeom>
        </p:spPr>
      </p:pic>
      <p:pic>
        <p:nvPicPr>
          <p:cNvPr id="29" name="Picture 28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236E797F-9D1D-43B1-B27C-ED9F80B6F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959" y="2355726"/>
            <a:ext cx="2377440" cy="17659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376AA4-DC75-4ADE-AD3F-F55381E32C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54" y="2355726"/>
            <a:ext cx="2377440" cy="1765936"/>
          </a:xfrm>
          <a:prstGeom prst="rect">
            <a:avLst/>
          </a:prstGeom>
        </p:spPr>
      </p:pic>
      <p:pic>
        <p:nvPicPr>
          <p:cNvPr id="33" name="Picture 32" descr="A close up of a light&#10;&#10;Description generated with high confidence">
            <a:extLst>
              <a:ext uri="{FF2B5EF4-FFF2-40B4-BE49-F238E27FC236}">
                <a16:creationId xmlns:a16="http://schemas.microsoft.com/office/drawing/2014/main" id="{04867F30-F0D7-4BBC-BCDA-50F5C2FBC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5726"/>
            <a:ext cx="2377440" cy="1765936"/>
          </a:xfrm>
          <a:prstGeom prst="rect">
            <a:avLst/>
          </a:prstGeom>
        </p:spPr>
      </p:pic>
      <p:pic>
        <p:nvPicPr>
          <p:cNvPr id="34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03ADF-AE0F-439B-9A5F-9E311C94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90415"/>
            <a:ext cx="2240801" cy="1228346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Yuan, Ming, and Yi Lin. "Model selection and estimation in regression with grouped variables."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68.1 (2006): 49-67.</a:t>
            </a:r>
          </a:p>
          <a:p>
            <a:r>
              <a:rPr lang="en-US" altLang="en-US" dirty="0"/>
              <a:t>Jacob, Laurent, Guillaume </a:t>
            </a:r>
            <a:r>
              <a:rPr lang="en-US" altLang="en-US" dirty="0" err="1"/>
              <a:t>Obozinski</a:t>
            </a:r>
            <a:r>
              <a:rPr lang="en-US" altLang="en-US" dirty="0"/>
              <a:t>, and Jean-Philippe Vert. "Group lasso with overlap and graph lasso." </a:t>
            </a:r>
            <a:r>
              <a:rPr lang="en-US" altLang="en-US" i="1" dirty="0"/>
              <a:t>Proceedings of the 26th annual international conference on machine learning</a:t>
            </a:r>
            <a:r>
              <a:rPr lang="en-US" altLang="en-US" dirty="0"/>
              <a:t>. ACM, 2009.</a:t>
            </a:r>
          </a:p>
          <a:p>
            <a:r>
              <a:rPr lang="en-US" altLang="en-US" dirty="0" err="1"/>
              <a:t>O’donoghue</a:t>
            </a:r>
            <a:r>
              <a:rPr lang="en-US" altLang="en-US" dirty="0"/>
              <a:t>, Brendan, and Emmanuel </a:t>
            </a:r>
            <a:r>
              <a:rPr lang="en-US" altLang="en-US" dirty="0" err="1"/>
              <a:t>Candes</a:t>
            </a:r>
            <a:r>
              <a:rPr lang="en-US" altLang="en-US" dirty="0"/>
              <a:t>. "Adaptive restart for accelerated gradient schemes." </a:t>
            </a:r>
            <a:r>
              <a:rPr lang="en-US" altLang="en-US" i="1" dirty="0"/>
              <a:t>Foundations of computational mathematics</a:t>
            </a:r>
            <a:r>
              <a:rPr lang="en-US" altLang="en-US" dirty="0"/>
              <a:t> 15.3 (2015): 715-732.</a:t>
            </a:r>
          </a:p>
          <a:p>
            <a:r>
              <a:rPr lang="en-US" altLang="en-US" dirty="0"/>
              <a:t>Zhao, Peng, Guilherme Rocha, and Bin Yu. "The composite absolute penalties family for grouped and hierarchical variable selection." </a:t>
            </a:r>
            <a:r>
              <a:rPr lang="en-US" altLang="en-US" i="1" dirty="0"/>
              <a:t>The Annals of Statistics</a:t>
            </a:r>
            <a:r>
              <a:rPr lang="en-US" altLang="en-US" dirty="0"/>
              <a:t> 37.6A (2009): 3468-3497.</a:t>
            </a:r>
          </a:p>
          <a:p>
            <a:r>
              <a:rPr lang="en-US" altLang="en-US" dirty="0"/>
              <a:t>Miller, Alan J. "Selection of subsets of regression variables." </a:t>
            </a:r>
            <a:r>
              <a:rPr lang="en-US" altLang="en-US" i="1" dirty="0"/>
              <a:t>Journal of the Royal Statistical Society. Series A (General)</a:t>
            </a:r>
            <a:r>
              <a:rPr lang="en-US" altLang="en-US" dirty="0"/>
              <a:t>(1984): 389-425.</a:t>
            </a:r>
          </a:p>
          <a:p>
            <a:r>
              <a:rPr lang="en-US" altLang="en-US" dirty="0"/>
              <a:t>Beck, Amir, and Marc </a:t>
            </a:r>
            <a:r>
              <a:rPr lang="en-US" altLang="en-US" dirty="0" err="1"/>
              <a:t>Teboulle</a:t>
            </a:r>
            <a:r>
              <a:rPr lang="en-US" altLang="en-US" dirty="0"/>
              <a:t>. "A fast iterative shrinkage-thresholding algorithm for linear inverse problems." </a:t>
            </a:r>
            <a:r>
              <a:rPr lang="en-US" altLang="en-US" i="1" dirty="0"/>
              <a:t>SIAM journal on imaging sciences</a:t>
            </a:r>
            <a:r>
              <a:rPr lang="en-US" altLang="en-US" dirty="0"/>
              <a:t> 2.1 (2009): 183-202.</a:t>
            </a:r>
          </a:p>
          <a:p>
            <a:r>
              <a:rPr lang="en-US" altLang="en-US" dirty="0"/>
              <a:t>Zou, Hui, and Hao Helen Zhang. "On the adaptive elastic-net with a diverging number of parameters." </a:t>
            </a:r>
            <a:r>
              <a:rPr lang="en-US" altLang="en-US" i="1" dirty="0"/>
              <a:t>Annals of statistics</a:t>
            </a:r>
            <a:r>
              <a:rPr lang="en-US" altLang="en-US" dirty="0"/>
              <a:t>37.4 (2009): 1733.</a:t>
            </a:r>
          </a:p>
          <a:p>
            <a:r>
              <a:rPr lang="en-US" altLang="en-US" dirty="0"/>
              <a:t>Simon, Noah, et al. "A sparse-group lasso."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22.2 (2013): 231-245.</a:t>
            </a:r>
          </a:p>
          <a:p>
            <a:r>
              <a:rPr lang="en-US" altLang="en-US" dirty="0"/>
              <a:t>Liu, Jun, and </a:t>
            </a:r>
            <a:r>
              <a:rPr lang="en-US" altLang="en-US" dirty="0" err="1"/>
              <a:t>Jieping</a:t>
            </a:r>
            <a:r>
              <a:rPr lang="en-US" altLang="en-US" dirty="0"/>
              <a:t> Ye. "Fast overlapping group lasso." </a:t>
            </a:r>
            <a:r>
              <a:rPr lang="en-US" altLang="en-US" i="1" dirty="0" err="1"/>
              <a:t>arXiv</a:t>
            </a:r>
            <a:r>
              <a:rPr lang="en-US" altLang="en-US" i="1" dirty="0"/>
              <a:t> preprint arXiv:1009.0306</a:t>
            </a:r>
            <a:r>
              <a:rPr lang="en-US" altLang="en-US" dirty="0"/>
              <a:t> (2010).</a:t>
            </a:r>
          </a:p>
          <a:p>
            <a:r>
              <a:rPr lang="en-US" altLang="en-US" dirty="0"/>
              <a:t>Zou, Hui, and Trevor Hastie. "Regularization and variable selection via the elastic net." </a:t>
            </a:r>
            <a:r>
              <a:rPr lang="en-US" altLang="en-US" i="1" dirty="0"/>
              <a:t>Journal of the Royal Statistical Society: Series B (Statistical Methodology)</a:t>
            </a:r>
            <a:r>
              <a:rPr lang="en-US" altLang="en-US" dirty="0"/>
              <a:t> 67.2 (2005): 301-320.</a:t>
            </a:r>
          </a:p>
          <a:p>
            <a:r>
              <a:rPr lang="en-US" altLang="en-US" dirty="0"/>
              <a:t>Lim, Michael, and Trevor Hastie. "Learning interactions via hierarchical group-lasso regularization." </a:t>
            </a:r>
            <a:r>
              <a:rPr lang="en-US" altLang="en-US" i="1" dirty="0"/>
              <a:t>Journal of Computational and Graphical Statistics</a:t>
            </a:r>
            <a:r>
              <a:rPr lang="en-US" altLang="en-US" dirty="0"/>
              <a:t> 24.3 (2015): 627-654.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203015" y="818361"/>
            <a:ext cx="984609" cy="961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112575" y="814743"/>
            <a:ext cx="867137" cy="961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1926039" y="811126"/>
            <a:ext cx="867137" cy="96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2718127" y="818361"/>
            <a:ext cx="930937" cy="9576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5C2784-355B-43BC-80D7-C2A806AC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" y="2143272"/>
            <a:ext cx="3284001" cy="1800200"/>
          </a:xfrm>
        </p:spPr>
      </p:pic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A6D2CC4-11E9-42A9-8EC9-7404781F73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5" y="992297"/>
            <a:ext cx="3446049" cy="7153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0679DF-CC0E-4830-8A5F-F5C0ED4F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58538"/>
            <a:ext cx="5319478" cy="3919279"/>
          </a:xfrm>
          <a:prstGeom prst="rect">
            <a:avLst/>
          </a:prstGeom>
        </p:spPr>
      </p:pic>
      <p:pic>
        <p:nvPicPr>
          <p:cNvPr id="25" name="Picture 24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A8914C22-712A-4768-B264-A842A74A0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03" y="924130"/>
            <a:ext cx="5319478" cy="3951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2FEDFBC-9C89-4AC9-884D-AB1846B96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7" y="889951"/>
            <a:ext cx="5319478" cy="3951247"/>
          </a:xfrm>
          <a:prstGeom prst="rect">
            <a:avLst/>
          </a:prstGeom>
        </p:spPr>
      </p:pic>
      <p:pic>
        <p:nvPicPr>
          <p:cNvPr id="29" name="Picture 28" descr="A close up of a light&#10;&#10;Description generated with high confidence">
            <a:extLst>
              <a:ext uri="{FF2B5EF4-FFF2-40B4-BE49-F238E27FC236}">
                <a16:creationId xmlns:a16="http://schemas.microsoft.com/office/drawing/2014/main" id="{0AB5D88D-0260-47E5-8CAC-628A05C8E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11" y="912354"/>
            <a:ext cx="5319478" cy="39512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88B36B3-FAA2-4721-B63C-7C3A8A9A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29397"/>
            <a:ext cx="7848600" cy="524054"/>
          </a:xfrm>
        </p:spPr>
        <p:txBody>
          <a:bodyPr/>
          <a:lstStyle/>
          <a:p>
            <a:r>
              <a:rPr lang="en-US" b="0" dirty="0"/>
              <a:t>Predictive Biomarkers and Prognostic Biomarkers</a:t>
            </a:r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2821-0822-4ECF-B77E-56916BDB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Subgroup Identification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12F7-79CE-482C-9E7E-63491BFD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31794-C61F-44A0-AC04-8D8ADC3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6E7CA511-765D-4103-ADD7-1385985A8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21E01-E00C-4679-985A-31E52DDDBDDF}"/>
              </a:ext>
            </a:extLst>
          </p:cNvPr>
          <p:cNvSpPr/>
          <p:nvPr/>
        </p:nvSpPr>
        <p:spPr>
          <a:xfrm>
            <a:off x="6804248" y="1779662"/>
            <a:ext cx="86409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47084-96F2-445A-9EE3-02FACD58E6D8}"/>
              </a:ext>
            </a:extLst>
          </p:cNvPr>
          <p:cNvSpPr/>
          <p:nvPr/>
        </p:nvSpPr>
        <p:spPr>
          <a:xfrm>
            <a:off x="484647" y="915566"/>
            <a:ext cx="3151249" cy="1080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4211731"/>
            <a:ext cx="430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L</a:t>
            </a:r>
            <a:r>
              <a:rPr lang="en-US" sz="1400" dirty="0"/>
              <a:t>east </a:t>
            </a:r>
            <a:r>
              <a:rPr lang="en-US" sz="1400" dirty="0">
                <a:solidFill>
                  <a:schemeClr val="accent1"/>
                </a:solidFill>
              </a:rPr>
              <a:t>A</a:t>
            </a:r>
            <a:r>
              <a:rPr lang="en-US" sz="1400" dirty="0"/>
              <a:t>bsolute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hrinkage and </a:t>
            </a:r>
            <a:r>
              <a:rPr lang="en-US" sz="1400" dirty="0">
                <a:solidFill>
                  <a:schemeClr val="accent1"/>
                </a:solidFill>
              </a:rPr>
              <a:t>S</a:t>
            </a:r>
            <a:r>
              <a:rPr lang="en-US" sz="1400" dirty="0"/>
              <a:t>election </a:t>
            </a:r>
            <a:r>
              <a:rPr lang="en-US" sz="1400" dirty="0">
                <a:solidFill>
                  <a:schemeClr val="accent1"/>
                </a:solidFill>
              </a:rPr>
              <a:t>O</a:t>
            </a:r>
            <a:r>
              <a:rPr lang="en-US" sz="1400" dirty="0"/>
              <a:t>peration)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8188"/>
          <a:stretch/>
        </p:blipFill>
        <p:spPr bwMode="auto">
          <a:xfrm>
            <a:off x="3735684" y="1563638"/>
            <a:ext cx="5708461" cy="31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207722" y="2230615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2291231" y="4093376"/>
            <a:ext cx="1476164" cy="502951"/>
          </a:xfrm>
          <a:prstGeom prst="borderCallout2">
            <a:avLst>
              <a:gd name="adj1" fmla="val -11794"/>
              <a:gd name="adj2" fmla="val 40727"/>
              <a:gd name="adj3" fmla="val -40883"/>
              <a:gd name="adj4" fmla="val 40817"/>
              <a:gd name="adj5" fmla="val -94368"/>
              <a:gd name="adj6" fmla="val 59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2342433" y="41601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2C7A8-5EB9-445F-A43B-5FD12C3D0885}"/>
              </a:ext>
            </a:extLst>
          </p:cNvPr>
          <p:cNvSpPr/>
          <p:nvPr/>
        </p:nvSpPr>
        <p:spPr>
          <a:xfrm>
            <a:off x="3227335" y="3003798"/>
            <a:ext cx="1080120" cy="56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11693</TotalTime>
  <Words>1713</Words>
  <Application>Microsoft Office PowerPoint</Application>
  <PresentationFormat>On-screen Show (16:9)</PresentationFormat>
  <Paragraphs>411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メイリオ</vt:lpstr>
      <vt:lpstr>メイリオ</vt:lpstr>
      <vt:lpstr>ＭＳ Ｐゴシック</vt:lpstr>
      <vt:lpstr>Arial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Predictive Biomarkers and Prognostic Biomarkers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Simulation setup</vt:lpstr>
      <vt:lpstr>Other methods</vt:lpstr>
      <vt:lpstr>Simulation Setup</vt:lpstr>
      <vt:lpstr>Results for different proportions of nonzero interaction effects</vt:lpstr>
      <vt:lpstr>PowerPoint Presentation</vt:lpstr>
      <vt:lpstr>Simulation Setup</vt:lpstr>
      <vt:lpstr>Results for different SNRs</vt:lpstr>
      <vt:lpstr>Results for different SNRs</vt:lpstr>
      <vt:lpstr>Simulation Setup</vt:lpstr>
      <vt:lpstr>Results for different dimensions</vt:lpstr>
      <vt:lpstr>Results for different dimensions</vt:lpstr>
      <vt:lpstr>Results for different dimensions</vt:lpstr>
      <vt:lpstr>Simulation Setup</vt:lpstr>
      <vt:lpstr>Results for SNP covariates</vt:lpstr>
      <vt:lpstr>Simulation Setup</vt:lpstr>
      <vt:lpstr>Conclusions</vt:lpstr>
      <vt:lpstr>Future Steps</vt:lpstr>
      <vt:lpstr>Selected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150</cp:revision>
  <dcterms:created xsi:type="dcterms:W3CDTF">2017-03-10T10:19:28Z</dcterms:created>
  <dcterms:modified xsi:type="dcterms:W3CDTF">2018-08-24T15:17:10Z</dcterms:modified>
</cp:coreProperties>
</file>