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8" r:id="rId5"/>
    <p:sldId id="267" r:id="rId6"/>
    <p:sldId id="260" r:id="rId7"/>
    <p:sldId id="266"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DBE23-7B80-4089-A6CF-0F4B32E0B9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DAA867-03C2-4E14-A7EA-A7C7C618EB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7D5D99-4891-4065-B96B-9DE71A833595}"/>
              </a:ext>
            </a:extLst>
          </p:cNvPr>
          <p:cNvSpPr>
            <a:spLocks noGrp="1"/>
          </p:cNvSpPr>
          <p:nvPr>
            <p:ph type="dt" sz="half" idx="10"/>
          </p:nvPr>
        </p:nvSpPr>
        <p:spPr/>
        <p:txBody>
          <a:bodyPr/>
          <a:lstStyle/>
          <a:p>
            <a:fld id="{E3C92BFE-4E3A-4B1D-81FB-DE7EB3E30904}" type="datetimeFigureOut">
              <a:rPr lang="en-US" smtClean="0"/>
              <a:t>8/14/2018</a:t>
            </a:fld>
            <a:endParaRPr lang="en-US"/>
          </a:p>
        </p:txBody>
      </p:sp>
      <p:sp>
        <p:nvSpPr>
          <p:cNvPr id="5" name="Footer Placeholder 4">
            <a:extLst>
              <a:ext uri="{FF2B5EF4-FFF2-40B4-BE49-F238E27FC236}">
                <a16:creationId xmlns:a16="http://schemas.microsoft.com/office/drawing/2014/main" id="{EF990754-1614-4800-AAD1-F9B2715532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80D8D-5733-4822-A209-DC47AC8FC6F0}"/>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1288894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3FD97-0C96-499F-B5B3-61BBC432BE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FA8A6E-10DF-44A3-8528-9F5AC5A101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D1B041-57F8-47AD-9CC8-C92B9A6EEA35}"/>
              </a:ext>
            </a:extLst>
          </p:cNvPr>
          <p:cNvSpPr>
            <a:spLocks noGrp="1"/>
          </p:cNvSpPr>
          <p:nvPr>
            <p:ph type="dt" sz="half" idx="10"/>
          </p:nvPr>
        </p:nvSpPr>
        <p:spPr/>
        <p:txBody>
          <a:bodyPr/>
          <a:lstStyle/>
          <a:p>
            <a:fld id="{E3C92BFE-4E3A-4B1D-81FB-DE7EB3E30904}" type="datetimeFigureOut">
              <a:rPr lang="en-US" smtClean="0"/>
              <a:t>8/14/2018</a:t>
            </a:fld>
            <a:endParaRPr lang="en-US"/>
          </a:p>
        </p:txBody>
      </p:sp>
      <p:sp>
        <p:nvSpPr>
          <p:cNvPr id="5" name="Footer Placeholder 4">
            <a:extLst>
              <a:ext uri="{FF2B5EF4-FFF2-40B4-BE49-F238E27FC236}">
                <a16:creationId xmlns:a16="http://schemas.microsoft.com/office/drawing/2014/main" id="{874C0818-5BE1-459F-AAE4-5B48F0EDB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F2CD58-8A54-43B9-989F-F2226D51256F}"/>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323046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DAC0EF-3698-496B-B0A2-D33FC6E366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1B0062-91FC-4DDF-867E-61867CA88B5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F55C3C-83B7-4D96-9215-324974A9BEA0}"/>
              </a:ext>
            </a:extLst>
          </p:cNvPr>
          <p:cNvSpPr>
            <a:spLocks noGrp="1"/>
          </p:cNvSpPr>
          <p:nvPr>
            <p:ph type="dt" sz="half" idx="10"/>
          </p:nvPr>
        </p:nvSpPr>
        <p:spPr/>
        <p:txBody>
          <a:bodyPr/>
          <a:lstStyle/>
          <a:p>
            <a:fld id="{E3C92BFE-4E3A-4B1D-81FB-DE7EB3E30904}" type="datetimeFigureOut">
              <a:rPr lang="en-US" smtClean="0"/>
              <a:t>8/14/2018</a:t>
            </a:fld>
            <a:endParaRPr lang="en-US"/>
          </a:p>
        </p:txBody>
      </p:sp>
      <p:sp>
        <p:nvSpPr>
          <p:cNvPr id="5" name="Footer Placeholder 4">
            <a:extLst>
              <a:ext uri="{FF2B5EF4-FFF2-40B4-BE49-F238E27FC236}">
                <a16:creationId xmlns:a16="http://schemas.microsoft.com/office/drawing/2014/main" id="{D67D8CB6-479D-47D6-811A-B5776C9FC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3BD198-D69B-4A5E-B3FD-BD29ABE81288}"/>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1647612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6_Title Image 2 a">
    <p:spTree>
      <p:nvGrpSpPr>
        <p:cNvPr id="1" name=""/>
        <p:cNvGrpSpPr/>
        <p:nvPr/>
      </p:nvGrpSpPr>
      <p:grpSpPr>
        <a:xfrm>
          <a:off x="0" y="0"/>
          <a:ext cx="0" cy="0"/>
          <a:chOff x="0" y="0"/>
          <a:chExt cx="0" cy="0"/>
        </a:xfrm>
      </p:grpSpPr>
      <p:pic>
        <p:nvPicPr>
          <p:cNvPr id="4" name="Grafik 1"/>
          <p:cNvPicPr>
            <a:picLocks noChangeAspect="1"/>
          </p:cNvPicPr>
          <p:nvPr/>
        </p:nvPicPr>
        <p:blipFill>
          <a:blip r:embed="rId2" cstate="print"/>
          <a:srcRect/>
          <a:stretch>
            <a:fillRect/>
          </a:stretch>
        </p:blipFill>
        <p:spPr bwMode="auto">
          <a:xfrm>
            <a:off x="0" y="1295400"/>
            <a:ext cx="12192000" cy="2827867"/>
          </a:xfrm>
          <a:prstGeom prst="rect">
            <a:avLst/>
          </a:prstGeom>
          <a:noFill/>
          <a:ln w="9525">
            <a:noFill/>
            <a:miter lim="800000"/>
            <a:headEnd/>
            <a:tailEnd/>
          </a:ln>
        </p:spPr>
      </p:pic>
      <p:sp>
        <p:nvSpPr>
          <p:cNvPr id="5" name="Rectangle 4"/>
          <p:cNvSpPr/>
          <p:nvPr/>
        </p:nvSpPr>
        <p:spPr>
          <a:xfrm>
            <a:off x="-1" y="4114986"/>
            <a:ext cx="12192001" cy="1750159"/>
          </a:xfrm>
          <a:prstGeom prst="rect">
            <a:avLst/>
          </a:prstGeom>
          <a:gradFill>
            <a:gsLst>
              <a:gs pos="9000">
                <a:schemeClr val="accent1">
                  <a:alpha val="5000"/>
                </a:schemeClr>
              </a:gs>
              <a:gs pos="53000">
                <a:schemeClr val="accent1">
                  <a:alpha val="37000"/>
                </a:schemeClr>
              </a:gs>
              <a:gs pos="95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2400">
              <a:solidFill>
                <a:srgbClr val="FFFFFF"/>
              </a:solidFill>
              <a:ea typeface="Arial Unicode MS" pitchFamily="50" charset="-128"/>
            </a:endParaRPr>
          </a:p>
        </p:txBody>
      </p:sp>
      <p:pic>
        <p:nvPicPr>
          <p:cNvPr id="6" name="Bild 5" descr="better_health_rgb.ai"/>
          <p:cNvPicPr>
            <a:picLocks noChangeAspect="1"/>
          </p:cNvPicPr>
          <p:nvPr/>
        </p:nvPicPr>
        <p:blipFill>
          <a:blip r:embed="rId3" cstate="print"/>
          <a:srcRect/>
          <a:stretch>
            <a:fillRect/>
          </a:stretch>
        </p:blipFill>
        <p:spPr bwMode="auto">
          <a:xfrm>
            <a:off x="452968" y="482600"/>
            <a:ext cx="3306233" cy="416984"/>
          </a:xfrm>
          <a:prstGeom prst="rect">
            <a:avLst/>
          </a:prstGeom>
          <a:noFill/>
          <a:ln w="9525">
            <a:noFill/>
            <a:miter lim="800000"/>
            <a:headEnd/>
            <a:tailEnd/>
          </a:ln>
        </p:spPr>
      </p:pic>
      <p:sp>
        <p:nvSpPr>
          <p:cNvPr id="7" name="Rectangle 5"/>
          <p:cNvSpPr/>
          <p:nvPr/>
        </p:nvSpPr>
        <p:spPr>
          <a:xfrm>
            <a:off x="1" y="1295402"/>
            <a:ext cx="12191881" cy="88789"/>
          </a:xfrm>
          <a:prstGeom prst="rect">
            <a:avLst/>
          </a:prstGeom>
          <a:gradFill flip="none" rotWithShape="1">
            <a:gsLst>
              <a:gs pos="38000">
                <a:srgbClr val="4B3C47">
                  <a:alpha val="22745"/>
                </a:srgbClr>
              </a:gs>
              <a:gs pos="0">
                <a:srgbClr val="4B3C47">
                  <a:alpha val="62745"/>
                </a:srgbClr>
              </a:gs>
              <a:gs pos="100000">
                <a:srgbClr val="A9A0A5">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2400">
              <a:solidFill>
                <a:srgbClr val="FFFFFF"/>
              </a:solidFill>
              <a:ea typeface="Arial Unicode MS" pitchFamily="50" charset="-128"/>
            </a:endParaRPr>
          </a:p>
        </p:txBody>
      </p:sp>
      <p:sp>
        <p:nvSpPr>
          <p:cNvPr id="8" name="Rectangle 5"/>
          <p:cNvSpPr/>
          <p:nvPr/>
        </p:nvSpPr>
        <p:spPr>
          <a:xfrm flipV="1">
            <a:off x="-7815" y="4026196"/>
            <a:ext cx="12191881" cy="88789"/>
          </a:xfrm>
          <a:prstGeom prst="rect">
            <a:avLst/>
          </a:prstGeom>
          <a:gradFill flip="none" rotWithShape="1">
            <a:gsLst>
              <a:gs pos="38000">
                <a:srgbClr val="4B3C47">
                  <a:alpha val="22353"/>
                </a:srgbClr>
              </a:gs>
              <a:gs pos="0">
                <a:srgbClr val="4B3C47">
                  <a:alpha val="62745"/>
                </a:srgbClr>
              </a:gs>
              <a:gs pos="100000">
                <a:srgbClr val="A9A0A5">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2400">
              <a:solidFill>
                <a:srgbClr val="FFFFFF"/>
              </a:solidFill>
              <a:ea typeface="Arial Unicode MS" pitchFamily="50" charset="-128"/>
            </a:endParaRPr>
          </a:p>
        </p:txBody>
      </p:sp>
      <p:sp>
        <p:nvSpPr>
          <p:cNvPr id="9" name="Rectangle 4"/>
          <p:cNvSpPr/>
          <p:nvPr/>
        </p:nvSpPr>
        <p:spPr>
          <a:xfrm>
            <a:off x="1" y="3668675"/>
            <a:ext cx="12191881" cy="445120"/>
          </a:xfrm>
          <a:prstGeom prst="rect">
            <a:avLst/>
          </a:prstGeom>
          <a:gradFill>
            <a:gsLst>
              <a:gs pos="5000">
                <a:schemeClr val="accent1">
                  <a:alpha val="3000"/>
                </a:schemeClr>
              </a:gs>
              <a:gs pos="70000">
                <a:schemeClr val="accent1">
                  <a:lumMod val="78000"/>
                  <a:alpha val="35000"/>
                </a:schemeClr>
              </a:gs>
              <a:gs pos="63000">
                <a:schemeClr val="accent1">
                  <a:lumMod val="55000"/>
                  <a:alpha val="5000"/>
                </a:schemeClr>
              </a:gs>
              <a:gs pos="58000">
                <a:schemeClr val="accent1">
                  <a:lumMod val="66000"/>
                  <a:alpha val="28000"/>
                </a:schemeClr>
              </a:gs>
              <a:gs pos="100000">
                <a:schemeClr val="accent1">
                  <a:lumMod val="64000"/>
                  <a:alpha val="76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2400">
              <a:solidFill>
                <a:srgbClr val="FFFFFF"/>
              </a:solidFill>
              <a:ea typeface="Arial Unicode MS" pitchFamily="50" charset="-128"/>
            </a:endParaRPr>
          </a:p>
        </p:txBody>
      </p:sp>
      <p:sp>
        <p:nvSpPr>
          <p:cNvPr id="10" name="Rectangle 6"/>
          <p:cNvSpPr/>
          <p:nvPr/>
        </p:nvSpPr>
        <p:spPr>
          <a:xfrm>
            <a:off x="0" y="3676651"/>
            <a:ext cx="129117" cy="21971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2400">
              <a:solidFill>
                <a:srgbClr val="FFFFFF"/>
              </a:solidFill>
              <a:ea typeface="Arial Unicode MS" pitchFamily="50" charset="-128"/>
            </a:endParaRPr>
          </a:p>
        </p:txBody>
      </p:sp>
      <p:sp>
        <p:nvSpPr>
          <p:cNvPr id="22" name="Subtitle 2"/>
          <p:cNvSpPr>
            <a:spLocks noGrp="1"/>
          </p:cNvSpPr>
          <p:nvPr>
            <p:ph type="subTitle" idx="1" hasCustomPrompt="1"/>
          </p:nvPr>
        </p:nvSpPr>
        <p:spPr>
          <a:xfrm>
            <a:off x="527051" y="5434584"/>
            <a:ext cx="6480949" cy="288000"/>
          </a:xfrm>
        </p:spPr>
        <p:txBody>
          <a:bodyPr>
            <a:normAutofit/>
          </a:bodyPr>
          <a:lstStyle>
            <a:lvl1pPr marL="0" indent="0" algn="l">
              <a:lnSpc>
                <a:spcPts val="1600"/>
              </a:lnSpc>
              <a:buNone/>
              <a:defRPr sz="1333" b="0" i="0">
                <a:solidFill>
                  <a:schemeClr val="accent2"/>
                </a:solidFill>
                <a:latin typeface="Calibri" pitchFamily="34" charset="0"/>
                <a:ea typeface="メイリオ" pitchFamily="50" charset="-128"/>
                <a:cs typeface="Calibri"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ltLang="ja-JP" dirty="0"/>
              <a:t>subtitle</a:t>
            </a:r>
            <a:endParaRPr lang="en-GB" dirty="0"/>
          </a:p>
        </p:txBody>
      </p:sp>
      <p:sp>
        <p:nvSpPr>
          <p:cNvPr id="23" name="Title 1"/>
          <p:cNvSpPr>
            <a:spLocks noGrp="1"/>
          </p:cNvSpPr>
          <p:nvPr>
            <p:ph type="ctrTitle" hasCustomPrompt="1"/>
          </p:nvPr>
        </p:nvSpPr>
        <p:spPr>
          <a:xfrm>
            <a:off x="527051" y="4373881"/>
            <a:ext cx="6480949" cy="820737"/>
          </a:xfrm>
        </p:spPr>
        <p:txBody>
          <a:bodyPr>
            <a:noAutofit/>
          </a:bodyPr>
          <a:lstStyle>
            <a:lvl1pPr>
              <a:lnSpc>
                <a:spcPts val="3200"/>
              </a:lnSpc>
              <a:defRPr sz="3200" b="0" i="0" baseline="0">
                <a:solidFill>
                  <a:schemeClr val="accent2"/>
                </a:solidFill>
                <a:latin typeface="Calibri" pitchFamily="34" charset="0"/>
                <a:ea typeface="メイリオ" pitchFamily="50" charset="-128"/>
                <a:cs typeface="Calibri" pitchFamily="34" charset="0"/>
              </a:defRPr>
            </a:lvl1pPr>
          </a:lstStyle>
          <a:p>
            <a:r>
              <a:rPr lang="en-US" altLang="ja-JP" dirty="0"/>
              <a:t>Master title</a:t>
            </a:r>
            <a:endParaRPr lang="en-GB" dirty="0"/>
          </a:p>
        </p:txBody>
      </p:sp>
      <p:pic>
        <p:nvPicPr>
          <p:cNvPr id="12" name="Picture 12" descr="Takeda_Logo_Pos_RGB.emf"/>
          <p:cNvPicPr>
            <a:picLocks noChangeAspect="1"/>
          </p:cNvPicPr>
          <p:nvPr userDrawn="1"/>
        </p:nvPicPr>
        <p:blipFill>
          <a:blip r:embed="rId4" cstate="print"/>
          <a:srcRect/>
          <a:stretch>
            <a:fillRect/>
          </a:stretch>
        </p:blipFill>
        <p:spPr bwMode="auto">
          <a:xfrm>
            <a:off x="10363201" y="381000"/>
            <a:ext cx="1488017" cy="499533"/>
          </a:xfrm>
          <a:prstGeom prst="rect">
            <a:avLst/>
          </a:prstGeom>
          <a:noFill/>
          <a:ln w="9525">
            <a:noFill/>
            <a:miter lim="800000"/>
            <a:headEnd/>
            <a:tailEnd/>
          </a:ln>
        </p:spPr>
      </p:pic>
    </p:spTree>
    <p:extLst>
      <p:ext uri="{BB962C8B-B14F-4D97-AF65-F5344CB8AC3E}">
        <p14:creationId xmlns:p14="http://schemas.microsoft.com/office/powerpoint/2010/main" val="973322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527051" y="172529"/>
            <a:ext cx="10464800" cy="698739"/>
          </a:xfrm>
          <a:prstGeom prst="rect">
            <a:avLst/>
          </a:prstGeom>
        </p:spPr>
        <p:txBody>
          <a:bodyPr/>
          <a:lstStyle>
            <a:lvl1pPr marL="0" marR="0" indent="0" defTabSz="1219170" rtl="0" eaLnBrk="1" fontAlgn="auto" latinLnBrk="0" hangingPunct="1">
              <a:lnSpc>
                <a:spcPct val="100000"/>
              </a:lnSpc>
              <a:spcBef>
                <a:spcPct val="0"/>
              </a:spcBef>
              <a:spcAft>
                <a:spcPts val="0"/>
              </a:spcAft>
              <a:tabLst/>
              <a:defRPr sz="3200"/>
            </a:lvl1pPr>
          </a:lstStyle>
          <a:p>
            <a:pPr marL="0" marR="0" lvl="0" indent="0" defTabSz="1219170" rtl="0" eaLnBrk="1" fontAlgn="auto" latinLnBrk="0" hangingPunct="1">
              <a:lnSpc>
                <a:spcPct val="100000"/>
              </a:lnSpc>
              <a:spcBef>
                <a:spcPct val="0"/>
              </a:spcBef>
              <a:spcAft>
                <a:spcPts val="0"/>
              </a:spcAft>
              <a:tabLst/>
              <a:defRPr/>
            </a:pPr>
            <a:r>
              <a:rPr kumimoji="1" lang="en-US" altLang="ja-JP" sz="2933"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title</a:t>
            </a:r>
            <a:endParaRPr kumimoji="1" lang="ja-JP" altLang="en-US" sz="2933"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3" name="コンテンツ プレースホルダ 2"/>
          <p:cNvSpPr>
            <a:spLocks noGrp="1"/>
          </p:cNvSpPr>
          <p:nvPr>
            <p:ph idx="1" hasCustomPrompt="1"/>
          </p:nvPr>
        </p:nvSpPr>
        <p:spPr/>
        <p:txBody>
          <a:bodyPr>
            <a:normAutofit/>
          </a:bodyPr>
          <a:lstStyle>
            <a:lvl1pPr marL="457189" marR="0" indent="-457189" algn="l" defTabSz="1219170" rtl="0" eaLnBrk="1" fontAlgn="auto" latinLnBrk="0" hangingPunct="1">
              <a:lnSpc>
                <a:spcPct val="100000"/>
              </a:lnSpc>
              <a:spcBef>
                <a:spcPct val="20000"/>
              </a:spcBef>
              <a:spcAft>
                <a:spcPts val="0"/>
              </a:spcAft>
              <a:buClrTx/>
              <a:buSzTx/>
              <a:buFont typeface="Arial" pitchFamily="34" charset="0"/>
              <a:buChar char="•"/>
              <a:tabLst/>
              <a:defRPr sz="2667"/>
            </a:lvl1pPr>
            <a:lvl2pPr marL="990575" marR="0" indent="-380990" algn="l" defTabSz="1219170" rtl="0" eaLnBrk="1" fontAlgn="auto" latinLnBrk="0" hangingPunct="1">
              <a:lnSpc>
                <a:spcPct val="100000"/>
              </a:lnSpc>
              <a:spcBef>
                <a:spcPct val="20000"/>
              </a:spcBef>
              <a:spcAft>
                <a:spcPts val="0"/>
              </a:spcAft>
              <a:buClrTx/>
              <a:buSzTx/>
              <a:buFont typeface="Arial" pitchFamily="34" charset="0"/>
              <a:buChar char="–"/>
              <a:tabLst/>
              <a:defRPr sz="2400"/>
            </a:lvl2pPr>
            <a:lvl3pPr marL="1523962" marR="0" indent="-304792" algn="l" defTabSz="1219170" rtl="0" eaLnBrk="1" fontAlgn="auto" latinLnBrk="0" hangingPunct="1">
              <a:lnSpc>
                <a:spcPct val="100000"/>
              </a:lnSpc>
              <a:spcBef>
                <a:spcPct val="20000"/>
              </a:spcBef>
              <a:spcAft>
                <a:spcPts val="0"/>
              </a:spcAft>
              <a:buClrTx/>
              <a:buSzTx/>
              <a:buFont typeface="Arial" pitchFamily="34" charset="0"/>
              <a:buChar char="•"/>
              <a:tabLst/>
              <a:defRPr sz="2133"/>
            </a:lvl3pPr>
            <a:lvl4pPr marL="2133547" marR="0" indent="-304792" algn="l" defTabSz="1219170" rtl="0" eaLnBrk="1" fontAlgn="auto" latinLnBrk="0" hangingPunct="1">
              <a:lnSpc>
                <a:spcPct val="100000"/>
              </a:lnSpc>
              <a:spcBef>
                <a:spcPct val="20000"/>
              </a:spcBef>
              <a:spcAft>
                <a:spcPts val="0"/>
              </a:spcAft>
              <a:buClrTx/>
              <a:buSzTx/>
              <a:buFont typeface="Arial" pitchFamily="34" charset="0"/>
              <a:buChar char="–"/>
              <a:tabLst/>
              <a:defRPr sz="1867"/>
            </a:lvl4pPr>
            <a:lvl5pPr marL="2743131" marR="0" indent="-304792" algn="l" defTabSz="1219170" rtl="0" eaLnBrk="1" fontAlgn="auto" latinLnBrk="0" hangingPunct="1">
              <a:lnSpc>
                <a:spcPct val="100000"/>
              </a:lnSpc>
              <a:spcBef>
                <a:spcPct val="20000"/>
              </a:spcBef>
              <a:spcAft>
                <a:spcPts val="0"/>
              </a:spcAft>
              <a:buClrTx/>
              <a:buSzTx/>
              <a:buFont typeface="Arial" pitchFamily="34" charset="0"/>
              <a:buChar char="»"/>
              <a:tabLst/>
              <a:defRPr sz="1867"/>
            </a:lvl5pPr>
          </a:lstStyle>
          <a:p>
            <a:pPr marL="457189" marR="0" lvl="0" indent="-457189" algn="l" defTabSz="121917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4267"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text</a:t>
            </a:r>
            <a:endParaRPr kumimoji="1" lang="ja-JP" altLang="en-US" sz="4267"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990575" marR="0" lvl="1" indent="-380990" algn="l" defTabSz="121917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3733"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Second level</a:t>
            </a:r>
            <a:endParaRPr kumimoji="1" lang="ja-JP" altLang="en-US" sz="3733"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1523962" marR="0" lvl="2" indent="-304792" algn="l" defTabSz="121917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Third</a:t>
            </a:r>
            <a:r>
              <a:rPr kumimoji="1" lang="ja-JP" altLang="en-US"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 </a:t>
            </a:r>
            <a:r>
              <a:rPr kumimoji="1" lang="en-US" altLang="ja-JP"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level</a:t>
            </a:r>
            <a:endParaRPr kumimoji="1" lang="ja-JP" altLang="en-US"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2133547" marR="0" lvl="3" indent="-304792" algn="l" defTabSz="121917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667"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Fourth level</a:t>
            </a:r>
            <a:endParaRPr kumimoji="1" lang="ja-JP" altLang="en-US" sz="2667"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2743131" marR="0" lvl="4" indent="-304792" algn="l" defTabSz="121917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667"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Fifth level</a:t>
            </a:r>
            <a:endParaRPr kumimoji="1" lang="ja-JP" altLang="en-US" sz="2667"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4" name="日付プレースホルダ 3"/>
          <p:cNvSpPr>
            <a:spLocks noGrp="1"/>
          </p:cNvSpPr>
          <p:nvPr>
            <p:ph type="dt" sz="half" idx="10"/>
          </p:nvPr>
        </p:nvSpPr>
        <p:spPr/>
        <p:txBody>
          <a:bodyPr/>
          <a:lstStyle/>
          <a:p>
            <a:fld id="{02A88367-5BB3-4793-B263-C2830A0855E0}" type="datetime1">
              <a:rPr kumimoji="1" lang="ja-JP" altLang="en-US" smtClean="0"/>
              <a:pPr/>
              <a:t>2018/8/14</a:t>
            </a:fld>
            <a:endParaRPr kumimoji="1" lang="ja-JP" altLang="en-US" dirty="0"/>
          </a:p>
        </p:txBody>
      </p:sp>
      <p:sp>
        <p:nvSpPr>
          <p:cNvPr id="5" name="フッター プレースホルダ 4"/>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6" name="スライド番号プレースホルダ 5"/>
          <p:cNvSpPr>
            <a:spLocks noGrp="1"/>
          </p:cNvSpPr>
          <p:nvPr>
            <p:ph type="sldNum" sz="quarter" idx="12"/>
          </p:nvPr>
        </p:nvSpPr>
        <p:spPr/>
        <p:txBody>
          <a:bodyPr/>
          <a:lstStyle/>
          <a:p>
            <a:fld id="{E9B57936-92EF-4126-AE48-1D9D36D15E98}" type="slidenum">
              <a:rPr kumimoji="1" lang="ja-JP" altLang="en-US" smtClean="0"/>
              <a:pPr/>
              <a:t>‹#›</a:t>
            </a:fld>
            <a:endParaRPr kumimoji="1" lang="ja-JP" altLang="en-US" dirty="0"/>
          </a:p>
        </p:txBody>
      </p:sp>
    </p:spTree>
    <p:extLst>
      <p:ext uri="{BB962C8B-B14F-4D97-AF65-F5344CB8AC3E}">
        <p14:creationId xmlns:p14="http://schemas.microsoft.com/office/powerpoint/2010/main" val="3914545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裏表紙">
    <p:spTree>
      <p:nvGrpSpPr>
        <p:cNvPr id="1" name=""/>
        <p:cNvGrpSpPr/>
        <p:nvPr/>
      </p:nvGrpSpPr>
      <p:grpSpPr>
        <a:xfrm>
          <a:off x="0" y="0"/>
          <a:ext cx="0" cy="0"/>
          <a:chOff x="0" y="0"/>
          <a:chExt cx="0" cy="0"/>
        </a:xfrm>
      </p:grpSpPr>
      <p:sp>
        <p:nvSpPr>
          <p:cNvPr id="6" name="テキスト プレースホルダ 5"/>
          <p:cNvSpPr>
            <a:spLocks noGrp="1"/>
          </p:cNvSpPr>
          <p:nvPr>
            <p:ph type="body" sz="quarter" idx="10" hasCustomPrompt="1"/>
          </p:nvPr>
        </p:nvSpPr>
        <p:spPr>
          <a:xfrm>
            <a:off x="2580181" y="2565400"/>
            <a:ext cx="7008779" cy="1723136"/>
          </a:xfrm>
        </p:spPr>
        <p:txBody>
          <a:bodyPr/>
          <a:lstStyle>
            <a:lvl1pPr algn="ctr">
              <a:buNone/>
              <a:defRPr>
                <a:latin typeface="Calibri" pitchFamily="34" charset="0"/>
                <a:ea typeface="メイリオ" pitchFamily="50" charset="-128"/>
                <a:cs typeface="Calibri" pitchFamily="34" charset="0"/>
              </a:defRPr>
            </a:lvl1pPr>
          </a:lstStyle>
          <a:p>
            <a:pPr lvl="0"/>
            <a:r>
              <a:rPr kumimoji="1" lang="en-US" altLang="ja-JP" dirty="0"/>
              <a:t>Master text</a:t>
            </a:r>
            <a:endParaRPr kumimoji="1" lang="ja-JP" altLang="en-US" dirty="0"/>
          </a:p>
        </p:txBody>
      </p:sp>
      <p:pic>
        <p:nvPicPr>
          <p:cNvPr id="7" name="Picture 12" descr="Takeda_Logo_Pos_RGB.emf"/>
          <p:cNvPicPr>
            <a:picLocks noChangeAspect="1"/>
          </p:cNvPicPr>
          <p:nvPr userDrawn="1"/>
        </p:nvPicPr>
        <p:blipFill>
          <a:blip r:embed="rId2" cstate="print"/>
          <a:srcRect/>
          <a:stretch>
            <a:fillRect/>
          </a:stretch>
        </p:blipFill>
        <p:spPr bwMode="auto">
          <a:xfrm>
            <a:off x="5329684" y="4990571"/>
            <a:ext cx="1532632" cy="514511"/>
          </a:xfrm>
          <a:prstGeom prst="rect">
            <a:avLst/>
          </a:prstGeom>
          <a:noFill/>
          <a:ln w="9525">
            <a:noFill/>
            <a:miter lim="800000"/>
            <a:headEnd/>
            <a:tailEnd/>
          </a:ln>
        </p:spPr>
      </p:pic>
      <p:pic>
        <p:nvPicPr>
          <p:cNvPr id="10" name="Picture 2" descr="\\YANAGIDA-5\ws_011_share\タケダ_ロゴ_0310\logotype_En.emf"/>
          <p:cNvPicPr>
            <a:picLocks noChangeAspect="1" noChangeArrowheads="1"/>
          </p:cNvPicPr>
          <p:nvPr userDrawn="1"/>
        </p:nvPicPr>
        <p:blipFill>
          <a:blip r:embed="rId3" cstate="print"/>
          <a:srcRect/>
          <a:stretch>
            <a:fillRect/>
          </a:stretch>
        </p:blipFill>
        <p:spPr bwMode="auto">
          <a:xfrm>
            <a:off x="4455351" y="5927225"/>
            <a:ext cx="3264364" cy="157455"/>
          </a:xfrm>
          <a:prstGeom prst="rect">
            <a:avLst/>
          </a:prstGeom>
          <a:noFill/>
        </p:spPr>
      </p:pic>
    </p:spTree>
    <p:extLst>
      <p:ext uri="{BB962C8B-B14F-4D97-AF65-F5344CB8AC3E}">
        <p14:creationId xmlns:p14="http://schemas.microsoft.com/office/powerpoint/2010/main" val="1218868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C2871-C8E9-4683-8824-DBB63A3DC0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B251E3-28DB-4043-A6DB-10E2C197CF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65D33-A70B-4A0E-89D5-2E7178D6A8FB}"/>
              </a:ext>
            </a:extLst>
          </p:cNvPr>
          <p:cNvSpPr>
            <a:spLocks noGrp="1"/>
          </p:cNvSpPr>
          <p:nvPr>
            <p:ph type="dt" sz="half" idx="10"/>
          </p:nvPr>
        </p:nvSpPr>
        <p:spPr/>
        <p:txBody>
          <a:bodyPr/>
          <a:lstStyle/>
          <a:p>
            <a:fld id="{E3C92BFE-4E3A-4B1D-81FB-DE7EB3E30904}" type="datetimeFigureOut">
              <a:rPr lang="en-US" smtClean="0"/>
              <a:t>8/14/2018</a:t>
            </a:fld>
            <a:endParaRPr lang="en-US"/>
          </a:p>
        </p:txBody>
      </p:sp>
      <p:sp>
        <p:nvSpPr>
          <p:cNvPr id="5" name="Footer Placeholder 4">
            <a:extLst>
              <a:ext uri="{FF2B5EF4-FFF2-40B4-BE49-F238E27FC236}">
                <a16:creationId xmlns:a16="http://schemas.microsoft.com/office/drawing/2014/main" id="{F4BB97C6-5DC7-419C-B3E1-C257F6019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4A3BEF-D409-43B4-9B8E-0E1F1061567B}"/>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2467765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2EEE5-5DB0-48A4-9276-245D786AFD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ED5B64-EDF6-46CC-B50F-6EE14463D7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7F7333-0076-4DB7-8A8E-87C6CFBD91A8}"/>
              </a:ext>
            </a:extLst>
          </p:cNvPr>
          <p:cNvSpPr>
            <a:spLocks noGrp="1"/>
          </p:cNvSpPr>
          <p:nvPr>
            <p:ph type="dt" sz="half" idx="10"/>
          </p:nvPr>
        </p:nvSpPr>
        <p:spPr/>
        <p:txBody>
          <a:bodyPr/>
          <a:lstStyle/>
          <a:p>
            <a:fld id="{E3C92BFE-4E3A-4B1D-81FB-DE7EB3E30904}" type="datetimeFigureOut">
              <a:rPr lang="en-US" smtClean="0"/>
              <a:t>8/14/2018</a:t>
            </a:fld>
            <a:endParaRPr lang="en-US"/>
          </a:p>
        </p:txBody>
      </p:sp>
      <p:sp>
        <p:nvSpPr>
          <p:cNvPr id="5" name="Footer Placeholder 4">
            <a:extLst>
              <a:ext uri="{FF2B5EF4-FFF2-40B4-BE49-F238E27FC236}">
                <a16:creationId xmlns:a16="http://schemas.microsoft.com/office/drawing/2014/main" id="{8F14281C-FA01-4BAF-BE90-71D369424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9C1264-5ACE-43A2-9A1D-D06EEBD2FBFE}"/>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2364644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C702F-60FF-4647-B685-73DA2E92D6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7AB145-AC37-45D1-BDD0-C208DCEF469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F4CD81-84AE-4DCE-952C-659411D57F6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FEC2F6-771D-492E-AD96-9D97AAD3E565}"/>
              </a:ext>
            </a:extLst>
          </p:cNvPr>
          <p:cNvSpPr>
            <a:spLocks noGrp="1"/>
          </p:cNvSpPr>
          <p:nvPr>
            <p:ph type="dt" sz="half" idx="10"/>
          </p:nvPr>
        </p:nvSpPr>
        <p:spPr/>
        <p:txBody>
          <a:bodyPr/>
          <a:lstStyle/>
          <a:p>
            <a:fld id="{E3C92BFE-4E3A-4B1D-81FB-DE7EB3E30904}" type="datetimeFigureOut">
              <a:rPr lang="en-US" smtClean="0"/>
              <a:t>8/14/2018</a:t>
            </a:fld>
            <a:endParaRPr lang="en-US"/>
          </a:p>
        </p:txBody>
      </p:sp>
      <p:sp>
        <p:nvSpPr>
          <p:cNvPr id="6" name="Footer Placeholder 5">
            <a:extLst>
              <a:ext uri="{FF2B5EF4-FFF2-40B4-BE49-F238E27FC236}">
                <a16:creationId xmlns:a16="http://schemas.microsoft.com/office/drawing/2014/main" id="{D34A2AB4-4176-456B-A658-AE7075EE92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673DFD-3051-4663-B91E-B67BDF6699E4}"/>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1551667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C9803-CCF6-4211-92B1-37A14C9DA6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87610B-B66C-43E6-A929-BAF54FA62F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22D9C66-ED07-4CF5-99C2-CDCCEC67EC9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11CC7A-E842-4C18-9E96-318FB64DB8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85275D2-1A10-4782-A231-6BC8443F341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17511-26A7-4933-BB09-CAF9031F928E}"/>
              </a:ext>
            </a:extLst>
          </p:cNvPr>
          <p:cNvSpPr>
            <a:spLocks noGrp="1"/>
          </p:cNvSpPr>
          <p:nvPr>
            <p:ph type="dt" sz="half" idx="10"/>
          </p:nvPr>
        </p:nvSpPr>
        <p:spPr/>
        <p:txBody>
          <a:bodyPr/>
          <a:lstStyle/>
          <a:p>
            <a:fld id="{E3C92BFE-4E3A-4B1D-81FB-DE7EB3E30904}" type="datetimeFigureOut">
              <a:rPr lang="en-US" smtClean="0"/>
              <a:t>8/14/2018</a:t>
            </a:fld>
            <a:endParaRPr lang="en-US"/>
          </a:p>
        </p:txBody>
      </p:sp>
      <p:sp>
        <p:nvSpPr>
          <p:cNvPr id="8" name="Footer Placeholder 7">
            <a:extLst>
              <a:ext uri="{FF2B5EF4-FFF2-40B4-BE49-F238E27FC236}">
                <a16:creationId xmlns:a16="http://schemas.microsoft.com/office/drawing/2014/main" id="{652FB824-D4E2-4579-8DDF-75951069F5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FB9B7E-4ECE-446B-B4C2-D9D7222B97CC}"/>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3623686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2FF9D-9AD9-425C-817E-64661EE4F1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E425FD-F0FD-49CA-9048-D16CEC837E10}"/>
              </a:ext>
            </a:extLst>
          </p:cNvPr>
          <p:cNvSpPr>
            <a:spLocks noGrp="1"/>
          </p:cNvSpPr>
          <p:nvPr>
            <p:ph type="dt" sz="half" idx="10"/>
          </p:nvPr>
        </p:nvSpPr>
        <p:spPr/>
        <p:txBody>
          <a:bodyPr/>
          <a:lstStyle/>
          <a:p>
            <a:fld id="{E3C92BFE-4E3A-4B1D-81FB-DE7EB3E30904}" type="datetimeFigureOut">
              <a:rPr lang="en-US" smtClean="0"/>
              <a:t>8/14/2018</a:t>
            </a:fld>
            <a:endParaRPr lang="en-US"/>
          </a:p>
        </p:txBody>
      </p:sp>
      <p:sp>
        <p:nvSpPr>
          <p:cNvPr id="4" name="Footer Placeholder 3">
            <a:extLst>
              <a:ext uri="{FF2B5EF4-FFF2-40B4-BE49-F238E27FC236}">
                <a16:creationId xmlns:a16="http://schemas.microsoft.com/office/drawing/2014/main" id="{4551DDCB-F0D5-43DD-A233-823ED2A2BD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E51ED3-751B-4D3F-9AC9-7ED7C86734B9}"/>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3441649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3BDCC8-E767-4841-875F-02CDB765CD93}"/>
              </a:ext>
            </a:extLst>
          </p:cNvPr>
          <p:cNvSpPr>
            <a:spLocks noGrp="1"/>
          </p:cNvSpPr>
          <p:nvPr>
            <p:ph type="dt" sz="half" idx="10"/>
          </p:nvPr>
        </p:nvSpPr>
        <p:spPr/>
        <p:txBody>
          <a:bodyPr/>
          <a:lstStyle/>
          <a:p>
            <a:fld id="{E3C92BFE-4E3A-4B1D-81FB-DE7EB3E30904}" type="datetimeFigureOut">
              <a:rPr lang="en-US" smtClean="0"/>
              <a:t>8/14/2018</a:t>
            </a:fld>
            <a:endParaRPr lang="en-US"/>
          </a:p>
        </p:txBody>
      </p:sp>
      <p:sp>
        <p:nvSpPr>
          <p:cNvPr id="3" name="Footer Placeholder 2">
            <a:extLst>
              <a:ext uri="{FF2B5EF4-FFF2-40B4-BE49-F238E27FC236}">
                <a16:creationId xmlns:a16="http://schemas.microsoft.com/office/drawing/2014/main" id="{EF55F336-0245-4F9A-B457-B132CDDABF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72A29C-2D43-4D4F-8BA7-05042ED74E94}"/>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2933558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02B2-4A2E-4993-A020-D9359F91F7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D242C2-B387-485D-A1CD-0D3AEFDB61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C71610-6AD7-4283-8C0B-420C70C08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F4A8E6-4D47-4A29-BA76-F9F4E5DA6973}"/>
              </a:ext>
            </a:extLst>
          </p:cNvPr>
          <p:cNvSpPr>
            <a:spLocks noGrp="1"/>
          </p:cNvSpPr>
          <p:nvPr>
            <p:ph type="dt" sz="half" idx="10"/>
          </p:nvPr>
        </p:nvSpPr>
        <p:spPr/>
        <p:txBody>
          <a:bodyPr/>
          <a:lstStyle/>
          <a:p>
            <a:fld id="{E3C92BFE-4E3A-4B1D-81FB-DE7EB3E30904}" type="datetimeFigureOut">
              <a:rPr lang="en-US" smtClean="0"/>
              <a:t>8/14/2018</a:t>
            </a:fld>
            <a:endParaRPr lang="en-US"/>
          </a:p>
        </p:txBody>
      </p:sp>
      <p:sp>
        <p:nvSpPr>
          <p:cNvPr id="6" name="Footer Placeholder 5">
            <a:extLst>
              <a:ext uri="{FF2B5EF4-FFF2-40B4-BE49-F238E27FC236}">
                <a16:creationId xmlns:a16="http://schemas.microsoft.com/office/drawing/2014/main" id="{B377A027-35DC-4A77-9369-AA184E4F45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9F10E0-0143-478A-9637-2E35A0D88DAB}"/>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3770124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F7BCB-D083-46C5-A768-C56D2BCCC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4C4DF2-ED6A-44BB-ACD0-7E2ADCF216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2630C2-6286-4941-96C2-D37390B8A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82C92C-DB34-4AC1-BCA7-826CC0832E3F}"/>
              </a:ext>
            </a:extLst>
          </p:cNvPr>
          <p:cNvSpPr>
            <a:spLocks noGrp="1"/>
          </p:cNvSpPr>
          <p:nvPr>
            <p:ph type="dt" sz="half" idx="10"/>
          </p:nvPr>
        </p:nvSpPr>
        <p:spPr/>
        <p:txBody>
          <a:bodyPr/>
          <a:lstStyle/>
          <a:p>
            <a:fld id="{E3C92BFE-4E3A-4B1D-81FB-DE7EB3E30904}" type="datetimeFigureOut">
              <a:rPr lang="en-US" smtClean="0"/>
              <a:t>8/14/2018</a:t>
            </a:fld>
            <a:endParaRPr lang="en-US"/>
          </a:p>
        </p:txBody>
      </p:sp>
      <p:sp>
        <p:nvSpPr>
          <p:cNvPr id="6" name="Footer Placeholder 5">
            <a:extLst>
              <a:ext uri="{FF2B5EF4-FFF2-40B4-BE49-F238E27FC236}">
                <a16:creationId xmlns:a16="http://schemas.microsoft.com/office/drawing/2014/main" id="{22E33256-67E6-45BC-B7C8-2E7DEC5A71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3D6F7B-D4CE-4414-ABC8-54E0492CED54}"/>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1824577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295597-69FE-45D4-BBEA-6A21A39F95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018E9F-3EBA-490F-8F76-AB96ED0CC3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036D23-0B5A-44F7-A8FD-113D2490EB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92BFE-4E3A-4B1D-81FB-DE7EB3E30904}" type="datetimeFigureOut">
              <a:rPr lang="en-US" smtClean="0"/>
              <a:t>8/14/2018</a:t>
            </a:fld>
            <a:endParaRPr lang="en-US"/>
          </a:p>
        </p:txBody>
      </p:sp>
      <p:sp>
        <p:nvSpPr>
          <p:cNvPr id="5" name="Footer Placeholder 4">
            <a:extLst>
              <a:ext uri="{FF2B5EF4-FFF2-40B4-BE49-F238E27FC236}">
                <a16:creationId xmlns:a16="http://schemas.microsoft.com/office/drawing/2014/main" id="{A90E8340-6703-4B2C-88DA-750298AA37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70E0DB-AE76-44A3-8B50-7EC6FB3AB4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5C1126-1DAC-46E9-89A8-AC274DCBDFAE}" type="slidenum">
              <a:rPr lang="en-US" smtClean="0"/>
              <a:t>‹#›</a:t>
            </a:fld>
            <a:endParaRPr lang="en-US"/>
          </a:p>
        </p:txBody>
      </p:sp>
    </p:spTree>
    <p:extLst>
      <p:ext uri="{BB962C8B-B14F-4D97-AF65-F5344CB8AC3E}">
        <p14:creationId xmlns:p14="http://schemas.microsoft.com/office/powerpoint/2010/main" val="544219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noAutofit/>
          </a:bodyPr>
          <a:lstStyle/>
          <a:p>
            <a:r>
              <a:rPr kumimoji="1" lang="en-US" altLang="ja-JP" dirty="0"/>
              <a:t>Wenxuan Deng</a:t>
            </a:r>
            <a:endParaRPr kumimoji="1" lang="ja-JP" altLang="en-US" dirty="0"/>
          </a:p>
        </p:txBody>
      </p:sp>
      <p:sp>
        <p:nvSpPr>
          <p:cNvPr id="3" name="タイトル 2"/>
          <p:cNvSpPr>
            <a:spLocks noGrp="1"/>
          </p:cNvSpPr>
          <p:nvPr>
            <p:ph type="ctrTitle"/>
          </p:nvPr>
        </p:nvSpPr>
        <p:spPr/>
        <p:txBody>
          <a:bodyPr/>
          <a:lstStyle/>
          <a:p>
            <a:r>
              <a:rPr lang="en-US" dirty="0"/>
              <a:t>Experiences in Takeda</a:t>
            </a:r>
            <a:endParaRPr kumimoji="1" lang="ja-JP" altLang="en-US" dirty="0"/>
          </a:p>
        </p:txBody>
      </p:sp>
    </p:spTree>
    <p:extLst>
      <p:ext uri="{BB962C8B-B14F-4D97-AF65-F5344CB8AC3E}">
        <p14:creationId xmlns:p14="http://schemas.microsoft.com/office/powerpoint/2010/main" val="144494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3E7C-7A88-4C8B-A31F-9219AB09B092}"/>
              </a:ext>
            </a:extLst>
          </p:cNvPr>
          <p:cNvSpPr>
            <a:spLocks noGrp="1"/>
          </p:cNvSpPr>
          <p:nvPr>
            <p:ph type="title"/>
          </p:nvPr>
        </p:nvSpPr>
        <p:spPr/>
        <p:txBody>
          <a:bodyPr/>
          <a:lstStyle/>
          <a:p>
            <a:r>
              <a:rPr lang="en-US" dirty="0"/>
              <a:t>Self Introduction</a:t>
            </a:r>
          </a:p>
        </p:txBody>
      </p:sp>
      <p:sp>
        <p:nvSpPr>
          <p:cNvPr id="3" name="Content Placeholder 2">
            <a:extLst>
              <a:ext uri="{FF2B5EF4-FFF2-40B4-BE49-F238E27FC236}">
                <a16:creationId xmlns:a16="http://schemas.microsoft.com/office/drawing/2014/main" id="{CB1BED14-16C4-4C60-B13C-6FAE776570E9}"/>
              </a:ext>
            </a:extLst>
          </p:cNvPr>
          <p:cNvSpPr>
            <a:spLocks noGrp="1"/>
          </p:cNvSpPr>
          <p:nvPr>
            <p:ph idx="1"/>
          </p:nvPr>
        </p:nvSpPr>
        <p:spPr/>
        <p:txBody>
          <a:bodyPr/>
          <a:lstStyle/>
          <a:p>
            <a:pPr marL="0" indent="0">
              <a:buNone/>
            </a:pPr>
            <a:r>
              <a:rPr lang="en-US" dirty="0"/>
              <a:t>Wenxuan Deng</a:t>
            </a:r>
          </a:p>
          <a:p>
            <a:pPr marL="0" indent="0">
              <a:buNone/>
            </a:pPr>
            <a:endParaRPr lang="en-US" dirty="0"/>
          </a:p>
          <a:p>
            <a:pPr marL="0" indent="0">
              <a:buNone/>
            </a:pPr>
            <a:r>
              <a:rPr lang="en-US" dirty="0"/>
              <a:t>3</a:t>
            </a:r>
            <a:r>
              <a:rPr lang="en-US" baseline="30000" dirty="0"/>
              <a:t>rd</a:t>
            </a:r>
            <a:r>
              <a:rPr lang="en-US" dirty="0"/>
              <a:t> Year PhD student in Department of Biostatistics, Yale University. (2016-)</a:t>
            </a:r>
          </a:p>
          <a:p>
            <a:pPr marL="0" indent="0">
              <a:buNone/>
            </a:pPr>
            <a:endParaRPr lang="en-US" dirty="0"/>
          </a:p>
        </p:txBody>
      </p:sp>
      <p:sp>
        <p:nvSpPr>
          <p:cNvPr id="4" name="Footer Placeholder 3">
            <a:extLst>
              <a:ext uri="{FF2B5EF4-FFF2-40B4-BE49-F238E27FC236}">
                <a16:creationId xmlns:a16="http://schemas.microsoft.com/office/drawing/2014/main" id="{896D4A9B-31AF-4EC2-9F47-5F2F9B70E61B}"/>
              </a:ext>
            </a:extLst>
          </p:cNvPr>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5" name="Slide Number Placeholder 4">
            <a:extLst>
              <a:ext uri="{FF2B5EF4-FFF2-40B4-BE49-F238E27FC236}">
                <a16:creationId xmlns:a16="http://schemas.microsoft.com/office/drawing/2014/main" id="{D87DD39C-DFBD-411D-A2CD-463D3D2CDC47}"/>
              </a:ext>
            </a:extLst>
          </p:cNvPr>
          <p:cNvSpPr>
            <a:spLocks noGrp="1"/>
          </p:cNvSpPr>
          <p:nvPr>
            <p:ph type="sldNum" sz="quarter" idx="12"/>
          </p:nvPr>
        </p:nvSpPr>
        <p:spPr/>
        <p:txBody>
          <a:bodyPr/>
          <a:lstStyle/>
          <a:p>
            <a:fld id="{E9B57936-92EF-4126-AE48-1D9D36D15E98}" type="slidenum">
              <a:rPr kumimoji="1" lang="ja-JP" altLang="en-US" smtClean="0"/>
              <a:pPr/>
              <a:t>2</a:t>
            </a:fld>
            <a:endParaRPr kumimoji="1" lang="ja-JP" altLang="en-US" dirty="0"/>
          </a:p>
        </p:txBody>
      </p:sp>
    </p:spTree>
    <p:extLst>
      <p:ext uri="{BB962C8B-B14F-4D97-AF65-F5344CB8AC3E}">
        <p14:creationId xmlns:p14="http://schemas.microsoft.com/office/powerpoint/2010/main" val="3977275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3E7C-7A88-4C8B-A31F-9219AB09B092}"/>
              </a:ext>
            </a:extLst>
          </p:cNvPr>
          <p:cNvSpPr>
            <a:spLocks noGrp="1"/>
          </p:cNvSpPr>
          <p:nvPr>
            <p:ph type="title"/>
          </p:nvPr>
        </p:nvSpPr>
        <p:spPr/>
        <p:txBody>
          <a:bodyPr/>
          <a:lstStyle/>
          <a:p>
            <a:r>
              <a:rPr lang="en-US" dirty="0"/>
              <a:t>Project</a:t>
            </a:r>
          </a:p>
        </p:txBody>
      </p:sp>
      <p:sp>
        <p:nvSpPr>
          <p:cNvPr id="3" name="Content Placeholder 2">
            <a:extLst>
              <a:ext uri="{FF2B5EF4-FFF2-40B4-BE49-F238E27FC236}">
                <a16:creationId xmlns:a16="http://schemas.microsoft.com/office/drawing/2014/main" id="{CB1BED14-16C4-4C60-B13C-6FAE776570E9}"/>
              </a:ext>
            </a:extLst>
          </p:cNvPr>
          <p:cNvSpPr>
            <a:spLocks noGrp="1"/>
          </p:cNvSpPr>
          <p:nvPr>
            <p:ph idx="1"/>
          </p:nvPr>
        </p:nvSpPr>
        <p:spPr/>
        <p:txBody>
          <a:bodyPr/>
          <a:lstStyle/>
          <a:p>
            <a:pPr marL="0" indent="0">
              <a:buNone/>
            </a:pPr>
            <a:r>
              <a:rPr lang="en-US" dirty="0"/>
              <a:t>Topic: Patient Subgroup Identification and Predictive Biomarkers Selection</a:t>
            </a:r>
          </a:p>
          <a:p>
            <a:pPr marL="0" indent="0">
              <a:buNone/>
            </a:pPr>
            <a:endParaRPr lang="en-US" dirty="0"/>
          </a:p>
          <a:p>
            <a:pPr marL="0" indent="0">
              <a:buNone/>
            </a:pPr>
            <a:r>
              <a:rPr lang="en-US" dirty="0"/>
              <a:t>Background: Predictive gene signatures are informative and correlated with response and treatment variable. We want to use multiple statistical methods to fulfill gene selection on high-dimensional genomics data.</a:t>
            </a:r>
          </a:p>
          <a:p>
            <a:pPr marL="0" indent="0">
              <a:buNone/>
            </a:pPr>
            <a:endParaRPr lang="en-US" dirty="0"/>
          </a:p>
        </p:txBody>
      </p:sp>
      <p:sp>
        <p:nvSpPr>
          <p:cNvPr id="4" name="Footer Placeholder 3">
            <a:extLst>
              <a:ext uri="{FF2B5EF4-FFF2-40B4-BE49-F238E27FC236}">
                <a16:creationId xmlns:a16="http://schemas.microsoft.com/office/drawing/2014/main" id="{896D4A9B-31AF-4EC2-9F47-5F2F9B70E61B}"/>
              </a:ext>
            </a:extLst>
          </p:cNvPr>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5" name="Slide Number Placeholder 4">
            <a:extLst>
              <a:ext uri="{FF2B5EF4-FFF2-40B4-BE49-F238E27FC236}">
                <a16:creationId xmlns:a16="http://schemas.microsoft.com/office/drawing/2014/main" id="{D87DD39C-DFBD-411D-A2CD-463D3D2CDC47}"/>
              </a:ext>
            </a:extLst>
          </p:cNvPr>
          <p:cNvSpPr>
            <a:spLocks noGrp="1"/>
          </p:cNvSpPr>
          <p:nvPr>
            <p:ph type="sldNum" sz="quarter" idx="12"/>
          </p:nvPr>
        </p:nvSpPr>
        <p:spPr/>
        <p:txBody>
          <a:bodyPr/>
          <a:lstStyle/>
          <a:p>
            <a:fld id="{E9B57936-92EF-4126-AE48-1D9D36D15E98}" type="slidenum">
              <a:rPr kumimoji="1" lang="ja-JP" altLang="en-US" smtClean="0"/>
              <a:pPr/>
              <a:t>3</a:t>
            </a:fld>
            <a:endParaRPr kumimoji="1" lang="ja-JP" altLang="en-US" dirty="0"/>
          </a:p>
        </p:txBody>
      </p:sp>
    </p:spTree>
    <p:extLst>
      <p:ext uri="{BB962C8B-B14F-4D97-AF65-F5344CB8AC3E}">
        <p14:creationId xmlns:p14="http://schemas.microsoft.com/office/powerpoint/2010/main" val="1700268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D4C795-5948-4200-AF8A-A820B83B9F75}"/>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Predictive and Prognostic Biomarkers</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descr="Prognostic versus predictive biomarkers. An idealized example of the interrogation of the prognostic versus predictive properties of a biomarker (BM) are shown. (A) An experimental treatment (Exp Treatment) is tested in a randomized controlled fashion against a placebo or control arm and shown to confer a survival advantage. A biomarker (BM) has been shown to correlate with improved benefit with the Exp Treatment in prior uncontrolled studies without a control arm. By segregating the groups based on their treatment arms and BM status (BM+/Placebo; BM+/Exp Treatment; BM-/Placebo; and BM-/Exp Treatment) it is possible to distinguish whether the BM is purely prognostic versus predictive. (B) The BM is purely prognostic and therefore independent of the treatment effect. The relative magnitude of the benefit from the Exp Treatment is similar for each BM group. (C) The BM is purely predictive for the Exp Treatment and all the benefit from the Exp treatment is exhibited only for patients in the BM+ group.Â ">
            <a:extLst>
              <a:ext uri="{FF2B5EF4-FFF2-40B4-BE49-F238E27FC236}">
                <a16:creationId xmlns:a16="http://schemas.microsoft.com/office/drawing/2014/main" id="{E1F2FD62-70D4-4F80-A988-F11F499B72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3822" y="958044"/>
            <a:ext cx="6553545" cy="49498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C9D06E2-EC09-44B4-9A03-45769D517E2B}"/>
              </a:ext>
            </a:extLst>
          </p:cNvPr>
          <p:cNvSpPr txBox="1"/>
          <p:nvPr/>
        </p:nvSpPr>
        <p:spPr>
          <a:xfrm>
            <a:off x="9269835" y="6199464"/>
            <a:ext cx="2114026" cy="430887"/>
          </a:xfrm>
          <a:prstGeom prst="rect">
            <a:avLst/>
          </a:prstGeom>
          <a:noFill/>
        </p:spPr>
        <p:txBody>
          <a:bodyPr wrap="square" rtlCol="0">
            <a:spAutoFit/>
          </a:bodyPr>
          <a:lstStyle/>
          <a:p>
            <a:r>
              <a:rPr lang="en-US" sz="1100" dirty="0"/>
              <a:t>T Tran, P., et al. </a:t>
            </a:r>
            <a:r>
              <a:rPr lang="en-US" sz="1100" i="1" dirty="0"/>
              <a:t>Current molecular medicine</a:t>
            </a:r>
            <a:r>
              <a:rPr lang="en-US" sz="1100" dirty="0"/>
              <a:t> 12.6 (2012)</a:t>
            </a:r>
          </a:p>
        </p:txBody>
      </p:sp>
    </p:spTree>
    <p:extLst>
      <p:ext uri="{BB962C8B-B14F-4D97-AF65-F5344CB8AC3E}">
        <p14:creationId xmlns:p14="http://schemas.microsoft.com/office/powerpoint/2010/main" val="871565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www.almacgroup.com/wp-content/uploads/2017/05/image-two.png">
            <a:extLst>
              <a:ext uri="{FF2B5EF4-FFF2-40B4-BE49-F238E27FC236}">
                <a16:creationId xmlns:a16="http://schemas.microsoft.com/office/drawing/2014/main" id="{E867E7A2-8CC0-46B4-BFF0-6C32B06ABEE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044" t="6053"/>
          <a:stretch/>
        </p:blipFill>
        <p:spPr bwMode="auto">
          <a:xfrm>
            <a:off x="714102" y="1428205"/>
            <a:ext cx="10573173" cy="407238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E2B386B-E39D-49FE-A910-C82ADD38FF9D}"/>
              </a:ext>
            </a:extLst>
          </p:cNvPr>
          <p:cNvSpPr/>
          <p:nvPr/>
        </p:nvSpPr>
        <p:spPr>
          <a:xfrm>
            <a:off x="645989" y="494603"/>
            <a:ext cx="5033554" cy="2299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773589D-C5B3-4615-A900-47F413CA0D37}"/>
              </a:ext>
            </a:extLst>
          </p:cNvPr>
          <p:cNvSpPr txBox="1"/>
          <p:nvPr/>
        </p:nvSpPr>
        <p:spPr>
          <a:xfrm>
            <a:off x="8021573" y="4397829"/>
            <a:ext cx="661852" cy="369332"/>
          </a:xfrm>
          <a:prstGeom prst="rect">
            <a:avLst/>
          </a:prstGeom>
          <a:noFill/>
        </p:spPr>
        <p:txBody>
          <a:bodyPr wrap="square" rtlCol="0">
            <a:spAutoFit/>
          </a:bodyPr>
          <a:lstStyle/>
          <a:p>
            <a:r>
              <a:rPr lang="en-US" dirty="0">
                <a:solidFill>
                  <a:schemeClr val="accent6">
                    <a:lumMod val="75000"/>
                  </a:schemeClr>
                </a:solidFill>
                <a:latin typeface="Arial Black" panose="020B0A04020102020204" pitchFamily="34" charset="0"/>
              </a:rPr>
              <a:t>X</a:t>
            </a:r>
          </a:p>
        </p:txBody>
      </p:sp>
      <p:sp>
        <p:nvSpPr>
          <p:cNvPr id="7" name="Rectangle: Rounded Corners 6">
            <a:extLst>
              <a:ext uri="{FF2B5EF4-FFF2-40B4-BE49-F238E27FC236}">
                <a16:creationId xmlns:a16="http://schemas.microsoft.com/office/drawing/2014/main" id="{D8171938-008D-42E2-BEAB-8033B90F3225}"/>
              </a:ext>
            </a:extLst>
          </p:cNvPr>
          <p:cNvSpPr/>
          <p:nvPr/>
        </p:nvSpPr>
        <p:spPr>
          <a:xfrm>
            <a:off x="7907383" y="2447109"/>
            <a:ext cx="644434" cy="53122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7B28F70-E44D-430F-A8AD-A49444776531}"/>
              </a:ext>
            </a:extLst>
          </p:cNvPr>
          <p:cNvSpPr txBox="1"/>
          <p:nvPr/>
        </p:nvSpPr>
        <p:spPr>
          <a:xfrm>
            <a:off x="8021573" y="2608999"/>
            <a:ext cx="661852" cy="369332"/>
          </a:xfrm>
          <a:prstGeom prst="rect">
            <a:avLst/>
          </a:prstGeom>
          <a:noFill/>
        </p:spPr>
        <p:txBody>
          <a:bodyPr wrap="square" rtlCol="0">
            <a:spAutoFit/>
          </a:bodyPr>
          <a:lstStyle/>
          <a:p>
            <a:r>
              <a:rPr lang="en-US" dirty="0">
                <a:solidFill>
                  <a:schemeClr val="accent6">
                    <a:lumMod val="75000"/>
                  </a:schemeClr>
                </a:solidFill>
                <a:latin typeface="Arial Black" panose="020B0A04020102020204" pitchFamily="34" charset="0"/>
              </a:rPr>
              <a:t>X</a:t>
            </a:r>
          </a:p>
        </p:txBody>
      </p:sp>
      <p:sp>
        <p:nvSpPr>
          <p:cNvPr id="12" name="Title 1">
            <a:extLst>
              <a:ext uri="{FF2B5EF4-FFF2-40B4-BE49-F238E27FC236}">
                <a16:creationId xmlns:a16="http://schemas.microsoft.com/office/drawing/2014/main" id="{38583C8C-DF97-4568-BBC0-1E6B87C39B83}"/>
              </a:ext>
            </a:extLst>
          </p:cNvPr>
          <p:cNvSpPr>
            <a:spLocks noGrp="1"/>
          </p:cNvSpPr>
          <p:nvPr>
            <p:ph type="title"/>
          </p:nvPr>
        </p:nvSpPr>
        <p:spPr>
          <a:xfrm>
            <a:off x="839788" y="365125"/>
            <a:ext cx="10515600" cy="1325563"/>
          </a:xfrm>
        </p:spPr>
        <p:txBody>
          <a:bodyPr/>
          <a:lstStyle/>
          <a:p>
            <a:r>
              <a:rPr lang="en-US" dirty="0"/>
              <a:t>Patient Subgroup Identification</a:t>
            </a:r>
          </a:p>
        </p:txBody>
      </p:sp>
    </p:spTree>
    <p:extLst>
      <p:ext uri="{BB962C8B-B14F-4D97-AF65-F5344CB8AC3E}">
        <p14:creationId xmlns:p14="http://schemas.microsoft.com/office/powerpoint/2010/main" val="2696115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3E7C-7A88-4C8B-A31F-9219AB09B092}"/>
              </a:ext>
            </a:extLst>
          </p:cNvPr>
          <p:cNvSpPr>
            <a:spLocks noGrp="1"/>
          </p:cNvSpPr>
          <p:nvPr>
            <p:ph type="title"/>
          </p:nvPr>
        </p:nvSpPr>
        <p:spPr/>
        <p:txBody>
          <a:bodyPr/>
          <a:lstStyle/>
          <a:p>
            <a:r>
              <a:rPr lang="en-US" dirty="0"/>
              <a:t>Experiences</a:t>
            </a:r>
          </a:p>
        </p:txBody>
      </p:sp>
      <p:sp>
        <p:nvSpPr>
          <p:cNvPr id="3" name="Content Placeholder 2">
            <a:extLst>
              <a:ext uri="{FF2B5EF4-FFF2-40B4-BE49-F238E27FC236}">
                <a16:creationId xmlns:a16="http://schemas.microsoft.com/office/drawing/2014/main" id="{CB1BED14-16C4-4C60-B13C-6FAE776570E9}"/>
              </a:ext>
            </a:extLst>
          </p:cNvPr>
          <p:cNvSpPr>
            <a:spLocks noGrp="1"/>
          </p:cNvSpPr>
          <p:nvPr>
            <p:ph idx="1"/>
          </p:nvPr>
        </p:nvSpPr>
        <p:spPr>
          <a:xfrm>
            <a:off x="838200" y="1825625"/>
            <a:ext cx="10515600" cy="4351338"/>
          </a:xfrm>
        </p:spPr>
        <p:txBody>
          <a:bodyPr/>
          <a:lstStyle/>
          <a:p>
            <a:pPr marL="514350" indent="-514350">
              <a:buAutoNum type="arabicPeriod"/>
            </a:pPr>
            <a:r>
              <a:rPr lang="en-US" dirty="0"/>
              <a:t>Orientation</a:t>
            </a:r>
          </a:p>
          <a:p>
            <a:pPr marL="514350" indent="-514350">
              <a:buAutoNum type="arabicPeriod"/>
            </a:pPr>
            <a:r>
              <a:rPr lang="en-US" dirty="0"/>
              <a:t>Workspace</a:t>
            </a:r>
          </a:p>
          <a:p>
            <a:pPr marL="514350" indent="-514350">
              <a:buAutoNum type="arabicPeriod"/>
            </a:pPr>
            <a:r>
              <a:rPr lang="en-US" dirty="0"/>
              <a:t>Collaboration</a:t>
            </a:r>
          </a:p>
          <a:p>
            <a:pPr marL="514350" indent="-514350">
              <a:buAutoNum type="arabicPeriod"/>
            </a:pPr>
            <a:r>
              <a:rPr lang="en-US" dirty="0"/>
              <a:t>Activities</a:t>
            </a:r>
          </a:p>
        </p:txBody>
      </p:sp>
      <p:sp>
        <p:nvSpPr>
          <p:cNvPr id="4" name="Footer Placeholder 3">
            <a:extLst>
              <a:ext uri="{FF2B5EF4-FFF2-40B4-BE49-F238E27FC236}">
                <a16:creationId xmlns:a16="http://schemas.microsoft.com/office/drawing/2014/main" id="{896D4A9B-31AF-4EC2-9F47-5F2F9B70E61B}"/>
              </a:ext>
            </a:extLst>
          </p:cNvPr>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5" name="Slide Number Placeholder 4">
            <a:extLst>
              <a:ext uri="{FF2B5EF4-FFF2-40B4-BE49-F238E27FC236}">
                <a16:creationId xmlns:a16="http://schemas.microsoft.com/office/drawing/2014/main" id="{D87DD39C-DFBD-411D-A2CD-463D3D2CDC47}"/>
              </a:ext>
            </a:extLst>
          </p:cNvPr>
          <p:cNvSpPr>
            <a:spLocks noGrp="1"/>
          </p:cNvSpPr>
          <p:nvPr>
            <p:ph type="sldNum" sz="quarter" idx="12"/>
          </p:nvPr>
        </p:nvSpPr>
        <p:spPr/>
        <p:txBody>
          <a:bodyPr/>
          <a:lstStyle/>
          <a:p>
            <a:fld id="{E9B57936-92EF-4126-AE48-1D9D36D15E98}" type="slidenum">
              <a:rPr kumimoji="1" lang="ja-JP" altLang="en-US" smtClean="0"/>
              <a:pPr/>
              <a:t>6</a:t>
            </a:fld>
            <a:endParaRPr kumimoji="1" lang="ja-JP" altLang="en-US" dirty="0"/>
          </a:p>
        </p:txBody>
      </p:sp>
    </p:spTree>
    <p:extLst>
      <p:ext uri="{BB962C8B-B14F-4D97-AF65-F5344CB8AC3E}">
        <p14:creationId xmlns:p14="http://schemas.microsoft.com/office/powerpoint/2010/main" val="33920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3E7C-7A88-4C8B-A31F-9219AB09B092}"/>
              </a:ext>
            </a:extLst>
          </p:cNvPr>
          <p:cNvSpPr>
            <a:spLocks noGrp="1"/>
          </p:cNvSpPr>
          <p:nvPr>
            <p:ph type="title"/>
          </p:nvPr>
        </p:nvSpPr>
        <p:spPr/>
        <p:txBody>
          <a:bodyPr/>
          <a:lstStyle/>
          <a:p>
            <a:r>
              <a:rPr lang="en-US" dirty="0"/>
              <a:t>Suggestions</a:t>
            </a:r>
          </a:p>
        </p:txBody>
      </p:sp>
      <p:sp>
        <p:nvSpPr>
          <p:cNvPr id="3" name="Content Placeholder 2">
            <a:extLst>
              <a:ext uri="{FF2B5EF4-FFF2-40B4-BE49-F238E27FC236}">
                <a16:creationId xmlns:a16="http://schemas.microsoft.com/office/drawing/2014/main" id="{CB1BED14-16C4-4C60-B13C-6FAE776570E9}"/>
              </a:ext>
            </a:extLst>
          </p:cNvPr>
          <p:cNvSpPr>
            <a:spLocks noGrp="1"/>
          </p:cNvSpPr>
          <p:nvPr>
            <p:ph idx="1"/>
          </p:nvPr>
        </p:nvSpPr>
        <p:spPr>
          <a:xfrm>
            <a:off x="838200" y="1825625"/>
            <a:ext cx="10515600" cy="4351338"/>
          </a:xfrm>
        </p:spPr>
        <p:txBody>
          <a:bodyPr/>
          <a:lstStyle/>
          <a:p>
            <a:pPr marL="514350" indent="-514350">
              <a:buFont typeface="Arial" pitchFamily="34" charset="0"/>
              <a:buAutoNum type="arabicPeriod"/>
            </a:pPr>
            <a:r>
              <a:rPr lang="en-US" dirty="0"/>
              <a:t>More seminars</a:t>
            </a:r>
          </a:p>
          <a:p>
            <a:pPr marL="514350" indent="-514350">
              <a:buAutoNum type="arabicPeriod"/>
            </a:pPr>
            <a:r>
              <a:rPr lang="en-US" dirty="0"/>
              <a:t>More networking opportunities with interns from other departments</a:t>
            </a:r>
          </a:p>
        </p:txBody>
      </p:sp>
      <p:sp>
        <p:nvSpPr>
          <p:cNvPr id="4" name="Footer Placeholder 3">
            <a:extLst>
              <a:ext uri="{FF2B5EF4-FFF2-40B4-BE49-F238E27FC236}">
                <a16:creationId xmlns:a16="http://schemas.microsoft.com/office/drawing/2014/main" id="{896D4A9B-31AF-4EC2-9F47-5F2F9B70E61B}"/>
              </a:ext>
            </a:extLst>
          </p:cNvPr>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5" name="Slide Number Placeholder 4">
            <a:extLst>
              <a:ext uri="{FF2B5EF4-FFF2-40B4-BE49-F238E27FC236}">
                <a16:creationId xmlns:a16="http://schemas.microsoft.com/office/drawing/2014/main" id="{D87DD39C-DFBD-411D-A2CD-463D3D2CDC47}"/>
              </a:ext>
            </a:extLst>
          </p:cNvPr>
          <p:cNvSpPr>
            <a:spLocks noGrp="1"/>
          </p:cNvSpPr>
          <p:nvPr>
            <p:ph type="sldNum" sz="quarter" idx="12"/>
          </p:nvPr>
        </p:nvSpPr>
        <p:spPr/>
        <p:txBody>
          <a:bodyPr/>
          <a:lstStyle/>
          <a:p>
            <a:fld id="{E9B57936-92EF-4126-AE48-1D9D36D15E98}" type="slidenum">
              <a:rPr kumimoji="1" lang="ja-JP" altLang="en-US" smtClean="0"/>
              <a:pPr/>
              <a:t>7</a:t>
            </a:fld>
            <a:endParaRPr kumimoji="1" lang="ja-JP" altLang="en-US" dirty="0"/>
          </a:p>
        </p:txBody>
      </p:sp>
    </p:spTree>
    <p:extLst>
      <p:ext uri="{BB962C8B-B14F-4D97-AF65-F5344CB8AC3E}">
        <p14:creationId xmlns:p14="http://schemas.microsoft.com/office/powerpoint/2010/main" val="234395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プレースホルダ 9"/>
          <p:cNvSpPr>
            <a:spLocks noGrp="1"/>
          </p:cNvSpPr>
          <p:nvPr>
            <p:ph type="body" sz="quarter" idx="10"/>
          </p:nvPr>
        </p:nvSpPr>
        <p:spPr/>
        <p:txBody>
          <a:bodyPr/>
          <a:lstStyle/>
          <a:p>
            <a:r>
              <a:rPr kumimoji="1" lang="en-US" altLang="ja-JP" dirty="0"/>
              <a:t>Thanks!</a:t>
            </a:r>
            <a:endParaRPr kumimoji="1" lang="ja-JP" altLang="en-US" dirty="0"/>
          </a:p>
        </p:txBody>
      </p:sp>
    </p:spTree>
    <p:extLst>
      <p:ext uri="{BB962C8B-B14F-4D97-AF65-F5344CB8AC3E}">
        <p14:creationId xmlns:p14="http://schemas.microsoft.com/office/powerpoint/2010/main" val="4256696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115</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メイリオ</vt:lpstr>
      <vt:lpstr>游ゴシック</vt:lpstr>
      <vt:lpstr>Arial</vt:lpstr>
      <vt:lpstr>Arial Black</vt:lpstr>
      <vt:lpstr>Arial Unicode MS</vt:lpstr>
      <vt:lpstr>Calibri</vt:lpstr>
      <vt:lpstr>Calibri Light</vt:lpstr>
      <vt:lpstr>Office Theme</vt:lpstr>
      <vt:lpstr>Experiences in Takeda</vt:lpstr>
      <vt:lpstr>Self Introduction</vt:lpstr>
      <vt:lpstr>Project</vt:lpstr>
      <vt:lpstr>Predictive and Prognostic Biomarkers</vt:lpstr>
      <vt:lpstr>Patient Subgroup Identification</vt:lpstr>
      <vt:lpstr>Experiences</vt:lpstr>
      <vt:lpstr>Suggestions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Experiences in Takeda</dc:title>
  <dc:creator>Deng, Wenxuan</dc:creator>
  <cp:lastModifiedBy>Deng, Wenxuan</cp:lastModifiedBy>
  <cp:revision>12</cp:revision>
  <dcterms:created xsi:type="dcterms:W3CDTF">2018-08-09T20:19:55Z</dcterms:created>
  <dcterms:modified xsi:type="dcterms:W3CDTF">2018-08-14T17:31:50Z</dcterms:modified>
</cp:coreProperties>
</file>