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0"/>
  </p:notesMasterIdLst>
  <p:sldIdLst>
    <p:sldId id="260" r:id="rId2"/>
    <p:sldId id="320" r:id="rId3"/>
    <p:sldId id="342" r:id="rId4"/>
    <p:sldId id="318" r:id="rId5"/>
    <p:sldId id="327" r:id="rId6"/>
    <p:sldId id="319" r:id="rId7"/>
    <p:sldId id="341" r:id="rId8"/>
    <p:sldId id="345" r:id="rId9"/>
    <p:sldId id="343" r:id="rId10"/>
    <p:sldId id="340" r:id="rId11"/>
    <p:sldId id="331" r:id="rId12"/>
    <p:sldId id="322" r:id="rId13"/>
    <p:sldId id="346" r:id="rId14"/>
    <p:sldId id="323" r:id="rId15"/>
    <p:sldId id="325" r:id="rId16"/>
    <p:sldId id="326" r:id="rId17"/>
    <p:sldId id="324" r:id="rId18"/>
    <p:sldId id="316" r:id="rId19"/>
    <p:sldId id="315" r:id="rId20"/>
    <p:sldId id="339" r:id="rId21"/>
    <p:sldId id="261" r:id="rId22"/>
    <p:sldId id="344" r:id="rId23"/>
    <p:sldId id="262" r:id="rId24"/>
    <p:sldId id="293" r:id="rId25"/>
    <p:sldId id="338" r:id="rId26"/>
    <p:sldId id="310" r:id="rId27"/>
    <p:sldId id="311" r:id="rId28"/>
    <p:sldId id="312" r:id="rId29"/>
    <p:sldId id="337" r:id="rId30"/>
    <p:sldId id="278" r:id="rId31"/>
    <p:sldId id="279" r:id="rId32"/>
    <p:sldId id="280" r:id="rId33"/>
    <p:sldId id="281" r:id="rId34"/>
    <p:sldId id="295" r:id="rId35"/>
    <p:sldId id="296" r:id="rId36"/>
    <p:sldId id="297" r:id="rId37"/>
    <p:sldId id="298" r:id="rId38"/>
    <p:sldId id="336" r:id="rId39"/>
    <p:sldId id="284" r:id="rId40"/>
    <p:sldId id="286" r:id="rId41"/>
    <p:sldId id="287" r:id="rId42"/>
    <p:sldId id="294" r:id="rId43"/>
    <p:sldId id="288" r:id="rId44"/>
    <p:sldId id="299" r:id="rId45"/>
    <p:sldId id="300" r:id="rId46"/>
    <p:sldId id="301" r:id="rId47"/>
    <p:sldId id="302" r:id="rId48"/>
    <p:sldId id="303" r:id="rId49"/>
    <p:sldId id="335" r:id="rId50"/>
    <p:sldId id="305" r:id="rId51"/>
    <p:sldId id="334" r:id="rId52"/>
    <p:sldId id="289" r:id="rId53"/>
    <p:sldId id="333" r:id="rId54"/>
    <p:sldId id="291" r:id="rId55"/>
    <p:sldId id="332" r:id="rId56"/>
    <p:sldId id="307" r:id="rId57"/>
    <p:sldId id="313" r:id="rId58"/>
    <p:sldId id="308" r:id="rId59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Wenxuan" initials="D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50000" autoAdjust="0"/>
  </p:normalViewPr>
  <p:slideViewPr>
    <p:cSldViewPr showGuides="1">
      <p:cViewPr varScale="1">
        <p:scale>
          <a:sx n="158" d="100"/>
          <a:sy n="158" d="100"/>
        </p:scale>
        <p:origin x="264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6T02:09:23.248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2018/8/17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2018/8/17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2018/8/17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2018/8/17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2018/8/17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95288" y="3939902"/>
            <a:ext cx="4860712" cy="216000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Wenxuan Deng</a:t>
            </a:r>
          </a:p>
          <a:p>
            <a:r>
              <a:rPr lang="en-US" altLang="ja-JP" sz="2000" dirty="0"/>
              <a:t>Working with Kevin </a:t>
            </a:r>
            <a:r>
              <a:rPr lang="en-US" altLang="ja-JP" sz="2000" dirty="0" err="1"/>
              <a:t>Galinsky</a:t>
            </a:r>
            <a:r>
              <a:rPr lang="en-US" altLang="ja-JP" sz="2000" dirty="0"/>
              <a:t> and Jacob Zhang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Group Lasso for Predictive Biomarker Identification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C90F-4208-4C28-8D1C-CFB3255E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182C4-45FA-4DE4-94F0-3A3B29958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Baseline Variables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Treatment Variables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Prognostic effects of genes, i.e. expression levels, SNP, or mutation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Predictive effects of genes and treatment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Random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182C4-45FA-4DE4-94F0-3A3B29958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7D0EF-67BB-47A8-BC4A-DA10DDA7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1CD2-3511-4F21-AE65-973FFF59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0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D35B-6AF8-4890-9FAB-1A64CF8D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396A4-D801-4F52-8484-81CF6161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number/dimension of genes.</a:t>
                </a:r>
              </a:p>
              <a:p>
                <a:r>
                  <a:rPr lang="en-US" b="0" dirty="0"/>
                  <a:t>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Variable Selection: Group Lasso!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396A4-D801-4F52-8484-81CF6161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F83D6-7B6B-4140-8307-D915BAB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67D40-27EF-43BE-8724-D9FF4C0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3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765" y="927100"/>
            <a:ext cx="7708083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798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BB50-9AAA-448A-8376-CB859DE4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FEA33-EC69-412C-9A8E-6154468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Prognostic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Predictive effects: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Constraint: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sufficient but not necessary condition for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We want to capture any possible prognostic effects and we want to make sure we include lower-order terms in the model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FEA33-EC69-412C-9A8E-6154468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4C794-D14A-4C4F-AB6B-F5754FD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0A83B-80DD-4148-B633-CC1EA64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321"/>
          <a:stretch/>
        </p:blipFill>
        <p:spPr>
          <a:xfrm>
            <a:off x="1348678" y="1203598"/>
            <a:ext cx="6446641" cy="31746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34D4E1-72B0-4F4A-94B8-94C5B91A6C0E}"/>
              </a:ext>
            </a:extLst>
          </p:cNvPr>
          <p:cNvSpPr/>
          <p:nvPr/>
        </p:nvSpPr>
        <p:spPr>
          <a:xfrm>
            <a:off x="2699792" y="2499742"/>
            <a:ext cx="28803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3681AF-416E-43A1-B3C4-F64187577878}"/>
              </a:ext>
            </a:extLst>
          </p:cNvPr>
          <p:cNvSpPr/>
          <p:nvPr/>
        </p:nvSpPr>
        <p:spPr>
          <a:xfrm>
            <a:off x="5724128" y="2499742"/>
            <a:ext cx="151216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433D5-CE8C-42CA-9B7D-E911F3F904FF}"/>
              </a:ext>
            </a:extLst>
          </p:cNvPr>
          <p:cNvSpPr txBox="1"/>
          <p:nvPr/>
        </p:nvSpPr>
        <p:spPr>
          <a:xfrm>
            <a:off x="2887045" y="213041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 Lasso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66405-11BE-40EA-9104-F5F2B51DC832}"/>
              </a:ext>
            </a:extLst>
          </p:cNvPr>
          <p:cNvSpPr txBox="1"/>
          <p:nvPr/>
        </p:nvSpPr>
        <p:spPr>
          <a:xfrm>
            <a:off x="5830947" y="21304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Elastic Net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4F4C5C-28CE-49C9-9645-1D40880C40F7}"/>
              </a:ext>
            </a:extLst>
          </p:cNvPr>
          <p:cNvSpPr/>
          <p:nvPr/>
        </p:nvSpPr>
        <p:spPr>
          <a:xfrm>
            <a:off x="2674079" y="2639274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745CD7-25AB-4B75-A917-599AAD0FFF1E}"/>
              </a:ext>
            </a:extLst>
          </p:cNvPr>
          <p:cNvSpPr/>
          <p:nvPr/>
        </p:nvSpPr>
        <p:spPr>
          <a:xfrm>
            <a:off x="5686931" y="2662105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9F71A-43E5-468D-9183-E04D1EEA4E82}"/>
              </a:ext>
            </a:extLst>
          </p:cNvPr>
          <p:cNvSpPr txBox="1"/>
          <p:nvPr/>
        </p:nvSpPr>
        <p:spPr>
          <a:xfrm>
            <a:off x="7380312" y="2578128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Regularization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05984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/>
      <p:bldP spid="9" grpId="0" animBg="1"/>
      <p:bldP spid="11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Geographical Interpretation of Group Lasso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927100"/>
            <a:ext cx="1833562" cy="3667125"/>
          </a:xfrm>
        </p:spPr>
      </p:pic>
      <p:sp>
        <p:nvSpPr>
          <p:cNvPr id="9" name="Oval 8"/>
          <p:cNvSpPr/>
          <p:nvPr/>
        </p:nvSpPr>
        <p:spPr>
          <a:xfrm>
            <a:off x="3923928" y="555526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32040" y="3447973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/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/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746CEDB-46C0-4343-B966-C84D0DAC3A34}"/>
              </a:ext>
            </a:extLst>
          </p:cNvPr>
          <p:cNvSpPr/>
          <p:nvPr/>
        </p:nvSpPr>
        <p:spPr>
          <a:xfrm>
            <a:off x="4583781" y="130914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1FE3B8-89C0-4BC5-82A7-61C9CDE61A4F}"/>
              </a:ext>
            </a:extLst>
          </p:cNvPr>
          <p:cNvSpPr/>
          <p:nvPr/>
        </p:nvSpPr>
        <p:spPr>
          <a:xfrm>
            <a:off x="4583781" y="408391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F1C893-C24B-4453-8DD1-C2DD493E5AEE}"/>
              </a:ext>
            </a:extLst>
          </p:cNvPr>
          <p:cNvSpPr/>
          <p:nvPr/>
        </p:nvSpPr>
        <p:spPr>
          <a:xfrm>
            <a:off x="3934061" y="2688654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6ACDF6-35EB-4B10-AD5E-4EFA08337D88}"/>
              </a:ext>
            </a:extLst>
          </p:cNvPr>
          <p:cNvSpPr/>
          <p:nvPr/>
        </p:nvSpPr>
        <p:spPr>
          <a:xfrm>
            <a:off x="5226769" y="2694017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/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BD76-ECB9-462D-8AD6-F96FC3911B42}"/>
              </a:ext>
            </a:extLst>
          </p:cNvPr>
          <p:cNvCxnSpPr>
            <a:cxnSpLocks/>
          </p:cNvCxnSpPr>
          <p:nvPr/>
        </p:nvCxnSpPr>
        <p:spPr>
          <a:xfrm flipV="1">
            <a:off x="2699792" y="2211710"/>
            <a:ext cx="1306277" cy="24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/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blipFill>
                <a:blip r:embed="rId6"/>
                <a:stretch>
                  <a:fillRect l="-18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49D0D1-57EE-4585-9DDE-C033C067204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4860032" y="927100"/>
            <a:ext cx="1139179" cy="3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4DE4FC-0E6A-4AE5-A1FB-9160A70BA9EE}"/>
              </a:ext>
            </a:extLst>
          </p:cNvPr>
          <p:cNvCxnSpPr/>
          <p:nvPr/>
        </p:nvCxnSpPr>
        <p:spPr>
          <a:xfrm flipH="1">
            <a:off x="5868144" y="1695527"/>
            <a:ext cx="1080120" cy="175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1" animBg="1"/>
      <p:bldP spid="3" grpId="0"/>
      <p:bldP spid="3" grpId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 Structure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40" y="927100"/>
            <a:ext cx="7100933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35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694" y="927100"/>
            <a:ext cx="6820225" cy="3667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1DBAA3-DFB4-4B72-933E-70C9E117546A}"/>
              </a:ext>
            </a:extLst>
          </p:cNvPr>
          <p:cNvSpPr txBox="1"/>
          <p:nvPr/>
        </p:nvSpPr>
        <p:spPr>
          <a:xfrm>
            <a:off x="179512" y="3867894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Adaptive Weight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A07FE0-D906-4F8B-BA56-443C9FB13696}"/>
              </a:ext>
            </a:extLst>
          </p:cNvPr>
          <p:cNvSpPr/>
          <p:nvPr/>
        </p:nvSpPr>
        <p:spPr>
          <a:xfrm>
            <a:off x="2123728" y="4011910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5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534510"/>
            <a:ext cx="8281987" cy="24523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22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97" y="927100"/>
            <a:ext cx="5757619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8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What is predictive biomarker?</a:t>
            </a:r>
          </a:p>
          <a:p>
            <a:pPr lvl="1"/>
            <a:r>
              <a:rPr lang="en-US" dirty="0"/>
              <a:t>Variable Selection with Lasso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dirty="0"/>
              <a:t>Group Lasso penalty term design</a:t>
            </a:r>
          </a:p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Regularization parameter</a:t>
            </a:r>
          </a:p>
          <a:p>
            <a:pPr lvl="1"/>
            <a:r>
              <a:rPr lang="en-US" dirty="0"/>
              <a:t>Proportions of nonzero interactions</a:t>
            </a:r>
          </a:p>
          <a:p>
            <a:pPr lvl="1"/>
            <a:r>
              <a:rPr lang="en-US" dirty="0"/>
              <a:t>Signal/Noise ratio</a:t>
            </a:r>
          </a:p>
          <a:p>
            <a:pPr lvl="1"/>
            <a:r>
              <a:rPr lang="en-US" dirty="0"/>
              <a:t>Large-scale high dimensional data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5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N=100</a:t>
            </a:r>
          </a:p>
          <a:p>
            <a:r>
              <a:rPr lang="en-US" dirty="0"/>
              <a:t>Dimensions for baseline variables = </a:t>
            </a:r>
            <a:r>
              <a:rPr lang="en-US" altLang="zh-CN" dirty="0"/>
              <a:t>5 (</a:t>
            </a:r>
            <a:r>
              <a:rPr lang="en-US" dirty="0"/>
              <a:t>Standard Normal Distribution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Dimensions for treatment variable = 1, (binary: +1,-1)</a:t>
            </a:r>
          </a:p>
          <a:p>
            <a:r>
              <a:rPr lang="en-US" dirty="0"/>
              <a:t>Dimensions for Genes = </a:t>
            </a:r>
            <a:r>
              <a:rPr lang="en-US" altLang="zh-CN" dirty="0"/>
              <a:t>5</a:t>
            </a:r>
            <a:r>
              <a:rPr lang="en-US" dirty="0"/>
              <a:t>0, 100,</a:t>
            </a:r>
            <a:r>
              <a:rPr lang="en-US" altLang="zh-CN" dirty="0"/>
              <a:t>200 (</a:t>
            </a:r>
            <a:r>
              <a:rPr lang="en-US" dirty="0"/>
              <a:t>Standard Normal Distribution/Binomial Distribution)</a:t>
            </a:r>
          </a:p>
          <a:p>
            <a:r>
              <a:rPr lang="en-US" altLang="zh-CN" dirty="0"/>
              <a:t>Coefficients=+3,-3,+5,-5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7D96-4F48-402C-9A22-A3A89A5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F415E-2814-47D8-8986-8A3A951F90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5%, 10%, 15%, 20% of predictive effects are non-zero randomly</a:t>
                </a:r>
              </a:p>
              <a:p>
                <a:r>
                  <a:rPr lang="en-US" dirty="0"/>
                  <a:t>10%, 20%, 30%, 40% of prognostic effects are non-zero</a:t>
                </a:r>
              </a:p>
              <a:p>
                <a:r>
                  <a:rPr lang="en-US" dirty="0"/>
                  <a:t>Iterations: 100</a:t>
                </a:r>
              </a:p>
              <a:p>
                <a:r>
                  <a:rPr lang="en-US" dirty="0"/>
                  <a:t>Correlation: Block 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inside blocks.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F415E-2814-47D8-8986-8A3A951F90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D5AE-8946-4C90-850A-598E06BF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8FA2D-196C-4DEF-97C9-AFD64AE6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E8327-D90B-419B-AEA4-71B82617F441}"/>
              </a:ext>
            </a:extLst>
          </p:cNvPr>
          <p:cNvSpPr/>
          <p:nvPr/>
        </p:nvSpPr>
        <p:spPr>
          <a:xfrm>
            <a:off x="3195034" y="3635041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7498B-D752-4299-93F1-89F70E6DC4C9}"/>
              </a:ext>
            </a:extLst>
          </p:cNvPr>
          <p:cNvSpPr/>
          <p:nvPr/>
        </p:nvSpPr>
        <p:spPr>
          <a:xfrm>
            <a:off x="3203848" y="3635041"/>
            <a:ext cx="1080120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3E299-3DD3-4BDC-872E-A723F2FEC289}"/>
              </a:ext>
            </a:extLst>
          </p:cNvPr>
          <p:cNvSpPr/>
          <p:nvPr/>
        </p:nvSpPr>
        <p:spPr>
          <a:xfrm>
            <a:off x="3203848" y="3003798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04703-0934-4088-8C30-08DC833DCA54}"/>
              </a:ext>
            </a:extLst>
          </p:cNvPr>
          <p:cNvSpPr/>
          <p:nvPr/>
        </p:nvSpPr>
        <p:spPr>
          <a:xfrm>
            <a:off x="3203848" y="3003798"/>
            <a:ext cx="2016224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6A90-5E97-4B18-984B-B7C50B1073AA}"/>
              </a:ext>
            </a:extLst>
          </p:cNvPr>
          <p:cNvSpPr txBox="1"/>
          <p:nvPr/>
        </p:nvSpPr>
        <p:spPr>
          <a:xfrm>
            <a:off x="3420742" y="363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34DA-6987-4ED4-BA76-BA3ABA99CCB9}"/>
              </a:ext>
            </a:extLst>
          </p:cNvPr>
          <p:cNvSpPr txBox="1"/>
          <p:nvPr/>
        </p:nvSpPr>
        <p:spPr>
          <a:xfrm>
            <a:off x="3703622" y="299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26A27-FC2B-4AAD-9133-6B217D6FB28F}"/>
              </a:ext>
            </a:extLst>
          </p:cNvPr>
          <p:cNvSpPr txBox="1"/>
          <p:nvPr/>
        </p:nvSpPr>
        <p:spPr>
          <a:xfrm>
            <a:off x="997129" y="362574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39FD6-633E-419B-B7F1-B9F75651991B}"/>
              </a:ext>
            </a:extLst>
          </p:cNvPr>
          <p:cNvSpPr txBox="1"/>
          <p:nvPr/>
        </p:nvSpPr>
        <p:spPr>
          <a:xfrm>
            <a:off x="997129" y="3003058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Prognostic Effects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2F2FAEA-93F8-4C3F-938B-B013F8C832BF}"/>
              </a:ext>
            </a:extLst>
          </p:cNvPr>
          <p:cNvSpPr/>
          <p:nvPr/>
        </p:nvSpPr>
        <p:spPr>
          <a:xfrm rot="5400000">
            <a:off x="5107652" y="2180115"/>
            <a:ext cx="360042" cy="416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/>
              <p:nvPr/>
            </p:nvSpPr>
            <p:spPr>
              <a:xfrm>
                <a:off x="4500838" y="4443961"/>
                <a:ext cx="1588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biomarkers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38" y="4443961"/>
                <a:ext cx="1588063" cy="369332"/>
              </a:xfrm>
              <a:prstGeom prst="rect">
                <a:avLst/>
              </a:prstGeom>
              <a:blipFill>
                <a:blip r:embed="rId3"/>
                <a:stretch>
                  <a:fillRect t="-9836" r="-34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3E7C-7A88-4C8B-A31F-9219AB09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Signal/Noise ratio (SNR)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BED14-16C4-4C60-B13C-6FAE77657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100 genes: 1, 5, 10, 20, 100.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B1BED14-16C4-4C60-B13C-6FAE77657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D4A9B-31AF-4EC2-9F47-5F2F9B70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DD39C-DFBD-411D-A2CD-463D3D2C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275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Elastic Net without penalizing baseline and treatment variables (Lasso)</a:t>
            </a:r>
          </a:p>
          <a:p>
            <a:r>
              <a:rPr lang="en-US" dirty="0"/>
              <a:t>Bayesian Model Averaging (BMA)</a:t>
            </a:r>
          </a:p>
          <a:p>
            <a:r>
              <a:rPr lang="en-US" dirty="0"/>
              <a:t>Stepwise Variable Selection by likelihood (step)</a:t>
            </a:r>
          </a:p>
          <a:p>
            <a:r>
              <a:rPr lang="en-US" dirty="0"/>
              <a:t>Iterative Sure Independent Screening (SIS)</a:t>
            </a:r>
          </a:p>
          <a:p>
            <a:r>
              <a:rPr lang="en-US" dirty="0"/>
              <a:t>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A8BB3D-2D35-4F66-AFB4-2A9AE76818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11760" y="1563638"/>
                <a:ext cx="4608512" cy="1460158"/>
              </a:xfrm>
            </p:spPr>
            <p:txBody>
              <a:bodyPr/>
              <a:lstStyle/>
              <a:p>
                <a:pPr algn="ctr"/>
                <a:r>
                  <a:rPr lang="en-US" dirty="0"/>
                  <a:t>Cross Validation and Optimal Penalty Parameters:</a:t>
                </a:r>
                <a:br>
                  <a:rPr lang="en-US" dirty="0"/>
                </a:br>
                <a:r>
                  <a:rPr lang="en-US" dirty="0"/>
                  <a:t>How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A8BB3D-2D35-4F66-AFB4-2A9AE7681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11760" y="1563638"/>
                <a:ext cx="4608512" cy="146015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535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Distributions of MSE and SSE by Penalty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SSE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69" y="1403350"/>
            <a:ext cx="2963863" cy="296386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MSE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81" y="1403350"/>
            <a:ext cx="2963863" cy="2963863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62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 Size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Mean of Model Size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69" y="1403350"/>
            <a:ext cx="2963863" cy="296386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Variance of Model Size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81" y="1403350"/>
            <a:ext cx="2963863" cy="2963863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096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Regularization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AIC-like estimator may be a proper way for model selection, especially when we are more interested in predictive biomarkers.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6138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Proportion of nonzero interactions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6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39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Proportion=5%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" y="843558"/>
            <a:ext cx="8281987" cy="236628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3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B780432-ADBE-4B81-8C7B-188C78577B9C}"/>
              </a:ext>
            </a:extLst>
          </p:cNvPr>
          <p:cNvSpPr/>
          <p:nvPr/>
        </p:nvSpPr>
        <p:spPr>
          <a:xfrm>
            <a:off x="5123809" y="1550945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67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Proportion=10%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" y="843558"/>
            <a:ext cx="8281987" cy="236628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3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A8A3337-10D4-4CF8-ADB4-3378E5DF373A}"/>
              </a:ext>
            </a:extLst>
          </p:cNvPr>
          <p:cNvSpPr/>
          <p:nvPr/>
        </p:nvSpPr>
        <p:spPr>
          <a:xfrm>
            <a:off x="5123809" y="1550945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" y="843558"/>
            <a:ext cx="8281987" cy="2366282"/>
          </a:xfrm>
        </p:spPr>
      </p:pic>
      <p:sp>
        <p:nvSpPr>
          <p:cNvPr id="9" name="Rectangle 8"/>
          <p:cNvSpPr/>
          <p:nvPr/>
        </p:nvSpPr>
        <p:spPr>
          <a:xfrm>
            <a:off x="5123809" y="1550945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23809" y="2283718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24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" y="843558"/>
            <a:ext cx="8281987" cy="2366282"/>
          </a:xfrm>
        </p:spPr>
      </p:pic>
      <p:sp>
        <p:nvSpPr>
          <p:cNvPr id="9" name="Rectangle 8"/>
          <p:cNvSpPr/>
          <p:nvPr/>
        </p:nvSpPr>
        <p:spPr>
          <a:xfrm>
            <a:off x="5148064" y="152763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99097" y="226197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38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Distributions of TPR on Predictive Biomarkers Across All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Proportion=5%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Proportion=10%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6" y="1403350"/>
            <a:ext cx="3442349" cy="2963863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38" y="1403350"/>
            <a:ext cx="3442349" cy="2963863"/>
          </a:xfrm>
        </p:spPr>
      </p:pic>
    </p:spTree>
    <p:extLst>
      <p:ext uri="{BB962C8B-B14F-4D97-AF65-F5344CB8AC3E}">
        <p14:creationId xmlns:p14="http://schemas.microsoft.com/office/powerpoint/2010/main" val="1982208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Distributions of TPR on Predictive Biomarkers Across All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Proportion=15%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Proportion=20%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6" y="1403350"/>
            <a:ext cx="3442349" cy="296386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38" y="1403350"/>
            <a:ext cx="3442349" cy="2963863"/>
          </a:xfrm>
        </p:spPr>
      </p:pic>
    </p:spTree>
    <p:extLst>
      <p:ext uri="{BB962C8B-B14F-4D97-AF65-F5344CB8AC3E}">
        <p14:creationId xmlns:p14="http://schemas.microsoft.com/office/powerpoint/2010/main" val="151797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06" y="927100"/>
            <a:ext cx="5867400" cy="36671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836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69" y="927100"/>
            <a:ext cx="6111875" cy="36671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438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altLang="zh-CN" dirty="0"/>
              <a:t>Signal Noise Ratio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996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7" y="782018"/>
            <a:ext cx="6934539" cy="1981296"/>
          </a:xfrm>
        </p:spPr>
      </p:pic>
      <p:sp>
        <p:nvSpPr>
          <p:cNvPr id="9" name="Rectangle 8"/>
          <p:cNvSpPr/>
          <p:nvPr/>
        </p:nvSpPr>
        <p:spPr>
          <a:xfrm>
            <a:off x="5093159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93159" y="194745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Prognostic Biomarkers and Predictive Biomarkers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4248" y="4155926"/>
            <a:ext cx="2629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Mukohara</a:t>
            </a:r>
            <a:r>
              <a:rPr lang="en-US" sz="1100" dirty="0"/>
              <a:t>, Toru.  </a:t>
            </a:r>
            <a:r>
              <a:rPr lang="en-US" sz="1100" i="1" dirty="0"/>
              <a:t>Breast Cancer: Targets and Therapy</a:t>
            </a:r>
            <a:r>
              <a:rPr lang="en-US" sz="1100" dirty="0"/>
              <a:t> 7 (2015)</a:t>
            </a:r>
          </a:p>
        </p:txBody>
      </p:sp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3F3BA834-36CE-43A5-91C7-4BCFBA213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5" y="1203598"/>
            <a:ext cx="6113355" cy="3012802"/>
          </a:xfrm>
        </p:spPr>
      </p:pic>
    </p:spTree>
    <p:extLst>
      <p:ext uri="{BB962C8B-B14F-4D97-AF65-F5344CB8AC3E}">
        <p14:creationId xmlns:p14="http://schemas.microsoft.com/office/powerpoint/2010/main" val="778686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51" y="837834"/>
            <a:ext cx="6563072" cy="1875163"/>
          </a:xfrm>
        </p:spPr>
      </p:pic>
      <p:sp>
        <p:nvSpPr>
          <p:cNvPr id="10" name="Rectangle 9"/>
          <p:cNvSpPr/>
          <p:nvPr/>
        </p:nvSpPr>
        <p:spPr>
          <a:xfrm>
            <a:off x="5076056" y="141962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5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8" y="839657"/>
            <a:ext cx="7070438" cy="2020125"/>
          </a:xfrm>
        </p:spPr>
      </p:pic>
      <p:sp>
        <p:nvSpPr>
          <p:cNvPr id="10" name="Rectangle 9"/>
          <p:cNvSpPr/>
          <p:nvPr/>
        </p:nvSpPr>
        <p:spPr>
          <a:xfrm>
            <a:off x="5093159" y="143258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8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82" y="819567"/>
            <a:ext cx="6818410" cy="1948117"/>
          </a:xfrm>
        </p:spPr>
      </p:pic>
      <p:sp>
        <p:nvSpPr>
          <p:cNvPr id="9" name="Rectangle 8"/>
          <p:cNvSpPr/>
          <p:nvPr/>
        </p:nvSpPr>
        <p:spPr>
          <a:xfrm>
            <a:off x="5093159" y="141962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5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TP: True </a:t>
                </a:r>
                <a:r>
                  <a:rPr lang="en-US" sz="1400" dirty="0" err="1"/>
                  <a:t>Postive</a:t>
                </a:r>
                <a:endParaRPr lang="en-US" sz="1400" dirty="0"/>
              </a:p>
              <a:p>
                <a:r>
                  <a:rPr lang="en-US" sz="1400" dirty="0"/>
                  <a:t>all: all biomarker covariates (including both prognostic biomarkers and predictive </a:t>
                </a:r>
                <a:r>
                  <a:rPr lang="en-US" sz="1400" dirty="0" err="1"/>
                  <a:t>biomakers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 err="1"/>
                  <a:t>prog</a:t>
                </a:r>
                <a:r>
                  <a:rPr lang="en-US" sz="1400" dirty="0"/>
                  <a:t>: Only on prognostic biomarkers</a:t>
                </a:r>
              </a:p>
              <a:p>
                <a:r>
                  <a:rPr lang="en-US" sz="1400" dirty="0" err="1"/>
                  <a:t>pred</a:t>
                </a:r>
                <a:r>
                  <a:rPr lang="en-US" sz="1400" dirty="0"/>
                  <a:t>: Only on predictive biomarkers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7475123" cy="1929887"/>
              </a:xfrm>
              <a:prstGeom prst="rect">
                <a:avLst/>
              </a:prstGeom>
              <a:blipFill rotWithShape="0">
                <a:blip r:embed="rId2"/>
                <a:stretch>
                  <a:fillRect l="-244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23" y="788433"/>
            <a:ext cx="7067128" cy="2019179"/>
          </a:xfrm>
        </p:spPr>
      </p:pic>
      <p:sp>
        <p:nvSpPr>
          <p:cNvPr id="10" name="Rectangle 9"/>
          <p:cNvSpPr/>
          <p:nvPr/>
        </p:nvSpPr>
        <p:spPr>
          <a:xfrm>
            <a:off x="5093159" y="141962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Distributions of TPR on Predictive Biomarkers Across All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SNR=1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6" y="1403350"/>
            <a:ext cx="3442349" cy="296386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SNR=5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38" y="1403350"/>
            <a:ext cx="3442349" cy="2963863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8659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Distributions of TPR on Predictive Biomarkers Across All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SNR=10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6" y="1403350"/>
            <a:ext cx="3442349" cy="296386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SNR=20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83" y="1403350"/>
            <a:ext cx="3439858" cy="2963863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6827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Distributions of TPR on Predictive Biomarkers Across All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SNR=100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1" y="1403350"/>
            <a:ext cx="3439858" cy="296386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988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69" y="927100"/>
            <a:ext cx="6111875" cy="36671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7718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69" y="927100"/>
            <a:ext cx="6111875" cy="36671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2070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Other number of </a:t>
            </a:r>
            <a:r>
              <a:rPr lang="en-US" dirty="0" err="1"/>
              <a:t>biomakers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64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966E-6694-4F89-AFC2-98BF0D06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981C-CDAE-479D-AC14-3CE4B72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7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C6D8FF7C-12F3-4849-A8D2-8584E4565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3" t="-5261" r="18702" b="62226"/>
          <a:stretch/>
        </p:blipFill>
        <p:spPr>
          <a:xfrm>
            <a:off x="5292080" y="833586"/>
            <a:ext cx="2304256" cy="864095"/>
          </a:xfrm>
        </p:spPr>
      </p:pic>
      <p:pic>
        <p:nvPicPr>
          <p:cNvPr id="8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F257EDCB-5B89-44E1-BCDB-1D2BEEDE9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1" t="35171" r="75770"/>
          <a:stretch/>
        </p:blipFill>
        <p:spPr>
          <a:xfrm>
            <a:off x="5379609" y="1680504"/>
            <a:ext cx="2137721" cy="2714452"/>
          </a:xfrm>
          <a:prstGeom prst="rect">
            <a:avLst/>
          </a:prstGeom>
        </p:spPr>
      </p:pic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ADEB172C-62CE-401A-BF93-2023AC8F55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6"/>
          <a:stretch/>
        </p:blipFill>
        <p:spPr>
          <a:xfrm>
            <a:off x="609576" y="2451076"/>
            <a:ext cx="3373915" cy="1063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4EB12A-E96E-4462-81D8-1E932FFBDDD4}"/>
              </a:ext>
            </a:extLst>
          </p:cNvPr>
          <p:cNvSpPr/>
          <p:nvPr/>
        </p:nvSpPr>
        <p:spPr>
          <a:xfrm>
            <a:off x="588252" y="2447483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36AD839-8079-4916-A40B-509EA426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5" t="37093" r="49351" b="765"/>
          <a:stretch/>
        </p:blipFill>
        <p:spPr>
          <a:xfrm>
            <a:off x="5339970" y="1692864"/>
            <a:ext cx="2194942" cy="2594022"/>
          </a:xfrm>
          <a:prstGeom prst="rect">
            <a:avLst/>
          </a:prstGeom>
        </p:spPr>
      </p:pic>
      <p:pic>
        <p:nvPicPr>
          <p:cNvPr id="15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37A73C32-7D27-4FDB-B0A7-1D103FDF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1" t="35851" r="24616" b="-383"/>
          <a:stretch/>
        </p:blipFill>
        <p:spPr>
          <a:xfrm>
            <a:off x="5285313" y="1680504"/>
            <a:ext cx="2304255" cy="2827948"/>
          </a:xfrm>
          <a:prstGeom prst="rect">
            <a:avLst/>
          </a:prstGeom>
        </p:spPr>
      </p:pic>
      <p:pic>
        <p:nvPicPr>
          <p:cNvPr id="16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C4FABD3-BF73-46EE-A423-F68A4430B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4" t="38087"/>
          <a:stretch/>
        </p:blipFill>
        <p:spPr>
          <a:xfrm>
            <a:off x="5366523" y="1692864"/>
            <a:ext cx="2207634" cy="273644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075960E-DBDE-45DA-AABF-71B555799A01}"/>
              </a:ext>
            </a:extLst>
          </p:cNvPr>
          <p:cNvSpPr/>
          <p:nvPr/>
        </p:nvSpPr>
        <p:spPr>
          <a:xfrm>
            <a:off x="1435245" y="2443890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3C499-4A50-4CB9-ABCA-40D4351CCDC1}"/>
              </a:ext>
            </a:extLst>
          </p:cNvPr>
          <p:cNvSpPr/>
          <p:nvPr/>
        </p:nvSpPr>
        <p:spPr>
          <a:xfrm>
            <a:off x="2275552" y="2437741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2542BB-265D-40EA-B38F-B6F4D21B484C}"/>
              </a:ext>
            </a:extLst>
          </p:cNvPr>
          <p:cNvSpPr/>
          <p:nvPr/>
        </p:nvSpPr>
        <p:spPr>
          <a:xfrm>
            <a:off x="3115858" y="2443889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genes=50 and total dimension=106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49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012160" y="213970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3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When number of biomarkers &gt; sample size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5549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genes=200 and total dimension=406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51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84168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4341" y="3056466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When covariates are SNP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547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53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29263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5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382" y="1563638"/>
            <a:ext cx="2587786" cy="1460158"/>
          </a:xfrm>
        </p:spPr>
        <p:txBody>
          <a:bodyPr/>
          <a:lstStyle/>
          <a:p>
            <a:pPr algn="ctr"/>
            <a:r>
              <a:rPr lang="en-US" dirty="0"/>
              <a:t>Real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673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Simulations</a:t>
            </a:r>
          </a:p>
          <a:p>
            <a:r>
              <a:rPr lang="en-US" dirty="0"/>
              <a:t>Stop Criterion</a:t>
            </a:r>
          </a:p>
          <a:p>
            <a:r>
              <a:rPr lang="en-US" dirty="0"/>
              <a:t>Combination of Group Lasso with other methods</a:t>
            </a:r>
          </a:p>
          <a:p>
            <a:r>
              <a:rPr lang="en-US" dirty="0"/>
              <a:t>Endpoints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547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87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7740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lmacgroup.com/wp-content/uploads/2017/05/image-two.png">
            <a:extLst>
              <a:ext uri="{FF2B5EF4-FFF2-40B4-BE49-F238E27FC236}">
                <a16:creationId xmlns:a16="http://schemas.microsoft.com/office/drawing/2014/main" id="{E867E7A2-8CC0-46B4-BFF0-6C32B06AB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6053"/>
          <a:stretch/>
        </p:blipFill>
        <p:spPr bwMode="auto">
          <a:xfrm>
            <a:off x="535577" y="1071154"/>
            <a:ext cx="7929880" cy="30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2B386B-E39D-49FE-A910-C82ADD38FF9D}"/>
              </a:ext>
            </a:extLst>
          </p:cNvPr>
          <p:cNvSpPr/>
          <p:nvPr/>
        </p:nvSpPr>
        <p:spPr>
          <a:xfrm>
            <a:off x="475805" y="874000"/>
            <a:ext cx="3775166" cy="172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3589D-C5B3-4615-A900-47F413CA0D37}"/>
              </a:ext>
            </a:extLst>
          </p:cNvPr>
          <p:cNvSpPr txBox="1"/>
          <p:nvPr/>
        </p:nvSpPr>
        <p:spPr>
          <a:xfrm>
            <a:off x="6016180" y="3298372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171938-008D-42E2-BEAB-8033B90F3225}"/>
              </a:ext>
            </a:extLst>
          </p:cNvPr>
          <p:cNvSpPr/>
          <p:nvPr/>
        </p:nvSpPr>
        <p:spPr>
          <a:xfrm>
            <a:off x="5930537" y="1835332"/>
            <a:ext cx="483326" cy="3984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28F70-E44D-430F-A8AD-A49444776531}"/>
              </a:ext>
            </a:extLst>
          </p:cNvPr>
          <p:cNvSpPr txBox="1"/>
          <p:nvPr/>
        </p:nvSpPr>
        <p:spPr>
          <a:xfrm>
            <a:off x="6016180" y="1956749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583C8C-DF97-4568-BBC0-1E6B87C3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8" y="13328"/>
            <a:ext cx="7886700" cy="994172"/>
          </a:xfrm>
        </p:spPr>
        <p:txBody>
          <a:bodyPr/>
          <a:lstStyle/>
          <a:p>
            <a:r>
              <a:rPr lang="en-US" dirty="0"/>
              <a:t>Patient Subgroup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20810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CD2-0C35-4CD9-9D55-3AD27C4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DDAB4-5465-4C02-B012-5C239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CB517-DD7E-441C-B5C0-DA6D32B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26" name="Picture 2" descr="Image result for variable selection">
            <a:extLst>
              <a:ext uri="{FF2B5EF4-FFF2-40B4-BE49-F238E27FC236}">
                <a16:creationId xmlns:a16="http://schemas.microsoft.com/office/drawing/2014/main" id="{4FE87B62-E8A2-4781-8542-17DA5F458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25212" r="18265"/>
          <a:stretch/>
        </p:blipFill>
        <p:spPr bwMode="auto">
          <a:xfrm>
            <a:off x="534475" y="1402452"/>
            <a:ext cx="3816424" cy="27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so">
            <a:extLst>
              <a:ext uri="{FF2B5EF4-FFF2-40B4-BE49-F238E27FC236}">
                <a16:creationId xmlns:a16="http://schemas.microsoft.com/office/drawing/2014/main" id="{FC74E8AF-26B6-489F-9DAA-748E12CF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1630"/>
            <a:ext cx="1590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B3A59-74C7-4D01-AFC3-2CF85B50385C}"/>
              </a:ext>
            </a:extLst>
          </p:cNvPr>
          <p:cNvSpPr txBox="1"/>
          <p:nvPr/>
        </p:nvSpPr>
        <p:spPr>
          <a:xfrm>
            <a:off x="6228184" y="3872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41563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CD07-ACD3-477C-A5E6-452B122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2D83B-F16B-463F-B120-60AA6E0B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4BC6C-FC32-4CD0-AD45-9F87F70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Image result for lasso algorithm">
            <a:extLst>
              <a:ext uri="{FF2B5EF4-FFF2-40B4-BE49-F238E27FC236}">
                <a16:creationId xmlns:a16="http://schemas.microsoft.com/office/drawing/2014/main" id="{B7102A31-B859-49A4-A3C6-D4FDBD47E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/>
          <a:stretch/>
        </p:blipFill>
        <p:spPr bwMode="auto">
          <a:xfrm>
            <a:off x="4211960" y="1430449"/>
            <a:ext cx="468973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FD113EF2-491B-4609-8921-03FCAB08BF1E}"/>
              </a:ext>
            </a:extLst>
          </p:cNvPr>
          <p:cNvSpPr/>
          <p:nvPr/>
        </p:nvSpPr>
        <p:spPr>
          <a:xfrm>
            <a:off x="2051720" y="1851670"/>
            <a:ext cx="216024" cy="524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58956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2915</TotalTime>
  <Words>1381</Words>
  <Application>Microsoft Office PowerPoint</Application>
  <PresentationFormat>On-screen Show (16:9)</PresentationFormat>
  <Paragraphs>333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Meiryo</vt:lpstr>
      <vt:lpstr>Meiryo</vt:lpstr>
      <vt:lpstr>ＭＳ Ｐゴシック</vt:lpstr>
      <vt:lpstr>Arial</vt:lpstr>
      <vt:lpstr>Arial Black</vt:lpstr>
      <vt:lpstr>Arial Unicode MS</vt:lpstr>
      <vt:lpstr>Calibri</vt:lpstr>
      <vt:lpstr>Cambria Math</vt:lpstr>
      <vt:lpstr>HGPｺﾞｼｯｸM</vt:lpstr>
      <vt:lpstr>Takeda_ppt_uroko_tpc_akanered</vt:lpstr>
      <vt:lpstr>Generalized Group Lasso for Predictive Biomarker Identification</vt:lpstr>
      <vt:lpstr>Outline</vt:lpstr>
      <vt:lpstr>Background</vt:lpstr>
      <vt:lpstr>Prognostic Biomarkers and Predictive Biomarkers</vt:lpstr>
      <vt:lpstr>PowerPoint Presentation</vt:lpstr>
      <vt:lpstr>Patient Subgroup Identification</vt:lpstr>
      <vt:lpstr>Variable Selection</vt:lpstr>
      <vt:lpstr>Lasso</vt:lpstr>
      <vt:lpstr>Model</vt:lpstr>
      <vt:lpstr>Model</vt:lpstr>
      <vt:lpstr>Model</vt:lpstr>
      <vt:lpstr>Group Lasso</vt:lpstr>
      <vt:lpstr>Constraint</vt:lpstr>
      <vt:lpstr>Loss Function</vt:lpstr>
      <vt:lpstr>Geographical Interpretation of Group Lasso Structure</vt:lpstr>
      <vt:lpstr>Elastic Net Structure</vt:lpstr>
      <vt:lpstr>Adaptive Weights</vt:lpstr>
      <vt:lpstr>Optimization Strategies</vt:lpstr>
      <vt:lpstr>Algorithm</vt:lpstr>
      <vt:lpstr>Simulations</vt:lpstr>
      <vt:lpstr>Simulation Setup</vt:lpstr>
      <vt:lpstr>PowerPoint Presentation</vt:lpstr>
      <vt:lpstr>Signal/Noise ratio (SNR)</vt:lpstr>
      <vt:lpstr>Other methods</vt:lpstr>
      <vt:lpstr>Cross Validation and Optimal Penalty Parameters: How to choose λ and ρ?</vt:lpstr>
      <vt:lpstr>Distributions of MSE and SSE by Penalty Parameters</vt:lpstr>
      <vt:lpstr>Selected Model Size</vt:lpstr>
      <vt:lpstr>Optimal Regularization Parameters</vt:lpstr>
      <vt:lpstr>Proportion of nonzero interactions</vt:lpstr>
      <vt:lpstr>Nonzero Interaction Effects Proportion=5%</vt:lpstr>
      <vt:lpstr>Nonzero Interaction Effects Proportion=10%</vt:lpstr>
      <vt:lpstr>Nonzero Interaction Effects Proportion=0.15</vt:lpstr>
      <vt:lpstr>Nonzero Interaction Effects Proportion=0.2</vt:lpstr>
      <vt:lpstr>Distributions of TPR on Predictive Biomarkers Across All Simulations</vt:lpstr>
      <vt:lpstr>Distributions of TPR on Predictive Biomarkers Across All Simulations</vt:lpstr>
      <vt:lpstr>PowerPoint Presentation</vt:lpstr>
      <vt:lpstr>PowerPoint Presentation</vt:lpstr>
      <vt:lpstr>Signal Noise Ratio</vt:lpstr>
      <vt:lpstr>SNR=1</vt:lpstr>
      <vt:lpstr>SNR=5</vt:lpstr>
      <vt:lpstr>SNR=10</vt:lpstr>
      <vt:lpstr>SNR=20</vt:lpstr>
      <vt:lpstr>SNR=100</vt:lpstr>
      <vt:lpstr>Distributions of TPR on Predictive Biomarkers Across All Simulations</vt:lpstr>
      <vt:lpstr>Distributions of TPR on Predictive Biomarkers Across All Simulations</vt:lpstr>
      <vt:lpstr>Distributions of TPR on Predictive Biomarkers Across All Simulations</vt:lpstr>
      <vt:lpstr>PowerPoint Presentation</vt:lpstr>
      <vt:lpstr>PowerPoint Presentation</vt:lpstr>
      <vt:lpstr>Other number of biomakers</vt:lpstr>
      <vt:lpstr>Dimension of genes=50 and total dimension=106</vt:lpstr>
      <vt:lpstr>When number of biomarkers &gt; sample size </vt:lpstr>
      <vt:lpstr>Dimension of genes=200 and total dimension=406</vt:lpstr>
      <vt:lpstr>When covariates are SNP</vt:lpstr>
      <vt:lpstr>SNP</vt:lpstr>
      <vt:lpstr>Real Data</vt:lpstr>
      <vt:lpstr>Future Steps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Deng, Wenxuan</cp:lastModifiedBy>
  <cp:revision>68</cp:revision>
  <dcterms:created xsi:type="dcterms:W3CDTF">2017-03-10T10:19:28Z</dcterms:created>
  <dcterms:modified xsi:type="dcterms:W3CDTF">2018-08-17T19:30:00Z</dcterms:modified>
</cp:coreProperties>
</file>