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44"/>
  </p:notesMasterIdLst>
  <p:sldIdLst>
    <p:sldId id="260" r:id="rId2"/>
    <p:sldId id="320" r:id="rId3"/>
    <p:sldId id="342" r:id="rId4"/>
    <p:sldId id="318" r:id="rId5"/>
    <p:sldId id="327" r:id="rId6"/>
    <p:sldId id="381" r:id="rId7"/>
    <p:sldId id="341" r:id="rId8"/>
    <p:sldId id="345" r:id="rId9"/>
    <p:sldId id="343" r:id="rId10"/>
    <p:sldId id="340" r:id="rId11"/>
    <p:sldId id="331" r:id="rId12"/>
    <p:sldId id="346" r:id="rId13"/>
    <p:sldId id="347" r:id="rId14"/>
    <p:sldId id="348" r:id="rId15"/>
    <p:sldId id="325" r:id="rId16"/>
    <p:sldId id="349" r:id="rId17"/>
    <p:sldId id="350" r:id="rId18"/>
    <p:sldId id="316" r:id="rId19"/>
    <p:sldId id="315" r:id="rId20"/>
    <p:sldId id="339" r:id="rId21"/>
    <p:sldId id="261" r:id="rId22"/>
    <p:sldId id="344" r:id="rId23"/>
    <p:sldId id="352" r:id="rId24"/>
    <p:sldId id="383" r:id="rId25"/>
    <p:sldId id="293" r:id="rId26"/>
    <p:sldId id="376" r:id="rId27"/>
    <p:sldId id="371" r:id="rId28"/>
    <p:sldId id="356" r:id="rId29"/>
    <p:sldId id="378" r:id="rId30"/>
    <p:sldId id="357" r:id="rId31"/>
    <p:sldId id="358" r:id="rId32"/>
    <p:sldId id="379" r:id="rId33"/>
    <p:sldId id="368" r:id="rId34"/>
    <p:sldId id="369" r:id="rId35"/>
    <p:sldId id="289" r:id="rId36"/>
    <p:sldId id="380" r:id="rId37"/>
    <p:sldId id="370" r:id="rId38"/>
    <p:sldId id="382" r:id="rId39"/>
    <p:sldId id="367" r:id="rId40"/>
    <p:sldId id="307" r:id="rId41"/>
    <p:sldId id="313" r:id="rId42"/>
    <p:sldId id="308" r:id="rId43"/>
  </p:sldIdLst>
  <p:sldSz cx="9144000" cy="5143500" type="screen16x9"/>
  <p:notesSz cx="6805613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ng Wenxuan" initials="DW" lastIdx="1" clrIdx="0">
    <p:extLst/>
  </p:cmAuthor>
  <p:cmAuthor id="2" name="Deng, Wenxuan" initials="DW" lastIdx="36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38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6"/>
    <p:restoredTop sz="50000" autoAdjust="0"/>
  </p:normalViewPr>
  <p:slideViewPr>
    <p:cSldViewPr showGuides="1">
      <p:cViewPr varScale="1">
        <p:scale>
          <a:sx n="112" d="100"/>
          <a:sy n="112" d="100"/>
        </p:scale>
        <p:origin x="200" y="1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21T16:44:02.851" idx="8">
    <p:pos x="10" y="10"/>
    <p:text>gap</p:text>
    <p:extLst>
      <p:ext uri="{C676402C-5697-4E1C-873F-D02D1690AC5C}">
        <p15:threadingInfo xmlns:p15="http://schemas.microsoft.com/office/powerpoint/2012/main" timeZoneBias="240"/>
      </p:ext>
    </p:extLst>
  </p:cm>
  <p:cm authorId="2" dt="2018-08-21T16:44:11.522" idx="9">
    <p:pos x="10" y="146"/>
    <p:text>curve notation</p:text>
    <p:extLst>
      <p:ext uri="{C676402C-5697-4E1C-873F-D02D1690AC5C}">
        <p15:threadingInfo xmlns:p15="http://schemas.microsoft.com/office/powerpoint/2012/main" timeZoneBias="240">
          <p15:parentCm authorId="2" idx="8"/>
        </p15:threadingInfo>
      </p:ext>
    </p:extLst>
  </p:cm>
  <p:cm authorId="2" dt="2018-08-21T16:44:36.441" idx="10">
    <p:pos x="10" y="282"/>
    <p:text>brief</p:text>
    <p:extLst>
      <p:ext uri="{C676402C-5697-4E1C-873F-D02D1690AC5C}">
        <p15:threadingInfo xmlns:p15="http://schemas.microsoft.com/office/powerpoint/2012/main" timeZoneBias="240">
          <p15:parentCm authorId="2" idx="8"/>
        </p15:threadingInfo>
      </p:ext>
    </p:extLst>
  </p:cm>
  <p:cm authorId="2" dt="2018-08-22T12:50:03.327" idx="18">
    <p:pos x="10" y="418"/>
    <p:text>treatment vs control</p:text>
    <p:extLst>
      <p:ext uri="{C676402C-5697-4E1C-873F-D02D1690AC5C}">
        <p15:threadingInfo xmlns:p15="http://schemas.microsoft.com/office/powerpoint/2012/main" timeZoneBias="240">
          <p15:parentCm authorId="2" idx="8"/>
        </p15:threadingInfo>
      </p:ext>
    </p:extLst>
  </p:cm>
  <p:cm authorId="2" dt="2018-08-22T12:50:14.299" idx="19">
    <p:pos x="10" y="554"/>
    <p:text>treatment effects</p:text>
    <p:extLst>
      <p:ext uri="{C676402C-5697-4E1C-873F-D02D1690AC5C}">
        <p15:threadingInfo xmlns:p15="http://schemas.microsoft.com/office/powerpoint/2012/main" timeZoneBias="240">
          <p15:parentCm authorId="2" idx="8"/>
        </p15:threadingInfo>
      </p:ext>
    </p:extLst>
  </p:cm>
  <p:cm authorId="2" dt="2018-08-22T12:51:31.104" idx="20">
    <p:pos x="10" y="690"/>
    <p:text>example</p:text>
    <p:extLst>
      <p:ext uri="{C676402C-5697-4E1C-873F-D02D1690AC5C}">
        <p15:threadingInfo xmlns:p15="http://schemas.microsoft.com/office/powerpoint/2012/main" timeZoneBias="240">
          <p15:parentCm authorId="2" idx="8"/>
        </p15:threadingInfo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22T17:21:54.163" idx="28">
    <p:pos x="10" y="10"/>
    <p:text>LD structure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22T17:23:45.218" idx="30">
    <p:pos x="10" y="10"/>
    <p:text>xian jiang tu</p:text>
    <p:extLst>
      <p:ext uri="{C676402C-5697-4E1C-873F-D02D1690AC5C}">
        <p15:threadingInfo xmlns:p15="http://schemas.microsoft.com/office/powerpoint/2012/main" timeZoneBias="240"/>
      </p:ext>
    </p:extLst>
  </p:cm>
  <p:cm authorId="2" dt="2018-08-22T17:32:12.079" idx="34">
    <p:pos x="10" y="146"/>
    <p:text>FNR full name</p:text>
    <p:extLst>
      <p:ext uri="{C676402C-5697-4E1C-873F-D02D1690AC5C}">
        <p15:threadingInfo xmlns:p15="http://schemas.microsoft.com/office/powerpoint/2012/main" timeZoneBias="240">
          <p15:parentCm authorId="2" idx="30"/>
        </p15:threadingInfo>
      </p:ext>
    </p:extLst>
  </p:cm>
  <p:cm authorId="2" dt="2018-08-22T17:32:19.756" idx="35">
    <p:pos x="10" y="282"/>
    <p:text>0.2 unusual</p:text>
    <p:extLst>
      <p:ext uri="{C676402C-5697-4E1C-873F-D02D1690AC5C}">
        <p15:threadingInfo xmlns:p15="http://schemas.microsoft.com/office/powerpoint/2012/main" timeZoneBias="240">
          <p15:parentCm authorId="2" idx="30"/>
        </p15:threadingInfo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22T12:57:10.021" idx="21">
    <p:pos x="10" y="10"/>
    <p:text>scatterplot</p:text>
    <p:extLst>
      <p:ext uri="{C676402C-5697-4E1C-873F-D02D1690AC5C}">
        <p15:threadingInfo xmlns:p15="http://schemas.microsoft.com/office/powerpoint/2012/main" timeZoneBias="240"/>
      </p:ext>
    </p:extLst>
  </p:cm>
  <p:cm authorId="2" dt="2018-08-22T17:25:04.771" idx="31">
    <p:pos x="10" y="146"/>
    <p:text>truth</p:text>
    <p:extLst>
      <p:ext uri="{C676402C-5697-4E1C-873F-D02D1690AC5C}">
        <p15:threadingInfo xmlns:p15="http://schemas.microsoft.com/office/powerpoint/2012/main" timeZoneBias="240">
          <p15:parentCm authorId="2" idx="21"/>
        </p15:threadingInfo>
      </p:ext>
    </p:extLst>
  </p:cm>
  <p:cm authorId="2" dt="2018-08-22T17:25:49.345" idx="32">
    <p:pos x="10" y="282"/>
    <p:text>highlight</p:text>
    <p:extLst>
      <p:ext uri="{C676402C-5697-4E1C-873F-D02D1690AC5C}">
        <p15:threadingInfo xmlns:p15="http://schemas.microsoft.com/office/powerpoint/2012/main" timeZoneBias="240">
          <p15:parentCm authorId="2" idx="21"/>
        </p15:threadingInfo>
      </p:ext>
    </p:extLst>
  </p:cm>
  <p:cm authorId="2" dt="2018-08-22T17:26:52.076" idx="33">
    <p:pos x="10" y="418"/>
    <p:text>most reliable</p:text>
    <p:extLst>
      <p:ext uri="{C676402C-5697-4E1C-873F-D02D1690AC5C}">
        <p15:threadingInfo xmlns:p15="http://schemas.microsoft.com/office/powerpoint/2012/main" timeZoneBias="240">
          <p15:parentCm authorId="2" idx="21"/>
        </p15:threadingInfo>
      </p:ext>
    </p:extLst>
  </p:cm>
  <p:cm authorId="2" dt="2018-08-22T17:37:01.808" idx="36">
    <p:pos x="10" y="554"/>
    <p:text>future steps</p:text>
    <p:extLst>
      <p:ext uri="{C676402C-5697-4E1C-873F-D02D1690AC5C}">
        <p15:threadingInfo xmlns:p15="http://schemas.microsoft.com/office/powerpoint/2012/main" timeZoneBias="240">
          <p15:parentCm authorId="2" idx="21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21T16:45:31.603" idx="11">
    <p:pos x="4359" y="2468"/>
    <p:text>full name of lasso</p:text>
    <p:extLst>
      <p:ext uri="{C676402C-5697-4E1C-873F-D02D1690AC5C}">
        <p15:threadingInfo xmlns:p15="http://schemas.microsoft.com/office/powerpoint/2012/main" timeZoneBias="240"/>
      </p:ext>
    </p:extLst>
  </p:cm>
  <p:cm authorId="2" dt="2018-08-22T17:00:49.102" idx="23">
    <p:pos x="4359" y="2604"/>
    <p:text>color</p:text>
    <p:extLst>
      <p:ext uri="{C676402C-5697-4E1C-873F-D02D1690AC5C}">
        <p15:threadingInfo xmlns:p15="http://schemas.microsoft.com/office/powerpoint/2012/main" timeZoneBias="240">
          <p15:parentCm authorId="2" idx="11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17T16:16:32.979" idx="1">
    <p:pos x="10" y="10"/>
    <p:text>connection to ordinary linear model</p:text>
    <p:extLst>
      <p:ext uri="{C676402C-5697-4E1C-873F-D02D1690AC5C}">
        <p15:threadingInfo xmlns:p15="http://schemas.microsoft.com/office/powerpoint/2012/main" timeZoneBias="240"/>
      </p:ext>
    </p:extLst>
  </p:cm>
  <p:cm authorId="2" dt="2018-08-21T16:47:01.943" idx="12">
    <p:pos x="10" y="146"/>
    <p:text>constraint optimization first: motivation</p:text>
    <p:extLst>
      <p:ext uri="{C676402C-5697-4E1C-873F-D02D1690AC5C}">
        <p15:threadingInfo xmlns:p15="http://schemas.microsoft.com/office/powerpoint/2012/main" timeZoneBias="240">
          <p15:parentCm authorId="2" idx="1"/>
        </p15:threadingInfo>
      </p:ext>
    </p:extLst>
  </p:cm>
  <p:cm authorId="2" dt="2018-08-21T16:47:06.755" idx="13">
    <p:pos x="10" y="282"/>
    <p:text>order</p:text>
    <p:extLst>
      <p:ext uri="{C676402C-5697-4E1C-873F-D02D1690AC5C}">
        <p15:threadingInfo xmlns:p15="http://schemas.microsoft.com/office/powerpoint/2012/main" timeZoneBias="240">
          <p15:parentCm authorId="2" idx="1"/>
        </p15:threadingInfo>
      </p:ext>
    </p:extLst>
  </p:cm>
  <p:cm authorId="2" dt="2018-08-22T17:02:37.646" idx="24">
    <p:pos x="10" y="418"/>
    <p:text>order again</p:text>
    <p:extLst>
      <p:ext uri="{C676402C-5697-4E1C-873F-D02D1690AC5C}">
        <p15:threadingInfo xmlns:p15="http://schemas.microsoft.com/office/powerpoint/2012/main" timeZoneBias="240">
          <p15:parentCm authorId="2" idx="1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21T16:47:33.665" idx="14">
    <p:pos x="1735" y="1145"/>
    <p:text>covariate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21T16:51:55.459" idx="17">
    <p:pos x="10" y="10"/>
    <p:text>list arguments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17T16:18:17.678" idx="2">
    <p:pos x="10" y="10"/>
    <p:text>delete</p:text>
    <p:extLst>
      <p:ext uri="{C676402C-5697-4E1C-873F-D02D1690AC5C}">
        <p15:threadingInfo xmlns:p15="http://schemas.microsoft.com/office/powerpoint/2012/main" timeZoneBias="240"/>
      </p:ext>
    </p:extLst>
  </p:cm>
  <p:cm authorId="2" dt="2018-08-21T16:49:44.027" idx="15">
    <p:pos x="10" y="146"/>
    <p:text>why not lasso</p:text>
    <p:extLst>
      <p:ext uri="{C676402C-5697-4E1C-873F-D02D1690AC5C}">
        <p15:threadingInfo xmlns:p15="http://schemas.microsoft.com/office/powerpoint/2012/main" timeZoneBias="240">
          <p15:parentCm authorId="2" idx="2"/>
        </p15:threadingInfo>
      </p:ext>
    </p:extLst>
  </p:cm>
  <p:cm authorId="2" dt="2018-08-21T16:50:04.471" idx="16">
    <p:pos x="10" y="282"/>
    <p:text>assumption first</p:text>
    <p:extLst>
      <p:ext uri="{C676402C-5697-4E1C-873F-D02D1690AC5C}">
        <p15:threadingInfo xmlns:p15="http://schemas.microsoft.com/office/powerpoint/2012/main" timeZoneBias="240">
          <p15:parentCm authorId="2" idx="2"/>
        </p15:threadingInfo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22T12:59:12.658" idx="22">
    <p:pos x="10" y="10"/>
    <p:text>not too fast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22T17:14:42.425" idx="25">
    <p:pos x="10" y="10"/>
    <p:text>constants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17T16:23:15.622" idx="4">
    <p:pos x="4238" y="614"/>
    <p:text>rephrase</p:text>
    <p:extLst>
      <p:ext uri="{C676402C-5697-4E1C-873F-D02D1690AC5C}">
        <p15:threadingInfo xmlns:p15="http://schemas.microsoft.com/office/powerpoint/2012/main" timeZoneBias="240"/>
      </p:ext>
    </p:extLst>
  </p:cm>
  <p:cm authorId="2" dt="2018-08-17T16:24:23.507" idx="5">
    <p:pos x="10" y="10"/>
    <p:text>triangle correlation</p:text>
    <p:extLst>
      <p:ext uri="{C676402C-5697-4E1C-873F-D02D1690AC5C}">
        <p15:threadingInfo xmlns:p15="http://schemas.microsoft.com/office/powerpoint/2012/main" timeZoneBias="240"/>
      </p:ext>
    </p:extLst>
  </p:cm>
  <p:cm authorId="2" dt="2018-08-22T17:17:54.249" idx="26">
    <p:pos x="10" y="146"/>
    <p:text>cartoon in one bar plot</p:text>
    <p:extLst>
      <p:ext uri="{C676402C-5697-4E1C-873F-D02D1690AC5C}">
        <p15:threadingInfo xmlns:p15="http://schemas.microsoft.com/office/powerpoint/2012/main" timeZoneBias="240">
          <p15:parentCm authorId="2" idx="5"/>
        </p15:threadingInfo>
      </p:ext>
    </p:extLst>
  </p:cm>
  <p:cm authorId="2" dt="2018-08-22T17:20:43.030" idx="27">
    <p:pos x="10" y="282"/>
    <p:text>captions/titles/foot notes</p:text>
    <p:extLst>
      <p:ext uri="{C676402C-5697-4E1C-873F-D02D1690AC5C}">
        <p15:threadingInfo xmlns:p15="http://schemas.microsoft.com/office/powerpoint/2012/main" timeZoneBias="240">
          <p15:parentCm authorId="2" idx="5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82978-60B3-41E0-9AD0-2E9E6E8B7873}" type="datetimeFigureOut">
              <a:rPr kumimoji="1" lang="ja-JP" altLang="en-US" smtClean="0"/>
              <a:pPr/>
              <a:t>2018/9/5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DB620F-9065-4E0D-8D9D-4F204AB69C9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1666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Image 2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71550"/>
            <a:ext cx="9144000" cy="212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-1" y="3086239"/>
            <a:ext cx="9144001" cy="1312619"/>
          </a:xfrm>
          <a:prstGeom prst="rect">
            <a:avLst/>
          </a:prstGeom>
          <a:gradFill>
            <a:gsLst>
              <a:gs pos="9000">
                <a:schemeClr val="accent1">
                  <a:alpha val="5000"/>
                </a:schemeClr>
              </a:gs>
              <a:gs pos="53000">
                <a:schemeClr val="accent1">
                  <a:alpha val="37000"/>
                </a:schemeClr>
              </a:gs>
              <a:gs pos="95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>
              <a:solidFill>
                <a:srgbClr val="FFFFFF"/>
              </a:solidFill>
              <a:ea typeface="Arial Unicode MS" pitchFamily="50" charset="-128"/>
            </a:endParaRPr>
          </a:p>
        </p:txBody>
      </p:sp>
      <p:pic>
        <p:nvPicPr>
          <p:cNvPr id="6" name="Bild 5" descr="better_health_rgb.ai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9725" y="361950"/>
            <a:ext cx="2479675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5"/>
          <p:cNvSpPr/>
          <p:nvPr/>
        </p:nvSpPr>
        <p:spPr>
          <a:xfrm>
            <a:off x="0" y="971551"/>
            <a:ext cx="9143911" cy="66592"/>
          </a:xfrm>
          <a:prstGeom prst="rect">
            <a:avLst/>
          </a:prstGeom>
          <a:gradFill flip="none" rotWithShape="1">
            <a:gsLst>
              <a:gs pos="38000">
                <a:srgbClr val="4B3C47">
                  <a:alpha val="22745"/>
                </a:srgbClr>
              </a:gs>
              <a:gs pos="0">
                <a:srgbClr val="4B3C47">
                  <a:alpha val="62745"/>
                </a:srgbClr>
              </a:gs>
              <a:gs pos="100000">
                <a:srgbClr val="A9A0A5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>
              <a:solidFill>
                <a:srgbClr val="FFFFFF"/>
              </a:solidFill>
              <a:ea typeface="Arial Unicode MS" pitchFamily="50" charset="-128"/>
            </a:endParaRPr>
          </a:p>
        </p:txBody>
      </p:sp>
      <p:sp>
        <p:nvSpPr>
          <p:cNvPr id="8" name="Rectangle 5"/>
          <p:cNvSpPr/>
          <p:nvPr/>
        </p:nvSpPr>
        <p:spPr>
          <a:xfrm flipV="1">
            <a:off x="-5862" y="3019647"/>
            <a:ext cx="9143911" cy="66592"/>
          </a:xfrm>
          <a:prstGeom prst="rect">
            <a:avLst/>
          </a:prstGeom>
          <a:gradFill flip="none" rotWithShape="1">
            <a:gsLst>
              <a:gs pos="38000">
                <a:srgbClr val="4B3C47">
                  <a:alpha val="22353"/>
                </a:srgbClr>
              </a:gs>
              <a:gs pos="0">
                <a:srgbClr val="4B3C47">
                  <a:alpha val="62745"/>
                </a:srgbClr>
              </a:gs>
              <a:gs pos="100000">
                <a:srgbClr val="A9A0A5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>
              <a:solidFill>
                <a:srgbClr val="FFFFFF"/>
              </a:solidFill>
              <a:ea typeface="Arial Unicode MS" pitchFamily="50" charset="-128"/>
            </a:endParaRPr>
          </a:p>
        </p:txBody>
      </p:sp>
      <p:sp>
        <p:nvSpPr>
          <p:cNvPr id="9" name="Rectangle 4"/>
          <p:cNvSpPr/>
          <p:nvPr/>
        </p:nvSpPr>
        <p:spPr>
          <a:xfrm>
            <a:off x="0" y="2751506"/>
            <a:ext cx="9143911" cy="333840"/>
          </a:xfrm>
          <a:prstGeom prst="rect">
            <a:avLst/>
          </a:prstGeom>
          <a:gradFill>
            <a:gsLst>
              <a:gs pos="5000">
                <a:schemeClr val="accent1">
                  <a:alpha val="3000"/>
                </a:schemeClr>
              </a:gs>
              <a:gs pos="70000">
                <a:schemeClr val="accent1">
                  <a:lumMod val="78000"/>
                  <a:alpha val="35000"/>
                </a:schemeClr>
              </a:gs>
              <a:gs pos="63000">
                <a:schemeClr val="accent1">
                  <a:lumMod val="55000"/>
                  <a:alpha val="5000"/>
                </a:schemeClr>
              </a:gs>
              <a:gs pos="58000">
                <a:schemeClr val="accent1">
                  <a:lumMod val="66000"/>
                  <a:alpha val="28000"/>
                </a:schemeClr>
              </a:gs>
              <a:gs pos="100000">
                <a:schemeClr val="accent1">
                  <a:lumMod val="64000"/>
                  <a:alpha val="76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>
              <a:solidFill>
                <a:srgbClr val="FFFFFF"/>
              </a:solidFill>
              <a:ea typeface="Arial Unicode MS" pitchFamily="50" charset="-128"/>
            </a:endParaRPr>
          </a:p>
        </p:txBody>
      </p:sp>
      <p:sp>
        <p:nvSpPr>
          <p:cNvPr id="10" name="Rectangle 6"/>
          <p:cNvSpPr/>
          <p:nvPr/>
        </p:nvSpPr>
        <p:spPr>
          <a:xfrm>
            <a:off x="0" y="2757488"/>
            <a:ext cx="96838" cy="16478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>
              <a:solidFill>
                <a:srgbClr val="FFFFFF"/>
              </a:solidFill>
              <a:ea typeface="Arial Unicode MS" pitchFamily="50" charset="-128"/>
            </a:endParaRPr>
          </a:p>
        </p:txBody>
      </p: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5288" y="4075938"/>
            <a:ext cx="4860712" cy="216000"/>
          </a:xfrm>
        </p:spPr>
        <p:txBody>
          <a:bodyPr>
            <a:normAutofit/>
          </a:bodyPr>
          <a:lstStyle>
            <a:lvl1pPr marL="0" indent="0" algn="l">
              <a:lnSpc>
                <a:spcPts val="1200"/>
              </a:lnSpc>
              <a:buNone/>
              <a:defRPr sz="1000" b="0" i="0">
                <a:solidFill>
                  <a:schemeClr val="accent2"/>
                </a:solidFill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subtitle</a:t>
            </a:r>
            <a:endParaRPr lang="en-GB" dirty="0"/>
          </a:p>
        </p:txBody>
      </p:sp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395288" y="3280410"/>
            <a:ext cx="4860712" cy="615553"/>
          </a:xfrm>
        </p:spPr>
        <p:txBody>
          <a:bodyPr>
            <a:noAutofit/>
          </a:bodyPr>
          <a:lstStyle>
            <a:lvl1pPr>
              <a:lnSpc>
                <a:spcPts val="2400"/>
              </a:lnSpc>
              <a:defRPr sz="2400" b="0" i="0" baseline="0">
                <a:solidFill>
                  <a:schemeClr val="accent2"/>
                </a:solidFill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</a:lstStyle>
          <a:p>
            <a:r>
              <a:rPr lang="en-US" altLang="ja-JP" dirty="0"/>
              <a:t>Master title</a:t>
            </a:r>
            <a:endParaRPr lang="en-GB" dirty="0"/>
          </a:p>
        </p:txBody>
      </p:sp>
      <p:pic>
        <p:nvPicPr>
          <p:cNvPr id="12" name="Picture 12" descr="Takeda_Logo_Pos_RGB.emf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72400" y="285750"/>
            <a:ext cx="1116013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921544"/>
            <a:ext cx="2057400" cy="3673079"/>
          </a:xfrm>
          <a:prstGeom prst="rect">
            <a:avLst/>
          </a:prstGeom>
        </p:spPr>
        <p:txBody>
          <a:bodyPr vert="eaVert"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814" y="921544"/>
            <a:ext cx="6072187" cy="3673079"/>
          </a:xfrm>
        </p:spPr>
        <p:txBody>
          <a:bodyPr vert="eaVert"/>
          <a:lstStyle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lvl3pPr>
          </a:lstStyle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dirty="0"/>
              <a:t>Third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03392-274E-4A19-9716-EA1CE8085D71}" type="datetime1">
              <a:rPr kumimoji="1" lang="ja-JP" altLang="en-US" smtClean="0"/>
              <a:pPr/>
              <a:t>2018/9/5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裏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 5"/>
          <p:cNvSpPr>
            <a:spLocks noGrp="1"/>
          </p:cNvSpPr>
          <p:nvPr>
            <p:ph type="body" sz="quarter" idx="10" hasCustomPrompt="1"/>
          </p:nvPr>
        </p:nvSpPr>
        <p:spPr>
          <a:xfrm>
            <a:off x="1935136" y="1924050"/>
            <a:ext cx="5256584" cy="1292352"/>
          </a:xfrm>
        </p:spPr>
        <p:txBody>
          <a:bodyPr/>
          <a:lstStyle>
            <a:lvl1pPr algn="ctr">
              <a:buNone/>
              <a:defRPr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</a:lstStyle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pic>
        <p:nvPicPr>
          <p:cNvPr id="7" name="Picture 12" descr="Takeda_Logo_Pos_RGB.em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7263" y="3742928"/>
            <a:ext cx="1149474" cy="385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\\YANAGIDA-5\ws_011_share\タケダ_ロゴ_0310\logotype_En.em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1513" y="4445418"/>
            <a:ext cx="2448273" cy="11809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95288" y="129397"/>
            <a:ext cx="7848600" cy="524054"/>
          </a:xfrm>
          <a:prstGeom prst="rect">
            <a:avLst/>
          </a:prstGeom>
        </p:spPr>
        <p:txBody>
          <a:bodyPr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sz="2200"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8E221-2E7A-48BA-8424-2A55A4736B68}" type="datetime1">
              <a:rPr kumimoji="1" lang="ja-JP" altLang="en-US" smtClean="0"/>
              <a:pPr/>
              <a:t>2018/9/5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638F-14AB-400C-9AF1-5CEBE1B672A1}" type="datetime1">
              <a:rPr kumimoji="1" lang="ja-JP" altLang="en-US" smtClean="0"/>
              <a:pPr/>
              <a:t>2018/9/5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95288" y="129397"/>
            <a:ext cx="7848600" cy="524054"/>
          </a:xfrm>
          <a:prstGeom prst="rect">
            <a:avLst/>
          </a:prstGeom>
        </p:spPr>
        <p:txBody>
          <a:bodyPr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sz="2400"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0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4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1400"/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8367-5BB3-4793-B263-C2830A0855E0}" type="datetime1">
              <a:rPr kumimoji="1" lang="ja-JP" altLang="en-US" smtClean="0"/>
              <a:pPr/>
              <a:t>2018/9/5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95288" y="129397"/>
            <a:ext cx="7848600" cy="524054"/>
          </a:xfrm>
          <a:prstGeom prst="rect">
            <a:avLst/>
          </a:prstGeom>
        </p:spPr>
        <p:txBody>
          <a:bodyPr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 hasCustomPrompt="1"/>
          </p:nvPr>
        </p:nvSpPr>
        <p:spPr>
          <a:xfrm>
            <a:off x="404814" y="1200151"/>
            <a:ext cx="4090987" cy="3394472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800">
                <a:solidFill>
                  <a:srgbClr val="4C4948"/>
                </a:solidFill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400">
                <a:solidFill>
                  <a:srgbClr val="4C4948"/>
                </a:solidFill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000">
                <a:solidFill>
                  <a:srgbClr val="4C4948"/>
                </a:solidFill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800">
                <a:solidFill>
                  <a:srgbClr val="4C4948"/>
                </a:solidFill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1800">
                <a:solidFill>
                  <a:srgbClr val="4C494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 hasCustomPrompt="1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800">
                <a:solidFill>
                  <a:srgbClr val="4C4948"/>
                </a:solidFill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400">
                <a:solidFill>
                  <a:srgbClr val="4C4948"/>
                </a:solidFill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000">
                <a:solidFill>
                  <a:srgbClr val="4C4948"/>
                </a:solidFill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800">
                <a:solidFill>
                  <a:srgbClr val="4C4948"/>
                </a:solidFill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1800">
                <a:solidFill>
                  <a:srgbClr val="4C494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A4739-C8B6-4F30-A69C-01268F05198C}" type="datetime1">
              <a:rPr kumimoji="1" lang="ja-JP" altLang="en-US" smtClean="0"/>
              <a:pPr/>
              <a:t>2018/9/5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95288" y="129397"/>
            <a:ext cx="7848600" cy="524054"/>
          </a:xfrm>
          <a:prstGeom prst="rect">
            <a:avLst/>
          </a:prstGeom>
        </p:spPr>
        <p:txBody>
          <a:bodyPr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 hasCustomPrompt="1"/>
          </p:nvPr>
        </p:nvSpPr>
        <p:spPr>
          <a:xfrm>
            <a:off x="404814" y="921544"/>
            <a:ext cx="4092575" cy="422672"/>
          </a:xfr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 hasCustomPrompt="1"/>
          </p:nvPr>
        </p:nvSpPr>
        <p:spPr>
          <a:xfrm>
            <a:off x="404814" y="1403747"/>
            <a:ext cx="4092575" cy="2963466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4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8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921544"/>
            <a:ext cx="4041775" cy="422672"/>
          </a:xfr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 hasCustomPrompt="1"/>
          </p:nvPr>
        </p:nvSpPr>
        <p:spPr>
          <a:xfrm>
            <a:off x="4645026" y="1403747"/>
            <a:ext cx="4041775" cy="2963466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4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8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44AB-87B1-4B99-A470-0F837A8A1880}" type="datetime1">
              <a:rPr kumimoji="1" lang="ja-JP" altLang="en-US" smtClean="0"/>
              <a:pPr/>
              <a:t>2018/9/5</a:t>
            </a:fld>
            <a:endParaRPr kumimoji="1" lang="ja-JP" altLang="en-US" dirty="0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04814" y="923925"/>
            <a:ext cx="3060700" cy="683419"/>
          </a:xfrm>
          <a:prstGeom prst="rect">
            <a:avLst/>
          </a:prstGeo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sz="2000" b="1"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3575050" y="923925"/>
            <a:ext cx="5111750" cy="3670697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32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4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 hasCustomPrompt="1"/>
          </p:nvPr>
        </p:nvSpPr>
        <p:spPr>
          <a:xfrm>
            <a:off x="404814" y="1653649"/>
            <a:ext cx="3060700" cy="2940974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9EB9-4440-4736-9A49-939819AB9C89}" type="datetime1">
              <a:rPr kumimoji="1" lang="ja-JP" altLang="en-US" smtClean="0"/>
              <a:pPr/>
              <a:t>2018/9/5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sz="2000" b="1"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1792288" y="864394"/>
            <a:ext cx="5486400" cy="2681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en-US" altLang="ja-JP" dirty="0"/>
              <a:t>I click an icon and add a figure</a:t>
            </a:r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CE768-5AA7-4F09-BE2B-CECF21207030}" type="datetime1">
              <a:rPr kumimoji="1" lang="ja-JP" altLang="en-US" smtClean="0"/>
              <a:pPr/>
              <a:t>2018/9/5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95288" y="129397"/>
            <a:ext cx="7848600" cy="524054"/>
          </a:xfrm>
          <a:prstGeom prst="rect">
            <a:avLst/>
          </a:prstGeom>
        </p:spPr>
        <p:txBody>
          <a:bodyPr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814" y="921544"/>
            <a:ext cx="8281987" cy="3673079"/>
          </a:xfrm>
        </p:spPr>
        <p:txBody>
          <a:bodyPr vert="eaVert"/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F8ED2-2E1E-42CA-8611-E2CA1599FB5D}" type="datetime1">
              <a:rPr kumimoji="1" lang="ja-JP" altLang="en-US" smtClean="0"/>
              <a:pPr/>
              <a:t>2018/9/5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emf"/><Relationship Id="rId15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 descr="PPT_Sub_WhiteBackground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745716"/>
            <a:ext cx="9144000" cy="4083460"/>
          </a:xfrm>
          <a:prstGeom prst="rect">
            <a:avLst/>
          </a:prstGeom>
        </p:spPr>
      </p:pic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04814" y="927498"/>
            <a:ext cx="8281987" cy="3667125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5143959" y="4894009"/>
            <a:ext cx="2133600" cy="1470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898989"/>
                </a:solidFill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</a:lstStyle>
          <a:p>
            <a:fld id="{A5182719-F20C-4B32-BD5B-859B9127D393}" type="datetime1">
              <a:rPr lang="ja-JP" altLang="en-US" smtClean="0"/>
              <a:pPr/>
              <a:t>2018/9/5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484647" y="4894009"/>
            <a:ext cx="4608512" cy="14709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rgbClr val="898989"/>
                </a:solidFill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</a:lstStyle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25971" y="4894009"/>
            <a:ext cx="442392" cy="14709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rgbClr val="898989"/>
                </a:solidFill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</a:lstStyle>
          <a:p>
            <a:fld id="{E9B57936-92EF-4126-AE48-1D9D36D15E9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5" name="タイトル プレースホルダ 1"/>
          <p:cNvSpPr>
            <a:spLocks noGrp="1"/>
          </p:cNvSpPr>
          <p:nvPr>
            <p:ph type="title"/>
          </p:nvPr>
        </p:nvSpPr>
        <p:spPr>
          <a:xfrm>
            <a:off x="395288" y="114301"/>
            <a:ext cx="7848600" cy="527957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pic>
        <p:nvPicPr>
          <p:cNvPr id="11" name="Picture 12" descr="Takeda_Logo_Pos_RGB.emf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331274" y="248444"/>
            <a:ext cx="716013" cy="240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2" descr="\\YANAGIDA-5\ws_011_share\タケダ_ロゴ_0310\logotype_En.emf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386344" y="4932774"/>
            <a:ext cx="1691680" cy="81596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654" r:id="rId2"/>
    <p:sldLayoutId id="2147483655" r:id="rId3"/>
    <p:sldLayoutId id="2147483650" r:id="rId4"/>
    <p:sldLayoutId id="2147483652" r:id="rId5"/>
    <p:sldLayoutId id="2147483653" r:id="rId6"/>
    <p:sldLayoutId id="2147483656" r:id="rId7"/>
    <p:sldLayoutId id="2147483657" r:id="rId8"/>
    <p:sldLayoutId id="2147483658" r:id="rId9"/>
    <p:sldLayoutId id="2147483659" r:id="rId10"/>
    <p:sldLayoutId id="2147483669" r:id="rId11"/>
  </p:sldLayoutIdLst>
  <p:hf hdr="0" dt="0"/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None/>
        <a:tabLst/>
        <a:defRPr kumimoji="1" lang="ja-JP" altLang="en-US" sz="2400" b="0" i="0" u="none" strike="noStrike" kern="1200" cap="none" spc="0" normalizeH="0" baseline="0" noProof="0">
          <a:ln>
            <a:noFill/>
          </a:ln>
          <a:solidFill>
            <a:srgbClr val="4C4948"/>
          </a:solidFill>
          <a:effectLst/>
          <a:uLnTx/>
          <a:uFillTx/>
          <a:latin typeface="Meiryo" panose="020B0604030504040204" pitchFamily="34" charset="-128"/>
          <a:ea typeface="Meiryo" panose="020B0604030504040204" pitchFamily="34" charset="-128"/>
          <a:cs typeface="Meiryo" panose="020B0604030504040204" pitchFamily="34" charset="-128"/>
        </a:defRPr>
      </a:lvl1pPr>
    </p:titleStyle>
    <p:bodyStyle>
      <a:lvl1pPr marL="342900" marR="0" indent="-3429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kumimoji="1" lang="ja-JP" altLang="en-US" sz="3200" b="0" i="0" u="none" strike="noStrike" kern="1200" cap="none" spc="0" normalizeH="0" baseline="0" noProof="0">
          <a:ln>
            <a:noFill/>
          </a:ln>
          <a:solidFill>
            <a:srgbClr val="4C4948"/>
          </a:solidFill>
          <a:effectLst/>
          <a:uLnTx/>
          <a:uFillTx/>
          <a:latin typeface="Calibri" pitchFamily="34" charset="0"/>
          <a:ea typeface="メイリオ" pitchFamily="50" charset="-128"/>
          <a:cs typeface="Calibri" pitchFamily="34" charset="0"/>
        </a:defRPr>
      </a:lvl1pPr>
      <a:lvl2pPr marL="742950" marR="0" indent="-28575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–"/>
        <a:tabLst/>
        <a:defRPr kumimoji="1" lang="ja-JP" altLang="en-US" sz="2800" b="0" i="0" u="none" strike="noStrike" kern="1200" cap="none" spc="0" normalizeH="0" baseline="0" noProof="0">
          <a:ln>
            <a:noFill/>
          </a:ln>
          <a:solidFill>
            <a:srgbClr val="4C4948"/>
          </a:solidFill>
          <a:effectLst/>
          <a:uLnTx/>
          <a:uFillTx/>
          <a:latin typeface="Calibri" pitchFamily="34" charset="0"/>
          <a:ea typeface="メイリオ" pitchFamily="50" charset="-128"/>
          <a:cs typeface="Calibri" pitchFamily="34" charset="0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kumimoji="1" lang="ja-JP" altLang="en-US" sz="2400" b="0" i="0" u="none" strike="noStrike" kern="1200" cap="none" spc="0" normalizeH="0" baseline="0" noProof="0">
          <a:ln>
            <a:noFill/>
          </a:ln>
          <a:solidFill>
            <a:srgbClr val="4C4948"/>
          </a:solidFill>
          <a:effectLst/>
          <a:uLnTx/>
          <a:uFillTx/>
          <a:latin typeface="Calibri" pitchFamily="34" charset="0"/>
          <a:ea typeface="メイリオ" pitchFamily="50" charset="-128"/>
          <a:cs typeface="Calibri" pitchFamily="34" charset="0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–"/>
        <a:tabLst/>
        <a:defRPr kumimoji="1" lang="ja-JP" altLang="en-US" sz="2000" b="0" i="0" u="none" strike="noStrike" kern="1200" cap="none" spc="0" normalizeH="0" baseline="0" noProof="0">
          <a:ln>
            <a:noFill/>
          </a:ln>
          <a:solidFill>
            <a:srgbClr val="4C4948"/>
          </a:solidFill>
          <a:effectLst/>
          <a:uLnTx/>
          <a:uFillTx/>
          <a:latin typeface="Calibri" pitchFamily="34" charset="0"/>
          <a:ea typeface="メイリオ" pitchFamily="50" charset="-128"/>
          <a:cs typeface="Calibri" pitchFamily="34" charset="0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»"/>
        <a:tabLst/>
        <a:defRPr kumimoji="1" lang="ja-JP" altLang="en-US" sz="2000" b="0" i="0" u="none" strike="noStrike" kern="1200" cap="none" spc="0" normalizeH="0" baseline="0" noProof="0">
          <a:ln>
            <a:noFill/>
          </a:ln>
          <a:solidFill>
            <a:srgbClr val="4C4948"/>
          </a:solidFill>
          <a:effectLst/>
          <a:uLnTx/>
          <a:uFillTx/>
          <a:latin typeface="Calibri" pitchFamily="34" charset="0"/>
          <a:ea typeface="メイリオ" pitchFamily="50" charset="-128"/>
          <a:cs typeface="Calibr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0.png"/><Relationship Id="rId3" Type="http://schemas.openxmlformats.org/officeDocument/2006/relationships/comments" Target="../comments/commen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0.png"/><Relationship Id="rId3" Type="http://schemas.openxmlformats.org/officeDocument/2006/relationships/comments" Target="../comments/commen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0.png"/><Relationship Id="rId3" Type="http://schemas.openxmlformats.org/officeDocument/2006/relationships/comments" Target="../comments/commen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00.png"/><Relationship Id="rId5" Type="http://schemas.openxmlformats.org/officeDocument/2006/relationships/image" Target="../media/image210.png"/><Relationship Id="rId6" Type="http://schemas.openxmlformats.org/officeDocument/2006/relationships/image" Target="../media/image220.png"/><Relationship Id="rId7" Type="http://schemas.openxmlformats.org/officeDocument/2006/relationships/image" Target="../media/image17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6.png"/><Relationship Id="rId3" Type="http://schemas.openxmlformats.org/officeDocument/2006/relationships/comments" Target="../comments/commen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omments" Target="../comments/commen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comments" Target="../comments/comment9.xml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4" Type="http://schemas.openxmlformats.org/officeDocument/2006/relationships/image" Target="../media/image300.png"/><Relationship Id="rId5" Type="http://schemas.openxmlformats.org/officeDocument/2006/relationships/comments" Target="../comments/comment10.xm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comments" Target="../comments/comment11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png"/><Relationship Id="rId3" Type="http://schemas.openxmlformats.org/officeDocument/2006/relationships/comments" Target="../comments/commen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comments" Target="../comments/comment1.xml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4" Type="http://schemas.openxmlformats.org/officeDocument/2006/relationships/comments" Target="../comments/comment2.xml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comments" Target="../comments/comment3.xml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サブタイトル 1"/>
          <p:cNvSpPr>
            <a:spLocks noGrp="1"/>
          </p:cNvSpPr>
          <p:nvPr>
            <p:ph type="subTitle" idx="1"/>
          </p:nvPr>
        </p:nvSpPr>
        <p:spPr>
          <a:xfrm>
            <a:off x="395288" y="3939902"/>
            <a:ext cx="4860712" cy="216000"/>
          </a:xfrm>
        </p:spPr>
        <p:txBody>
          <a:bodyPr>
            <a:noAutofit/>
          </a:bodyPr>
          <a:lstStyle/>
          <a:p>
            <a:r>
              <a:rPr kumimoji="1" lang="en-US" altLang="ja-JP" sz="2000" dirty="0"/>
              <a:t>Wenxuan Deng</a:t>
            </a:r>
          </a:p>
          <a:p>
            <a:r>
              <a:rPr lang="en-US" altLang="ja-JP" sz="2000" dirty="0"/>
              <a:t>Working with Kevin </a:t>
            </a:r>
            <a:r>
              <a:rPr lang="en-US" altLang="ja-JP" sz="2000" dirty="0" err="1"/>
              <a:t>Galinsky</a:t>
            </a:r>
            <a:r>
              <a:rPr lang="en-US" altLang="ja-JP" sz="2000" dirty="0"/>
              <a:t> and Jacob Zhang</a:t>
            </a:r>
            <a:endParaRPr kumimoji="1" lang="ja-JP" altLang="en-US" sz="2000" dirty="0"/>
          </a:p>
        </p:txBody>
      </p:sp>
      <p:sp>
        <p:nvSpPr>
          <p:cNvPr id="3" name="タイトル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Generalized Group Lasso for Predictive Biomarker Identification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4FC90F-4208-4C28-8D1C-CFB3255E4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E26182C4-45FA-4DE4-94F0-3A3B299582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: Baseline Covariates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: Treatment Covariates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: Prognostic effects of genes, i.e. expression levels, SNP, or mutation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: Predictive effects of genes and treatment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: Random errors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26182C4-45FA-4DE4-94F0-3A3B299582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237D0EF-67BB-47A8-BC4A-DA10DDA72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66B1CD2-3511-4F21-AE65-973FFF59C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2006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1AD35B-6AF8-4890-9FAB-1A64CF8DF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18A396A4-D801-4F52-8484-81CF6161AB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3200" dirty="0"/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Prognostic effects: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is the number/dimension of genes.</a:t>
                </a:r>
              </a:p>
              <a:p>
                <a:r>
                  <a:rPr lang="en-US" dirty="0"/>
                  <a:t>Coefficients for prognostic effects: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𝛼</m:t>
                    </m:r>
                    <m:r>
                      <a:rPr lang="en-US" b="0" i="1" smtClean="0">
                        <a:latin typeface="Cambria Math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b="0" dirty="0"/>
                  <a:t>Predictive effects: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Coefficients for predictive effects: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𝛾</m:t>
                    </m:r>
                    <m:r>
                      <a:rPr lang="en-US" b="0" i="1" smtClean="0">
                        <a:latin typeface="Cambria Math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Variable Selection: Group Lasso!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8A396A4-D801-4F52-8484-81CF6161AB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66" r="-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BAF83D6-7B6B-4140-8307-D915BAB8E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9367D40-27EF-43BE-8724-D9FF4C023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436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80BB50-9AAA-448A-8376-CB859DE43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Structure Constraint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A6EFEA33-EC69-412C-9A8E-6154468EB6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en-US" dirty="0"/>
                  <a:t>Prognostic effects: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en-US" dirty="0"/>
              </a:p>
              <a:p>
                <a:r>
                  <a:rPr lang="en-US" altLang="en-US" dirty="0"/>
                  <a:t>Predictive effects: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en-US" dirty="0"/>
              </a:p>
              <a:p>
                <a:r>
                  <a:rPr lang="en-US" altLang="en-US" dirty="0"/>
                  <a:t>Constraint: Nonzero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/>
                  <a:t>is a sufficient but not necessary condition for Nonzero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/>
                  <a:t>   </a:t>
                </a:r>
              </a:p>
              <a:p>
                <a:endParaRPr lang="en-US" alt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≠0⇒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en-US" dirty="0"/>
                  <a:t>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i="1">
                          <a:latin typeface="Cambria Math" panose="02040503050406030204" pitchFamily="18" charset="0"/>
                        </a:rPr>
                        <m:t>≠0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⇏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i="1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altLang="en-US" dirty="0"/>
              </a:p>
              <a:p>
                <a:pPr marL="0" indent="0" algn="ctr">
                  <a:buNone/>
                </a:pPr>
                <a:endParaRPr lang="en-US" altLang="en-US" dirty="0"/>
              </a:p>
              <a:p>
                <a:r>
                  <a:rPr lang="en-US" altLang="en-US" dirty="0"/>
                  <a:t>A linear regression with interaction effects does not omit main effects.</a:t>
                </a:r>
              </a:p>
              <a:p>
                <a:r>
                  <a:rPr lang="en-US" altLang="en-US" dirty="0"/>
                  <a:t>We want to capture any possible prognostic effects and we want to make sure we include lower-order terms in the model.</a:t>
                </a:r>
              </a:p>
              <a:p>
                <a:r>
                  <a:rPr lang="en-US" dirty="0"/>
                  <a:t>Predictive effects and prognostic effects have complex biological relationships.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6EFEA33-EC69-412C-9A8E-6154468EB6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19" t="-2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744C794-D14A-4C4F-AB6B-F5754FDC8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010A83B-80DD-4148-B633-CC1EA64BB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3871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Lasso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12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xmlns="" id="{A73C6DC9-E908-45A8-A4DC-4D5A9005AC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Why not Lasso?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We want the proposed Group Lasso method be capable to</a:t>
                </a:r>
              </a:p>
              <a:p>
                <a:pPr lvl="1"/>
                <a:r>
                  <a:rPr lang="en-US" dirty="0"/>
                  <a:t>Penalize on only part of predictors</a:t>
                </a:r>
              </a:p>
              <a:p>
                <a:pPr lvl="1"/>
                <a:r>
                  <a:rPr lang="en-US" dirty="0"/>
                  <a:t>Allow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Have the hierarchical structure constraint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73C6DC9-E908-45A8-A4DC-4D5A9005AC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6" t="-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6677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DCF703-20AF-4958-B33E-F343978AC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6D0CE62C-8863-4F49-A0FA-B90C4A09BB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loss function is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lim>
                      </m:limLow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parameter.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0CE62C-8863-4F49-A0FA-B90C4A09BB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40" t="-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F18B1F0-4748-4068-BA94-68CBCC62C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39BFACB-D0EE-4249-B1AE-5CD08E88D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13</a:t>
            </a:fld>
            <a:endParaRPr kumimoji="1" lang="ja-JP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4764CCA-1F94-4643-8696-38015A8294CF}"/>
              </a:ext>
            </a:extLst>
          </p:cNvPr>
          <p:cNvSpPr/>
          <p:nvPr/>
        </p:nvSpPr>
        <p:spPr>
          <a:xfrm>
            <a:off x="2152498" y="2659506"/>
            <a:ext cx="3499621" cy="873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87C4414-32CE-48EE-8D41-5F0667A0BED6}"/>
              </a:ext>
            </a:extLst>
          </p:cNvPr>
          <p:cNvSpPr txBox="1"/>
          <p:nvPr/>
        </p:nvSpPr>
        <p:spPr>
          <a:xfrm>
            <a:off x="2699792" y="2325147"/>
            <a:ext cx="304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Group Lasso Structure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D49BEB3-AB94-4944-AED1-ADBCB8B185F1}"/>
              </a:ext>
            </a:extLst>
          </p:cNvPr>
          <p:cNvSpPr/>
          <p:nvPr/>
        </p:nvSpPr>
        <p:spPr>
          <a:xfrm>
            <a:off x="5775743" y="2659506"/>
            <a:ext cx="2067976" cy="873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D8EA2C0-923D-4F8F-938B-3185B131DE55}"/>
              </a:ext>
            </a:extLst>
          </p:cNvPr>
          <p:cNvSpPr txBox="1"/>
          <p:nvPr/>
        </p:nvSpPr>
        <p:spPr>
          <a:xfrm>
            <a:off x="5868144" y="2299328"/>
            <a:ext cx="187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Ridge Structure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79691CDE-3F86-4256-8C1E-9B075E05089F}"/>
              </a:ext>
            </a:extLst>
          </p:cNvPr>
          <p:cNvSpPr/>
          <p:nvPr/>
        </p:nvSpPr>
        <p:spPr>
          <a:xfrm>
            <a:off x="2117686" y="2908090"/>
            <a:ext cx="288032" cy="28803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0EF577D3-557B-474C-B2B7-1F7AD8DDB4ED}"/>
              </a:ext>
            </a:extLst>
          </p:cNvPr>
          <p:cNvSpPr/>
          <p:nvPr/>
        </p:nvSpPr>
        <p:spPr>
          <a:xfrm>
            <a:off x="5775743" y="2952184"/>
            <a:ext cx="288032" cy="28803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F6488F4-3E4A-49E2-AA86-11BBFB3A70E6}"/>
              </a:ext>
            </a:extLst>
          </p:cNvPr>
          <p:cNvSpPr txBox="1"/>
          <p:nvPr/>
        </p:nvSpPr>
        <p:spPr>
          <a:xfrm>
            <a:off x="7315457" y="3631462"/>
            <a:ext cx="1378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Regularization </a:t>
            </a:r>
          </a:p>
          <a:p>
            <a:r>
              <a:rPr lang="en-US" sz="1400" dirty="0">
                <a:solidFill>
                  <a:srgbClr val="0070C0"/>
                </a:solidFill>
              </a:rPr>
              <a:t>Parameter</a:t>
            </a:r>
          </a:p>
        </p:txBody>
      </p:sp>
    </p:spTree>
    <p:extLst>
      <p:ext uri="{BB962C8B-B14F-4D97-AF65-F5344CB8AC3E}">
        <p14:creationId xmlns:p14="http://schemas.microsoft.com/office/powerpoint/2010/main" val="389155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 animBg="1"/>
      <p:bldP spid="11" grpId="0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Geometrical Interpretation of Group Lasso Structure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14</a:t>
            </a:fld>
            <a:endParaRPr kumimoji="1" lang="ja-JP" alt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025" y="927100"/>
            <a:ext cx="1833562" cy="366712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id="{DE36BEBA-512D-4F13-B097-9DA29F92D8A9}"/>
                  </a:ext>
                </a:extLst>
              </p:cNvPr>
              <p:cNvSpPr txBox="1"/>
              <p:nvPr/>
            </p:nvSpPr>
            <p:spPr>
              <a:xfrm>
                <a:off x="2114929" y="805254"/>
                <a:ext cx="13681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E36BEBA-512D-4F13-B097-9DA29F92D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929" y="805254"/>
                <a:ext cx="1368152" cy="307777"/>
              </a:xfrm>
              <a:prstGeom prst="rect">
                <a:avLst/>
              </a:prstGeom>
              <a:blipFill>
                <a:blip r:embed="rId3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DFB19A37-2B27-45C8-8757-A9EC693C1904}"/>
                  </a:ext>
                </a:extLst>
              </p:cNvPr>
              <p:cNvSpPr txBox="1"/>
              <p:nvPr/>
            </p:nvSpPr>
            <p:spPr>
              <a:xfrm>
                <a:off x="5999211" y="3726132"/>
                <a:ext cx="13681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≠0,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FB19A37-2B27-45C8-8757-A9EC693C1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9211" y="3726132"/>
                <a:ext cx="1368152" cy="307777"/>
              </a:xfrm>
              <a:prstGeom prst="rect">
                <a:avLst/>
              </a:prstGeom>
              <a:blipFill>
                <a:blip r:embed="rId4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746CEDB-46C0-4343-B966-C84D0DAC3A34}"/>
              </a:ext>
            </a:extLst>
          </p:cNvPr>
          <p:cNvSpPr/>
          <p:nvPr/>
        </p:nvSpPr>
        <p:spPr>
          <a:xfrm>
            <a:off x="4583781" y="1309148"/>
            <a:ext cx="72008" cy="720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CF1FE3B8-89C0-4BC5-82A7-61C9CDE61A4F}"/>
              </a:ext>
            </a:extLst>
          </p:cNvPr>
          <p:cNvSpPr/>
          <p:nvPr/>
        </p:nvSpPr>
        <p:spPr>
          <a:xfrm>
            <a:off x="4583781" y="4083918"/>
            <a:ext cx="72008" cy="720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EDF1C893-C24B-4453-8DD1-C2DD493E5AEE}"/>
              </a:ext>
            </a:extLst>
          </p:cNvPr>
          <p:cNvSpPr/>
          <p:nvPr/>
        </p:nvSpPr>
        <p:spPr>
          <a:xfrm>
            <a:off x="3934061" y="2688654"/>
            <a:ext cx="72008" cy="72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C36ACDF6-35EB-4B10-AD5E-4EFA08337D88}"/>
              </a:ext>
            </a:extLst>
          </p:cNvPr>
          <p:cNvSpPr/>
          <p:nvPr/>
        </p:nvSpPr>
        <p:spPr>
          <a:xfrm>
            <a:off x="5226769" y="2694017"/>
            <a:ext cx="72008" cy="72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DABA1900-B631-45EA-A1CC-AA027209DF26}"/>
                  </a:ext>
                </a:extLst>
              </p:cNvPr>
              <p:cNvSpPr txBox="1"/>
              <p:nvPr/>
            </p:nvSpPr>
            <p:spPr>
              <a:xfrm>
                <a:off x="755576" y="2499742"/>
                <a:ext cx="2742610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BA1900-B631-45EA-A1CC-AA027209D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499742"/>
                <a:ext cx="2742610" cy="427746"/>
              </a:xfrm>
              <a:prstGeom prst="rect">
                <a:avLst/>
              </a:prstGeom>
              <a:blipFill>
                <a:blip r:embed="rId5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9B77BD76-ECB9-462D-8AD6-F96FC3911B42}"/>
              </a:ext>
            </a:extLst>
          </p:cNvPr>
          <p:cNvCxnSpPr>
            <a:cxnSpLocks/>
          </p:cNvCxnSpPr>
          <p:nvPr/>
        </p:nvCxnSpPr>
        <p:spPr>
          <a:xfrm flipV="1">
            <a:off x="2699792" y="2211710"/>
            <a:ext cx="1306277" cy="243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D24DA0BD-548E-46C2-88A1-78C9EA0133DD}"/>
                  </a:ext>
                </a:extLst>
              </p:cNvPr>
              <p:cNvSpPr txBox="1"/>
              <p:nvPr/>
            </p:nvSpPr>
            <p:spPr>
              <a:xfrm>
                <a:off x="5999211" y="1107123"/>
                <a:ext cx="25882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Convex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24DA0BD-548E-46C2-88A1-78C9EA013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9211" y="1107123"/>
                <a:ext cx="2588273" cy="369332"/>
              </a:xfrm>
              <a:prstGeom prst="rect">
                <a:avLst/>
              </a:prstGeom>
              <a:blipFill>
                <a:blip r:embed="rId6"/>
                <a:stretch>
                  <a:fillRect l="-1882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C949D0D1-57EE-4585-9DDE-C033C067204F}"/>
              </a:ext>
            </a:extLst>
          </p:cNvPr>
          <p:cNvCxnSpPr>
            <a:stCxn id="21" idx="1"/>
          </p:cNvCxnSpPr>
          <p:nvPr/>
        </p:nvCxnSpPr>
        <p:spPr>
          <a:xfrm flipH="1" flipV="1">
            <a:off x="4860032" y="927100"/>
            <a:ext cx="1139179" cy="364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8C4DE4FC-0E6A-4AE5-A1FB-9160A70BA9EE}"/>
              </a:ext>
            </a:extLst>
          </p:cNvPr>
          <p:cNvCxnSpPr/>
          <p:nvPr/>
        </p:nvCxnSpPr>
        <p:spPr>
          <a:xfrm flipH="1">
            <a:off x="5868144" y="1695527"/>
            <a:ext cx="1080120" cy="1752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95288" y="1493730"/>
                <a:ext cx="2341795" cy="4841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in</m:t>
                          </m:r>
                        </m:e>
                        <m:lim>
                          <m:r>
                            <a:rPr lang="en-US" b="0" i="1" smtClean="0">
                              <a:latin typeface="Cambria Math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𝛾</m:t>
                          </m:r>
                        </m:lim>
                      </m:limLow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𝛾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r>
                        <a:rPr lang="en-US" b="0" i="1" smtClean="0">
                          <a:latin typeface="Cambria Math" charset="0"/>
                        </a:rPr>
                        <m:t>𝑔</m:t>
                      </m:r>
                      <m:r>
                        <a:rPr lang="en-US" b="0" i="1" smtClean="0">
                          <a:latin typeface="Cambria Math" charset="0"/>
                        </a:rPr>
                        <m:t>(</m:t>
                      </m:r>
                      <m:r>
                        <a:rPr lang="en-US" b="0" i="1" smtClean="0">
                          <a:latin typeface="Cambria Math" charset="0"/>
                        </a:rPr>
                        <m:t>𝛼</m:t>
                      </m:r>
                      <m:r>
                        <a:rPr lang="en-US" b="0" i="1" smtClean="0">
                          <a:latin typeface="Cambria Math" charset="0"/>
                        </a:rPr>
                        <m:t>,</m:t>
                      </m:r>
                      <m:r>
                        <a:rPr lang="en-US" b="0" i="1" smtClean="0">
                          <a:latin typeface="Cambria Math" charset="0"/>
                        </a:rPr>
                        <m:t>𝛾</m:t>
                      </m:r>
                      <m:r>
                        <a:rPr lang="en-US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88" y="1493730"/>
                <a:ext cx="2341795" cy="484172"/>
              </a:xfrm>
              <a:prstGeom prst="rect">
                <a:avLst/>
              </a:prstGeom>
              <a:blipFill rotWithShape="0">
                <a:blip r:embed="rId7"/>
                <a:stretch>
                  <a:fillRect t="-73418" b="-708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xmlns="" id="{BDBDC304-BF8C-4571-A813-34E2E071939A}"/>
              </a:ext>
            </a:extLst>
          </p:cNvPr>
          <p:cNvSpPr/>
          <p:nvPr/>
        </p:nvSpPr>
        <p:spPr>
          <a:xfrm rot="1450913">
            <a:off x="3455084" y="607075"/>
            <a:ext cx="1224136" cy="82563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6E81FA2F-AA60-474A-BEAF-6B3B5796E70F}"/>
              </a:ext>
            </a:extLst>
          </p:cNvPr>
          <p:cNvSpPr/>
          <p:nvPr/>
        </p:nvSpPr>
        <p:spPr>
          <a:xfrm rot="1450913">
            <a:off x="3689007" y="744388"/>
            <a:ext cx="816838" cy="5509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E2AF8601-042F-499B-B4B8-214F9EA13D93}"/>
              </a:ext>
            </a:extLst>
          </p:cNvPr>
          <p:cNvSpPr/>
          <p:nvPr/>
        </p:nvSpPr>
        <p:spPr>
          <a:xfrm rot="1450913">
            <a:off x="3981231" y="955748"/>
            <a:ext cx="389837" cy="2588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1C803775-322A-488C-ADE6-BE3032CCB174}"/>
              </a:ext>
            </a:extLst>
          </p:cNvPr>
          <p:cNvSpPr/>
          <p:nvPr/>
        </p:nvSpPr>
        <p:spPr>
          <a:xfrm rot="12419112">
            <a:off x="4878175" y="3603353"/>
            <a:ext cx="1224136" cy="82563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E4BA88DF-1D96-4CB5-91BE-D6D18F8D2318}"/>
              </a:ext>
            </a:extLst>
          </p:cNvPr>
          <p:cNvSpPr/>
          <p:nvPr/>
        </p:nvSpPr>
        <p:spPr>
          <a:xfrm rot="12419112">
            <a:off x="5114651" y="3751159"/>
            <a:ext cx="816838" cy="5509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DFE4836F-0E78-4CAF-881B-E997926D32B1}"/>
              </a:ext>
            </a:extLst>
          </p:cNvPr>
          <p:cNvSpPr/>
          <p:nvPr/>
        </p:nvSpPr>
        <p:spPr>
          <a:xfrm rot="12419112">
            <a:off x="5406875" y="3962519"/>
            <a:ext cx="389837" cy="2588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xmlns="" id="{7D95C71D-EA70-4BD3-A5F2-ABFCDBD3CC1D}"/>
                  </a:ext>
                </a:extLst>
              </p:cNvPr>
              <p:cNvSpPr txBox="1"/>
              <p:nvPr/>
            </p:nvSpPr>
            <p:spPr>
              <a:xfrm>
                <a:off x="5369373" y="2559726"/>
                <a:ext cx="13681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≠0,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D95C71D-EA70-4BD3-A5F2-ABFCDBD3C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9373" y="2559726"/>
                <a:ext cx="1368152" cy="307777"/>
              </a:xfrm>
              <a:prstGeom prst="rect">
                <a:avLst/>
              </a:prstGeom>
              <a:blipFill>
                <a:blip r:embed="rId8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xmlns="" id="{51723A5D-1E6B-4201-85F5-CFB1BA73AA3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186" y="2440616"/>
            <a:ext cx="680426" cy="58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11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4" grpId="0" animBg="1"/>
      <p:bldP spid="15" grpId="0" animBg="1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FCB053-9302-4433-A0EE-928F053E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Without Ridge Structure…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91C89943-CCF2-4951-9FEA-DA883C2195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lim>
                      </m:limLow>
                      <m:r>
                        <a:rPr lang="en-US" i="1" smtClean="0">
                          <a:latin typeface="Cambria Math" panose="02040503050406030204" pitchFamily="18" charset="0"/>
                        </a:rPr>
                        <m:t>∥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e>
                      </m:nary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sSubSup>
                        <m:sSub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  <m:sSubSup>
                        <m:sSub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Limitations: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It will fail to select highly correlated variables.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When the number of biomarkers greater than sample size, i.e.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the dimension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, the number of selected genes is bounded by the sample size.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C89943-CCF2-4951-9FEA-DA883C2195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40" r="-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DE3A06-EBAA-4965-8CF9-209DC7F74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9528500-A9D8-47D3-8FAC-D951DC786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15</a:t>
            </a:fld>
            <a:endParaRPr kumimoji="1" lang="ja-JP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8E5842B-094D-4251-BF6D-9492E15A8993}"/>
              </a:ext>
            </a:extLst>
          </p:cNvPr>
          <p:cNvSpPr/>
          <p:nvPr/>
        </p:nvSpPr>
        <p:spPr>
          <a:xfrm>
            <a:off x="5220072" y="1419622"/>
            <a:ext cx="2232248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6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Weights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16</a:t>
            </a:fld>
            <a:endParaRPr kumimoji="1" lang="ja-JP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D1DBAA3-DFB4-4B72-933E-70C9E117546A}"/>
              </a:ext>
            </a:extLst>
          </p:cNvPr>
          <p:cNvSpPr txBox="1"/>
          <p:nvPr/>
        </p:nvSpPr>
        <p:spPr>
          <a:xfrm>
            <a:off x="247167" y="3395196"/>
            <a:ext cx="1860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Adaptive Weight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xmlns="" id="{94A07FE0-D906-4F8B-BA56-443C9FB13696}"/>
              </a:ext>
            </a:extLst>
          </p:cNvPr>
          <p:cNvSpPr/>
          <p:nvPr/>
        </p:nvSpPr>
        <p:spPr>
          <a:xfrm>
            <a:off x="2123728" y="3507854"/>
            <a:ext cx="36004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xmlns="" id="{0A6E8DC9-E40C-4CD5-9856-9CF482BA5F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1006" y="940167"/>
                <a:ext cx="8281987" cy="366712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lim>
                      </m:limLow>
                      <m:r>
                        <a:rPr lang="en-US" i="1">
                          <a:latin typeface="Cambria Math" panose="02040503050406030204" pitchFamily="18" charset="0"/>
                        </a:rPr>
                        <m:t>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Denote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group of prognostic and predictive effects for gene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. Then to allow each gene be equally likely to have nonzero prognostic effect, we have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=∥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+1.4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den>
                                  </m:f>
                                </m:e>
                              </m:ra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A6E8DC9-E40C-4CD5-9856-9CF482BA5F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006" y="940167"/>
                <a:ext cx="8281987" cy="3667125"/>
              </a:xfrm>
              <a:blipFill rotWithShape="0">
                <a:blip r:embed="rId2"/>
                <a:stretch>
                  <a:fillRect l="-1841" r="-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510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8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Strategies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813" y="1534510"/>
            <a:ext cx="8281987" cy="245230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8225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6997" y="927100"/>
            <a:ext cx="5757619" cy="366712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283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Background: </a:t>
            </a:r>
          </a:p>
          <a:p>
            <a:pPr lvl="1"/>
            <a:r>
              <a:rPr lang="en-US" dirty="0"/>
              <a:t>What is a predictive biomarker?</a:t>
            </a:r>
          </a:p>
          <a:p>
            <a:pPr lvl="1"/>
            <a:r>
              <a:rPr lang="en-US" dirty="0"/>
              <a:t>Variable Selection with Lasso</a:t>
            </a:r>
          </a:p>
          <a:p>
            <a:r>
              <a:rPr lang="en-US" dirty="0"/>
              <a:t>Model: </a:t>
            </a:r>
          </a:p>
          <a:p>
            <a:pPr lvl="1"/>
            <a:r>
              <a:rPr lang="en-US" dirty="0"/>
              <a:t>Linear model</a:t>
            </a:r>
          </a:p>
          <a:p>
            <a:pPr lvl="1"/>
            <a:r>
              <a:rPr lang="en-US" dirty="0"/>
              <a:t>Group Lasso penalty term design</a:t>
            </a:r>
          </a:p>
          <a:p>
            <a:r>
              <a:rPr lang="en-US" dirty="0"/>
              <a:t>Simulations</a:t>
            </a:r>
          </a:p>
          <a:p>
            <a:pPr lvl="1"/>
            <a:r>
              <a:rPr lang="en-US" dirty="0"/>
              <a:t>Proportions of nonzero interactions</a:t>
            </a:r>
          </a:p>
          <a:p>
            <a:pPr lvl="1"/>
            <a:r>
              <a:rPr lang="en-US" dirty="0"/>
              <a:t>Signal to Noise ratio</a:t>
            </a:r>
          </a:p>
          <a:p>
            <a:pPr lvl="1"/>
            <a:r>
              <a:rPr lang="en-US" dirty="0"/>
              <a:t>Large-scale high dimensional data</a:t>
            </a:r>
          </a:p>
          <a:p>
            <a:r>
              <a:rPr lang="en-US" dirty="0"/>
              <a:t>Conclusions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 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426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A8BB3D-2D35-4F66-AFB4-2A9AE768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0" y="1563638"/>
            <a:ext cx="4608512" cy="1460158"/>
          </a:xfrm>
        </p:spPr>
        <p:txBody>
          <a:bodyPr/>
          <a:lstStyle/>
          <a:p>
            <a:pPr algn="ctr"/>
            <a:r>
              <a:rPr lang="en-US" dirty="0"/>
              <a:t>Simulations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1862E8A-91FD-4C41-A192-DB3D27D8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DA5ED20-07EE-4130-97A2-FC2FBDDF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9258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D675AA-6913-48BC-85A2-5C1947B70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9FB236-54CE-4723-A388-7B2C26E5D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Sample Size: N=100</a:t>
            </a:r>
          </a:p>
          <a:p>
            <a:r>
              <a:rPr lang="en-US" dirty="0"/>
              <a:t>Dimensions for baseline </a:t>
            </a:r>
            <a:r>
              <a:rPr lang="en-US" altLang="zh-CN" dirty="0"/>
              <a:t>covariates</a:t>
            </a:r>
            <a:r>
              <a:rPr lang="en-US" dirty="0"/>
              <a:t> = </a:t>
            </a:r>
            <a:r>
              <a:rPr lang="en-US" altLang="zh-CN" dirty="0"/>
              <a:t>5 (</a:t>
            </a:r>
            <a:r>
              <a:rPr lang="en-US" dirty="0"/>
              <a:t>Standard Normal Distribution</a:t>
            </a:r>
            <a:r>
              <a:rPr lang="en-US" altLang="zh-CN" dirty="0"/>
              <a:t>)</a:t>
            </a:r>
            <a:endParaRPr lang="en-US" dirty="0"/>
          </a:p>
          <a:p>
            <a:r>
              <a:rPr lang="en-US" dirty="0"/>
              <a:t>Dimensions for treatment covariate = 1, (binary: +1,-1)</a:t>
            </a:r>
          </a:p>
          <a:p>
            <a:r>
              <a:rPr lang="en-US" b="1" dirty="0"/>
              <a:t>Dimensions for Genes = </a:t>
            </a:r>
            <a:r>
              <a:rPr lang="en-US" altLang="zh-CN" b="1" dirty="0"/>
              <a:t>5</a:t>
            </a:r>
            <a:r>
              <a:rPr lang="en-US" b="1" dirty="0"/>
              <a:t>0, 100,</a:t>
            </a:r>
            <a:r>
              <a:rPr lang="en-US" altLang="zh-CN" b="1" dirty="0"/>
              <a:t>200 (</a:t>
            </a:r>
            <a:r>
              <a:rPr lang="en-US" b="1" dirty="0"/>
              <a:t>Standard Normal Distribution/Binomial Distribution)</a:t>
            </a:r>
          </a:p>
          <a:p>
            <a:r>
              <a:rPr lang="en-US" dirty="0"/>
              <a:t>Coefficients for baseline and treatment variables: standard normal distribution</a:t>
            </a:r>
          </a:p>
          <a:p>
            <a:r>
              <a:rPr lang="en-US" altLang="zh-CN" dirty="0"/>
              <a:t>Coefficients for genes=+3,-3,+5,-5</a:t>
            </a:r>
          </a:p>
          <a:p>
            <a:r>
              <a:rPr lang="en-US" dirty="0"/>
              <a:t>Iterations: 100</a:t>
            </a:r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DDDA0BE-FB94-44D9-8026-4299635DF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9272EAA-7658-4CAB-B263-CD4B022CF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697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087D96-4F48-402C-9A22-A3A89A572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03F415E-2814-47D8-8986-8A3A951F9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814" y="927498"/>
            <a:ext cx="8281987" cy="3667125"/>
          </a:xfrm>
        </p:spPr>
        <p:txBody>
          <a:bodyPr/>
          <a:lstStyle/>
          <a:p>
            <a:r>
              <a:rPr lang="en-US" b="1" dirty="0"/>
              <a:t>10%, 20%, 30%, 40% of genes have prognostic effects</a:t>
            </a:r>
          </a:p>
          <a:p>
            <a:r>
              <a:rPr lang="en-US" b="1" dirty="0"/>
              <a:t>5%, 10%, 15%, 20% of genes have predictive effects</a:t>
            </a:r>
          </a:p>
          <a:p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624D5AE-8946-4C90-850A-598E06BFD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338FA2D-196C-4DEF-97C9-AFD64AE6F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21</a:t>
            </a:fld>
            <a:endParaRPr kumimoji="1" lang="ja-JP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9CE8327-D90B-419B-AEA4-71B82617F441}"/>
              </a:ext>
            </a:extLst>
          </p:cNvPr>
          <p:cNvSpPr/>
          <p:nvPr/>
        </p:nvSpPr>
        <p:spPr>
          <a:xfrm>
            <a:off x="3195034" y="3635041"/>
            <a:ext cx="4176464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FD7498B-D752-4299-93F1-89F70E6DC4C9}"/>
              </a:ext>
            </a:extLst>
          </p:cNvPr>
          <p:cNvSpPr/>
          <p:nvPr/>
        </p:nvSpPr>
        <p:spPr>
          <a:xfrm>
            <a:off x="3203848" y="3635041"/>
            <a:ext cx="1080120" cy="360040"/>
          </a:xfrm>
          <a:prstGeom prst="rect">
            <a:avLst/>
          </a:prstGeom>
          <a:solidFill>
            <a:schemeClr val="accent3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943E299-3DD3-4BDC-872E-A723F2FEC289}"/>
              </a:ext>
            </a:extLst>
          </p:cNvPr>
          <p:cNvSpPr/>
          <p:nvPr/>
        </p:nvSpPr>
        <p:spPr>
          <a:xfrm>
            <a:off x="3203848" y="3003798"/>
            <a:ext cx="4176464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7EC04703-0934-4088-8C30-08DC833DCA54}"/>
              </a:ext>
            </a:extLst>
          </p:cNvPr>
          <p:cNvSpPr/>
          <p:nvPr/>
        </p:nvSpPr>
        <p:spPr>
          <a:xfrm>
            <a:off x="3203848" y="3003798"/>
            <a:ext cx="2016224" cy="360040"/>
          </a:xfrm>
          <a:prstGeom prst="rect">
            <a:avLst/>
          </a:prstGeom>
          <a:solidFill>
            <a:schemeClr val="accent3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2C16A90-5E97-4B18-984B-B7C50B1073AA}"/>
              </a:ext>
            </a:extLst>
          </p:cNvPr>
          <p:cNvSpPr txBox="1"/>
          <p:nvPr/>
        </p:nvSpPr>
        <p:spPr>
          <a:xfrm>
            <a:off x="3420742" y="36386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E2234DA-6987-4ED4-BA76-BA3ABA99CCB9}"/>
              </a:ext>
            </a:extLst>
          </p:cNvPr>
          <p:cNvSpPr txBox="1"/>
          <p:nvPr/>
        </p:nvSpPr>
        <p:spPr>
          <a:xfrm>
            <a:off x="3703622" y="29991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40%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BD26A27-FC2B-4AAD-9133-6B217D6FB28F}"/>
              </a:ext>
            </a:extLst>
          </p:cNvPr>
          <p:cNvSpPr txBox="1"/>
          <p:nvPr/>
        </p:nvSpPr>
        <p:spPr>
          <a:xfrm>
            <a:off x="997129" y="3625749"/>
            <a:ext cx="19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Predictive Effects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D939FD6-633E-419B-B7F1-B9F75651991B}"/>
              </a:ext>
            </a:extLst>
          </p:cNvPr>
          <p:cNvSpPr txBox="1"/>
          <p:nvPr/>
        </p:nvSpPr>
        <p:spPr>
          <a:xfrm>
            <a:off x="997129" y="3003058"/>
            <a:ext cx="2039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Prognostic Effects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xmlns="" id="{F2F2FAEA-93F8-4C3F-938B-B013F8C832BF}"/>
              </a:ext>
            </a:extLst>
          </p:cNvPr>
          <p:cNvSpPr/>
          <p:nvPr/>
        </p:nvSpPr>
        <p:spPr>
          <a:xfrm rot="5400000">
            <a:off x="5107652" y="2180115"/>
            <a:ext cx="360042" cy="41676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E379FFCB-270F-42B0-A13C-5284701B20EF}"/>
                  </a:ext>
                </a:extLst>
              </p:cNvPr>
              <p:cNvSpPr txBox="1"/>
              <p:nvPr/>
            </p:nvSpPr>
            <p:spPr>
              <a:xfrm>
                <a:off x="4500838" y="4443961"/>
                <a:ext cx="10751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genes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379FFCB-270F-42B0-A13C-5284701B2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838" y="4443961"/>
                <a:ext cx="1075103" cy="369332"/>
              </a:xfrm>
              <a:prstGeom prst="rect">
                <a:avLst/>
              </a:prstGeom>
              <a:blipFill>
                <a:blip r:embed="rId2"/>
                <a:stretch>
                  <a:fillRect t="-9836" r="-282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DDC5DD18-D812-43C2-9EC9-E1F020D834D6}"/>
                  </a:ext>
                </a:extLst>
              </p:cNvPr>
              <p:cNvSpPr txBox="1"/>
              <p:nvPr/>
            </p:nvSpPr>
            <p:spPr>
              <a:xfrm>
                <a:off x="7661974" y="3003058"/>
                <a:ext cx="3936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DC5DD18-D812-43C2-9EC9-E1F020D83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974" y="3003058"/>
                <a:ext cx="39363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FA32C9F3-6CD8-4695-9D77-2E0F33F0A1AF}"/>
                  </a:ext>
                </a:extLst>
              </p:cNvPr>
              <p:cNvSpPr txBox="1"/>
              <p:nvPr/>
            </p:nvSpPr>
            <p:spPr>
              <a:xfrm>
                <a:off x="7661973" y="3614174"/>
                <a:ext cx="3768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A32C9F3-6CD8-4695-9D77-2E0F33F0A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973" y="3614174"/>
                <a:ext cx="376833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0986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2" grpId="0"/>
      <p:bldP spid="14" grpId="0"/>
      <p:bldP spid="15" grpId="0"/>
      <p:bldP spid="16" grpId="0" animBg="1"/>
      <p:bldP spid="17" grpId="0"/>
      <p:bldP spid="11" grpId="0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83EDA4-B6D3-49E9-B6F9-35CE16B27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Structure</a:t>
            </a:r>
          </a:p>
        </p:txBody>
      </p:sp>
      <p:pic>
        <p:nvPicPr>
          <p:cNvPr id="8" name="Content Placeholder 7" descr="A close up of a device&#10;&#10;Description generated with high confidence">
            <a:extLst>
              <a:ext uri="{FF2B5EF4-FFF2-40B4-BE49-F238E27FC236}">
                <a16:creationId xmlns:a16="http://schemas.microsoft.com/office/drawing/2014/main" xmlns="" id="{8CE1E0D6-6F26-4032-8800-2CF4E7F299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932" y="923925"/>
            <a:ext cx="4349985" cy="36703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xmlns="" id="{B6C5B79B-0970-4BFB-91A9-E1CB31566408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04814" y="1653649"/>
                <a:ext cx="3060700" cy="990109"/>
              </a:xfrm>
            </p:spPr>
            <p:txBody>
              <a:bodyPr/>
              <a:lstStyle/>
              <a:p>
                <a:r>
                  <a:rPr lang="en-US" sz="1800" dirty="0"/>
                  <a:t>Autocorrelation Matrix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 sz="1800" i="1">
                            <a:latin typeface="Cambria Math" charset="0"/>
                          </a:rPr>
                          <m:t>𝑖</m:t>
                        </m:r>
                        <m:r>
                          <a:rPr lang="en-US" sz="1800" i="1">
                            <a:latin typeface="Cambria Math" charset="0"/>
                          </a:rPr>
                          <m:t>,</m:t>
                        </m:r>
                        <m:r>
                          <a:rPr lang="en-US" sz="1800" i="1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sz="1800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charset="0"/>
                          </a:rPr>
                          <m:t>0.3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sz="1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1800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800" i="1">
                                <a:latin typeface="Cambria Math" charset="0"/>
                              </a:rPr>
                              <m:t>𝑗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1800" dirty="0"/>
                  <a:t> and block structure.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B6C5B79B-0970-4BFB-91A9-E1CB315664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04814" y="1653649"/>
                <a:ext cx="3060700" cy="990109"/>
              </a:xfrm>
              <a:blipFill>
                <a:blip r:embed="rId3"/>
                <a:stretch>
                  <a:fillRect l="-4582" t="-3067" b="-6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43AD325-324B-46FB-8992-11B6F4834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C82B01A-3AFA-492D-BC99-4E071A260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4F33CCF8-87B5-4D8D-A941-8EB5582DF6A2}"/>
              </a:ext>
            </a:extLst>
          </p:cNvPr>
          <p:cNvSpPr txBox="1">
            <a:spLocks/>
          </p:cNvSpPr>
          <p:nvPr/>
        </p:nvSpPr>
        <p:spPr>
          <a:xfrm>
            <a:off x="404814" y="2707106"/>
            <a:ext cx="3060700" cy="68341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tabLst/>
              <a:def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defRPr>
            </a:lvl1pPr>
          </a:lstStyle>
          <a:p>
            <a:r>
              <a:rPr lang="en-US" sz="1800" dirty="0"/>
              <a:t>Signal to Noise ratio (SNR)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3">
                <a:extLst>
                  <a:ext uri="{FF2B5EF4-FFF2-40B4-BE49-F238E27FC236}">
                    <a16:creationId xmlns:a16="http://schemas.microsoft.com/office/drawing/2014/main" xmlns="" id="{5E65C462-EF0B-4F14-92B6-DD92E82EA8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4814" y="3390525"/>
                <a:ext cx="3060700" cy="990109"/>
              </a:xfrm>
              <a:prstGeom prst="rect">
                <a:avLst/>
              </a:prstGeom>
            </p:spPr>
            <p:txBody>
              <a:bodyPr vert="horz" lIns="0" tIns="45720" rIns="91440" bIns="45720" rtlCol="0">
                <a:normAutofit fontScale="92500"/>
              </a:bodyPr>
              <a:lstStyle>
                <a:lvl1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kumimoji="1" lang="ja-JP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4C4948"/>
                    </a:solidFill>
                    <a:effectLst/>
                    <a:uLnTx/>
                    <a:uFillTx/>
                    <a:latin typeface="Calibri" pitchFamily="34" charset="0"/>
                    <a:ea typeface="メイリオ" pitchFamily="50" charset="-128"/>
                    <a:cs typeface="Calibri" pitchFamily="34" charset="0"/>
                  </a:defRPr>
                </a:lvl1pPr>
                <a:lvl2pPr marL="4572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kumimoji="1" lang="ja-JP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4C4948"/>
                    </a:solidFill>
                    <a:effectLst/>
                    <a:uLnTx/>
                    <a:uFillTx/>
                    <a:latin typeface="Calibri" pitchFamily="34" charset="0"/>
                    <a:ea typeface="メイリオ" pitchFamily="50" charset="-128"/>
                    <a:cs typeface="Calibri" pitchFamily="34" charset="0"/>
                  </a:defRPr>
                </a:lvl2pPr>
                <a:lvl3pPr marL="9144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kumimoji="1" lang="ja-JP" altLang="en-US" sz="1000" b="0" i="0" u="none" strike="noStrike" kern="1200" cap="none" spc="0" normalizeH="0" baseline="0" noProof="0">
                    <a:ln>
                      <a:noFill/>
                    </a:ln>
                    <a:solidFill>
                      <a:srgbClr val="4C4948"/>
                    </a:solidFill>
                    <a:effectLst/>
                    <a:uLnTx/>
                    <a:uFillTx/>
                    <a:latin typeface="Calibri" pitchFamily="34" charset="0"/>
                    <a:ea typeface="メイリオ" pitchFamily="50" charset="-128"/>
                    <a:cs typeface="Calibri" pitchFamily="34" charset="0"/>
                  </a:defRPr>
                </a:lvl3pPr>
                <a:lvl4pPr marL="13716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kumimoji="1" lang="ja-JP" altLang="en-US" sz="900" b="0" i="0" u="none" strike="noStrike" kern="1200" cap="none" spc="0" normalizeH="0" baseline="0" noProof="0">
                    <a:ln>
                      <a:noFill/>
                    </a:ln>
                    <a:solidFill>
                      <a:srgbClr val="4C4948"/>
                    </a:solidFill>
                    <a:effectLst/>
                    <a:uLnTx/>
                    <a:uFillTx/>
                    <a:latin typeface="Calibri" pitchFamily="34" charset="0"/>
                    <a:ea typeface="メイリオ" pitchFamily="50" charset="-128"/>
                    <a:cs typeface="Calibri" pitchFamily="34" charset="0"/>
                  </a:defRPr>
                </a:lvl4pPr>
                <a:lvl5pPr marL="18288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kumimoji="1" lang="ja-JP" altLang="en-US" sz="900" b="0" i="0" u="none" strike="noStrike" kern="1200" cap="none" spc="0" normalizeH="0" baseline="0" noProof="0">
                    <a:ln>
                      <a:noFill/>
                    </a:ln>
                    <a:solidFill>
                      <a:srgbClr val="4C4948"/>
                    </a:solidFill>
                    <a:effectLst/>
                    <a:uLnTx/>
                    <a:uFillTx/>
                    <a:latin typeface="Calibri" pitchFamily="34" charset="0"/>
                    <a:ea typeface="メイリオ" pitchFamily="50" charset="-128"/>
                    <a:cs typeface="Calibri" pitchFamily="34" charset="0"/>
                  </a:defRPr>
                </a:lvl5pPr>
                <a:lvl6pPr marL="22860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kumimoji="1"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kumimoji="1"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kumimoji="1"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kumimoji="1"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/>
                  <a:t>For 100 genes: 1, 5, 10, 20, 100.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1" smtClean="0">
                        <a:latin typeface="Cambria Math" panose="02040503050406030204" pitchFamily="18" charset="0"/>
                      </a:rPr>
                      <m:t>SNR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𝑣𝑎𝑟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𝑣𝑎𝑟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1800" dirty="0"/>
                  <a:t>, where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1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Text Placeholder 3">
                <a:extLst>
                  <a:ext uri="{FF2B5EF4-FFF2-40B4-BE49-F238E27FC236}">
                    <a16:creationId xmlns:a16="http://schemas.microsoft.com/office/drawing/2014/main" id="{5E65C462-EF0B-4F14-92B6-DD92E82EA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14" y="3390525"/>
                <a:ext cx="3060700" cy="990109"/>
              </a:xfrm>
              <a:prstGeom prst="rect">
                <a:avLst/>
              </a:prstGeom>
              <a:blipFill>
                <a:blip r:embed="rId4"/>
                <a:stretch>
                  <a:fillRect l="-4183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1">
            <a:extLst>
              <a:ext uri="{FF2B5EF4-FFF2-40B4-BE49-F238E27FC236}">
                <a16:creationId xmlns:a16="http://schemas.microsoft.com/office/drawing/2014/main" xmlns="" id="{E17ECA68-FF04-4278-9440-FC0B19DC7E0C}"/>
              </a:ext>
            </a:extLst>
          </p:cNvPr>
          <p:cNvSpPr txBox="1">
            <a:spLocks/>
          </p:cNvSpPr>
          <p:nvPr/>
        </p:nvSpPr>
        <p:spPr>
          <a:xfrm>
            <a:off x="395288" y="129397"/>
            <a:ext cx="7848600" cy="524054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tabLst/>
              <a:def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defRPr>
            </a:lvl1pPr>
          </a:lstStyle>
          <a:p>
            <a:r>
              <a:rPr lang="en-US" b="0" dirty="0"/>
              <a:t>Simulation Setup</a:t>
            </a:r>
          </a:p>
        </p:txBody>
      </p:sp>
    </p:spTree>
    <p:extLst>
      <p:ext uri="{BB962C8B-B14F-4D97-AF65-F5344CB8AC3E}">
        <p14:creationId xmlns:p14="http://schemas.microsoft.com/office/powerpoint/2010/main" val="49485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C23E1A-E65F-45E3-B3EB-E57706C09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setup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6967B0B5-D35B-4A22-A314-443746DAC8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9817078"/>
              </p:ext>
            </p:extLst>
          </p:nvPr>
        </p:nvGraphicFramePr>
        <p:xfrm>
          <a:off x="404813" y="927100"/>
          <a:ext cx="8281985" cy="2392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6397">
                  <a:extLst>
                    <a:ext uri="{9D8B030D-6E8A-4147-A177-3AD203B41FA5}">
                      <a16:colId xmlns:a16="http://schemas.microsoft.com/office/drawing/2014/main" xmlns="" val="739102875"/>
                    </a:ext>
                  </a:extLst>
                </a:gridCol>
                <a:gridCol w="1656397">
                  <a:extLst>
                    <a:ext uri="{9D8B030D-6E8A-4147-A177-3AD203B41FA5}">
                      <a16:colId xmlns:a16="http://schemas.microsoft.com/office/drawing/2014/main" xmlns="" val="3414489019"/>
                    </a:ext>
                  </a:extLst>
                </a:gridCol>
                <a:gridCol w="1656397">
                  <a:extLst>
                    <a:ext uri="{9D8B030D-6E8A-4147-A177-3AD203B41FA5}">
                      <a16:colId xmlns:a16="http://schemas.microsoft.com/office/drawing/2014/main" xmlns="" val="2900459187"/>
                    </a:ext>
                  </a:extLst>
                </a:gridCol>
                <a:gridCol w="1656397">
                  <a:extLst>
                    <a:ext uri="{9D8B030D-6E8A-4147-A177-3AD203B41FA5}">
                      <a16:colId xmlns:a16="http://schemas.microsoft.com/office/drawing/2014/main" xmlns="" val="2175912481"/>
                    </a:ext>
                  </a:extLst>
                </a:gridCol>
                <a:gridCol w="1656397">
                  <a:extLst>
                    <a:ext uri="{9D8B030D-6E8A-4147-A177-3AD203B41FA5}">
                      <a16:colId xmlns:a16="http://schemas.microsoft.com/office/drawing/2014/main" xmlns="" val="1202905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Proportion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SNR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Dimension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SNP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87788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Predictive Biomarkers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5%,10%,</a:t>
                      </a:r>
                      <a:br>
                        <a:rPr lang="en-US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15%,20%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7102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Biomarkers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50,100,200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51828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SNR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1,5,10,20,100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07386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Covariate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N(0,1)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N(0,1)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N(0,1)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N(0,1)</a:t>
                      </a:r>
                      <a:br>
                        <a:rPr lang="en-US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Binom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(2,0.5)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72911081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D81FAF2-5569-44B7-B08D-B9E9332BC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B26AB91-3F16-449D-B663-A3317A22D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29906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814" y="927499"/>
            <a:ext cx="8281987" cy="24363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General Elastic Net without penalizing baseline and treatment variables (Lasso)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Bayesian Model Averaging (BMA)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Stepwise Variable Selection by likelihood (step)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Iterative Sure Independent Screening (SIS)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Random Forest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4697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494603-1C22-4A8B-96DB-3D42D3B82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F0F037-A703-4FE5-A20E-E873E5DCE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Proportion</a:t>
            </a:r>
          </a:p>
          <a:p>
            <a:pPr lvl="1"/>
            <a:r>
              <a:rPr lang="en-US" dirty="0"/>
              <a:t>Fixed number of genes: 100</a:t>
            </a:r>
          </a:p>
          <a:p>
            <a:pPr lvl="1"/>
            <a:r>
              <a:rPr lang="en-US" dirty="0"/>
              <a:t>Fixed SNR=10</a:t>
            </a:r>
          </a:p>
          <a:p>
            <a:pPr lvl="1"/>
            <a:r>
              <a:rPr lang="en-US" dirty="0"/>
              <a:t>Fixed covariates data type: Standard Normal Distribution</a:t>
            </a:r>
          </a:p>
          <a:p>
            <a:pPr lvl="0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SNR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number of genes: 100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proportion of nonzero predictive biomarkers: 10%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covariates data type: Standard Normal Distribution</a:t>
            </a: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Dimension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proportion of nonzero predictive biomarkers: 10%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SNR=10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covariates data type: Standard Normal Distribution</a:t>
            </a: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SNP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number of genes: 100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proportion of nonzero predictive biomarkers: 10%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SNR=10</a:t>
            </a:r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1B43182-D327-45AA-BBE2-67B83983E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2AFE35B-758B-4A31-A289-5F105EBA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725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C3287B-4B25-4805-91C7-B2172474D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Results for different proportions of nonzero interaction effects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E138E50-124F-453E-8E9C-9827E3C89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3F6053E-02C5-4B4B-B1E2-45B43E0FB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26</a:t>
            </a:fld>
            <a:endParaRPr kumimoji="1" lang="ja-JP" altLang="en-US"/>
          </a:p>
        </p:txBody>
      </p:sp>
      <p:pic>
        <p:nvPicPr>
          <p:cNvPr id="16" name="Content Placeholder 1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94612C34-983C-4000-BDC0-79E9DA74339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71942"/>
            <a:ext cx="3796831" cy="3203576"/>
          </a:xfrm>
        </p:spPr>
      </p:pic>
      <p:pic>
        <p:nvPicPr>
          <p:cNvPr id="18" name="Content Placeholder 17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xmlns="" id="{9AE66F6C-3CE4-47F4-9BCA-5B6657878E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512" y="1259417"/>
            <a:ext cx="3688928" cy="311253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C70F91C-AE9D-41F1-B6A9-A8D8F345A35E}"/>
              </a:ext>
            </a:extLst>
          </p:cNvPr>
          <p:cNvSpPr txBox="1"/>
          <p:nvPr/>
        </p:nvSpPr>
        <p:spPr>
          <a:xfrm>
            <a:off x="899592" y="830818"/>
            <a:ext cx="26094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PPV=Positive Predictive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28C33D5-4CF1-4837-95F2-154485EE50F9}"/>
              </a:ext>
            </a:extLst>
          </p:cNvPr>
          <p:cNvSpPr txBox="1"/>
          <p:nvPr/>
        </p:nvSpPr>
        <p:spPr>
          <a:xfrm>
            <a:off x="5292080" y="830817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FNR=False Negative Rate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F3BC95E0-225D-465F-A17D-6A819012275B}"/>
                  </a:ext>
                </a:extLst>
              </p:cNvPr>
              <p:cNvSpPr txBox="1"/>
              <p:nvPr/>
            </p:nvSpPr>
            <p:spPr>
              <a:xfrm>
                <a:off x="1120444" y="4309814"/>
                <a:ext cx="199605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Almost highest PPV</a:t>
                </a:r>
              </a:p>
              <a:p>
                <a:r>
                  <a:rPr lang="en-US" sz="1600" dirty="0"/>
                  <a:t>Proportion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en-US" sz="1600" dirty="0"/>
                  <a:t>, PPV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3BC95E0-225D-465F-A17D-6A8190122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444" y="4309814"/>
                <a:ext cx="1996059" cy="584775"/>
              </a:xfrm>
              <a:prstGeom prst="rect">
                <a:avLst/>
              </a:prstGeom>
              <a:blipFill>
                <a:blip r:embed="rId4"/>
                <a:stretch>
                  <a:fillRect l="-1835" t="-3125" r="-612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3734ABD-6C9C-4485-B458-387B4DC38E0F}"/>
              </a:ext>
            </a:extLst>
          </p:cNvPr>
          <p:cNvSpPr txBox="1"/>
          <p:nvPr/>
        </p:nvSpPr>
        <p:spPr>
          <a:xfrm>
            <a:off x="5618590" y="4371950"/>
            <a:ext cx="208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relative low FNR</a:t>
            </a:r>
          </a:p>
        </p:txBody>
      </p:sp>
    </p:spTree>
    <p:extLst>
      <p:ext uri="{BB962C8B-B14F-4D97-AF65-F5344CB8AC3E}">
        <p14:creationId xmlns:p14="http://schemas.microsoft.com/office/powerpoint/2010/main" val="151123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880D59D-B966-4D03-9A27-2F273A7970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Group Lasso has the best performance.</a:t>
            </a:r>
          </a:p>
          <a:p>
            <a:r>
              <a:rPr lang="en-US" dirty="0"/>
              <a:t>Precision decreases as proportion of nonzero biomarkers increasing.</a:t>
            </a:r>
          </a:p>
          <a:p>
            <a:r>
              <a:rPr lang="en-US" dirty="0"/>
              <a:t>Group Lasso has an relative low FNR.</a:t>
            </a:r>
          </a:p>
          <a:p>
            <a:r>
              <a:rPr lang="en-US" dirty="0"/>
              <a:t>Group Lasso underestimated model size for predictive biomarkers.</a:t>
            </a:r>
          </a:p>
          <a:p>
            <a:r>
              <a:rPr lang="en-US" dirty="0"/>
              <a:t>Currently developing new stop criterion to reduce FNR.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27A8496-2167-4D9D-A7F1-E07F56501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D883F77-16A4-4D6A-864F-5E7655260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27</a:t>
            </a:fld>
            <a:endParaRPr kumimoji="1" lang="ja-JP" altLang="en-US"/>
          </a:p>
        </p:txBody>
      </p:sp>
      <p:pic>
        <p:nvPicPr>
          <p:cNvPr id="14" name="Content Placeholder 13" descr="A close up of a map&#10;&#10;Description generated with very high confidence">
            <a:extLst>
              <a:ext uri="{FF2B5EF4-FFF2-40B4-BE49-F238E27FC236}">
                <a16:creationId xmlns:a16="http://schemas.microsoft.com/office/drawing/2014/main" xmlns="" id="{68108ED2-CE41-4CF2-9B55-A91EEDDAB74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987574"/>
            <a:ext cx="3925769" cy="3312368"/>
          </a:xfr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xmlns="" id="{D876B46F-79A6-44FA-B0B9-89AF6E35ECB6}"/>
              </a:ext>
            </a:extLst>
          </p:cNvPr>
          <p:cNvSpPr txBox="1">
            <a:spLocks/>
          </p:cNvSpPr>
          <p:nvPr/>
        </p:nvSpPr>
        <p:spPr>
          <a:xfrm>
            <a:off x="468363" y="113855"/>
            <a:ext cx="7848600" cy="524054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tabLst/>
              <a:def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defRPr>
            </a:lvl1pPr>
          </a:lstStyle>
          <a:p>
            <a:r>
              <a:rPr lang="en-US" sz="1800" dirty="0"/>
              <a:t>Results for different proportions of nonzero interaction effects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CDA6270-EC71-488D-8E5F-D6DB48795941}"/>
              </a:ext>
            </a:extLst>
          </p:cNvPr>
          <p:cNvSpPr txBox="1"/>
          <p:nvPr/>
        </p:nvSpPr>
        <p:spPr>
          <a:xfrm>
            <a:off x="1027095" y="4374984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Underestimated Model Size</a:t>
            </a:r>
          </a:p>
        </p:txBody>
      </p:sp>
    </p:spTree>
    <p:extLst>
      <p:ext uri="{BB962C8B-B14F-4D97-AF65-F5344CB8AC3E}">
        <p14:creationId xmlns:p14="http://schemas.microsoft.com/office/powerpoint/2010/main" val="62243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494603-1C22-4A8B-96DB-3D42D3B82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F0F037-A703-4FE5-A20E-E873E5DCE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Proportion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number of genes: 100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SNR=10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covariates data type: Standard Normal Distribution</a:t>
            </a:r>
          </a:p>
          <a:p>
            <a:pPr lvl="0"/>
            <a:r>
              <a:rPr lang="en-US" altLang="zh-CN" dirty="0">
                <a:solidFill>
                  <a:schemeClr val="tx1"/>
                </a:solidFill>
              </a:rPr>
              <a:t>Signal to Noise Ratio (SNR)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Fixed number of genes: 100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Fixed proportion of nonzero predictive biomarkers: 10%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Fixed covariates data type: Standard Normal Distribution</a:t>
            </a: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Dimension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proportion of nonzero predictive biomarkers: 10%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SNR=10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covariates data type: Standard Normal Distribution</a:t>
            </a: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SNP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number of genes: 100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proportion of nonzero predictive biomarkers: 10%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SNR=10</a:t>
            </a:r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1B43182-D327-45AA-BBE2-67B83983E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2AFE35B-758B-4A31-A289-5F105EBA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0855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A8BB3D-2D35-4F66-AFB4-2A9AE768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0" y="1563638"/>
            <a:ext cx="4608512" cy="1460158"/>
          </a:xfrm>
        </p:spPr>
        <p:txBody>
          <a:bodyPr/>
          <a:lstStyle/>
          <a:p>
            <a:pPr algn="ctr"/>
            <a:r>
              <a:rPr lang="en-US" dirty="0"/>
              <a:t>Background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1862E8A-91FD-4C41-A192-DB3D27D8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DA5ED20-07EE-4130-97A2-FC2FBDDF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29392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for different SNRs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29</a:t>
            </a:fld>
            <a:endParaRPr kumimoji="1" lang="ja-JP" altLang="en-US"/>
          </a:p>
        </p:txBody>
      </p:sp>
      <p:pic>
        <p:nvPicPr>
          <p:cNvPr id="10" name="Content Placeholder 9" descr="A picture containing writing implement, stationary, pencil&#10;&#10;Description generated with very high confidence">
            <a:extLst>
              <a:ext uri="{FF2B5EF4-FFF2-40B4-BE49-F238E27FC236}">
                <a16:creationId xmlns:a16="http://schemas.microsoft.com/office/drawing/2014/main" xmlns="" id="{6A2279EC-6199-4550-A04B-49AEC7FAB4A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90" y="1198162"/>
            <a:ext cx="3772957" cy="3183433"/>
          </a:xfrm>
        </p:spPr>
      </p:pic>
      <p:pic>
        <p:nvPicPr>
          <p:cNvPr id="14" name="Content Placeholder 13" descr="A picture containing stationary&#10;&#10;Description generated with high confidence">
            <a:extLst>
              <a:ext uri="{FF2B5EF4-FFF2-40B4-BE49-F238E27FC236}">
                <a16:creationId xmlns:a16="http://schemas.microsoft.com/office/drawing/2014/main" xmlns="" id="{81819DC7-CA2F-4965-A125-662C3B79A4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454" y="1188516"/>
            <a:ext cx="3772958" cy="318343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29E2EA99-4EA3-4FA6-A203-F59B82BB3CC4}"/>
                  </a:ext>
                </a:extLst>
              </p:cNvPr>
              <p:cNvSpPr txBox="1"/>
              <p:nvPr/>
            </p:nvSpPr>
            <p:spPr>
              <a:xfrm>
                <a:off x="1259632" y="4309234"/>
                <a:ext cx="199605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Almost highest PPV</a:t>
                </a:r>
              </a:p>
              <a:p>
                <a:r>
                  <a:rPr lang="en-US" sz="1600" dirty="0"/>
                  <a:t>SNR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en-US" sz="1600" dirty="0"/>
                  <a:t>, PPV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E2EA99-4EA3-4FA6-A203-F59B82BB3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4309234"/>
                <a:ext cx="1996059" cy="584775"/>
              </a:xfrm>
              <a:prstGeom prst="rect">
                <a:avLst/>
              </a:prstGeom>
              <a:blipFill>
                <a:blip r:embed="rId4"/>
                <a:stretch>
                  <a:fillRect l="-1835" t="-3125" r="-612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F71761C-517A-47EB-9DAD-CD5B55CE25E6}"/>
              </a:ext>
            </a:extLst>
          </p:cNvPr>
          <p:cNvSpPr txBox="1"/>
          <p:nvPr/>
        </p:nvSpPr>
        <p:spPr>
          <a:xfrm>
            <a:off x="5618590" y="4371950"/>
            <a:ext cx="208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relative low FNR</a:t>
            </a:r>
          </a:p>
        </p:txBody>
      </p:sp>
    </p:spTree>
    <p:extLst>
      <p:ext uri="{BB962C8B-B14F-4D97-AF65-F5344CB8AC3E}">
        <p14:creationId xmlns:p14="http://schemas.microsoft.com/office/powerpoint/2010/main" val="25433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for different SNRs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Group Lasso has the best performance.</a:t>
            </a:r>
          </a:p>
          <a:p>
            <a:r>
              <a:rPr lang="en-US" dirty="0"/>
              <a:t>Precision increases as signal being stronger.</a:t>
            </a:r>
          </a:p>
          <a:p>
            <a:r>
              <a:rPr lang="en-US" dirty="0"/>
              <a:t>Group Lasso has an relative low FNR.</a:t>
            </a:r>
          </a:p>
          <a:p>
            <a:r>
              <a:rPr lang="en-US" dirty="0"/>
              <a:t>Group Lasso underestimated model size for predictive biomarkers.</a:t>
            </a:r>
          </a:p>
          <a:p>
            <a:r>
              <a:rPr lang="en-US" dirty="0"/>
              <a:t>Currently developing new stop criterion to reduce FNR.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30</a:t>
            </a:fld>
            <a:endParaRPr kumimoji="1" lang="ja-JP" altLang="en-US"/>
          </a:p>
        </p:txBody>
      </p:sp>
      <p:pic>
        <p:nvPicPr>
          <p:cNvPr id="9" name="Content Placeholder 8" descr="A close up of a map&#10;&#10;Description generated with very high confidence">
            <a:extLst>
              <a:ext uri="{FF2B5EF4-FFF2-40B4-BE49-F238E27FC236}">
                <a16:creationId xmlns:a16="http://schemas.microsoft.com/office/drawing/2014/main" xmlns="" id="{E778F286-CFBD-4176-AB1C-36E819F1257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19" y="1059582"/>
            <a:ext cx="3925769" cy="331236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84D3093-F089-4E18-A02C-1D06303D0AEA}"/>
              </a:ext>
            </a:extLst>
          </p:cNvPr>
          <p:cNvSpPr txBox="1"/>
          <p:nvPr/>
        </p:nvSpPr>
        <p:spPr>
          <a:xfrm>
            <a:off x="761137" y="4371950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Underestimated Model Size</a:t>
            </a:r>
          </a:p>
        </p:txBody>
      </p:sp>
    </p:spTree>
    <p:extLst>
      <p:ext uri="{BB962C8B-B14F-4D97-AF65-F5344CB8AC3E}">
        <p14:creationId xmlns:p14="http://schemas.microsoft.com/office/powerpoint/2010/main" val="114452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494603-1C22-4A8B-96DB-3D42D3B82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F0F037-A703-4FE5-A20E-E873E5DCE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Proportion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number of genes: 100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SNR=10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covariates data type: Standard Normal Distribution</a:t>
            </a:r>
          </a:p>
          <a:p>
            <a:pPr lvl="0"/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Signal to Noise Ratio (SNR)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number of genes: 100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proportion of nonzero predictive biomarkers: 10%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covariates data type: Standard Normal Distribution</a:t>
            </a:r>
          </a:p>
          <a:p>
            <a:r>
              <a:rPr lang="en-US" dirty="0">
                <a:solidFill>
                  <a:schemeClr val="tx1"/>
                </a:solidFill>
              </a:rPr>
              <a:t>Dimension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Fixed proportion of nonzero predictive biomarkers: 10%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Fixed SNR=10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Fixed covariates data type: Standard Normal Distribution</a:t>
            </a: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SNP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number of genes: 100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proportion of nonzero predictive biomarkers: 10%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SNR=10</a:t>
            </a:r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1B43182-D327-45AA-BBE2-67B83983E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2AFE35B-758B-4A31-A289-5F105EBA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5542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5F985D-3AA4-4815-97D5-8FFAD0B4A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for different dimensions</a:t>
            </a:r>
          </a:p>
        </p:txBody>
      </p:sp>
      <p:pic>
        <p:nvPicPr>
          <p:cNvPr id="7" name="Content Placeholder 6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xmlns="" id="{4B532FB5-3148-444B-AC79-34404074FC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940167"/>
            <a:ext cx="7340694" cy="366712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C933173-7F0A-4A6D-AD21-37FC45039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31208DF-6244-4DA5-8048-3BEAA7768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32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738E71BF-8253-40FA-9FD5-8C483ADF4613}"/>
                  </a:ext>
                </a:extLst>
              </p:cNvPr>
              <p:cNvSpPr txBox="1"/>
              <p:nvPr/>
            </p:nvSpPr>
            <p:spPr>
              <a:xfrm>
                <a:off x="6804248" y="1203598"/>
                <a:ext cx="199605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Almost highest PPV</a:t>
                </a:r>
              </a:p>
              <a:p>
                <a:r>
                  <a:rPr lang="en-US" sz="1600" dirty="0"/>
                  <a:t>Dimension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en-US" sz="1600" dirty="0"/>
                  <a:t>, PPV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38E71BF-8253-40FA-9FD5-8C483ADF4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1203598"/>
                <a:ext cx="1996059" cy="584775"/>
              </a:xfrm>
              <a:prstGeom prst="rect">
                <a:avLst/>
              </a:prstGeom>
              <a:blipFill>
                <a:blip r:embed="rId3"/>
                <a:stretch>
                  <a:fillRect l="-1524" t="-3125" r="-610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985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E6485A-8069-4667-8F25-BD25E6775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for different dimensions</a:t>
            </a:r>
          </a:p>
        </p:txBody>
      </p:sp>
      <p:pic>
        <p:nvPicPr>
          <p:cNvPr id="7" name="Content Placeholder 6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xmlns="" id="{577919D3-17BE-4A67-B79B-9CD313D0AA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42" y="940167"/>
            <a:ext cx="7437914" cy="366712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7794539-2014-4F0D-8ACA-BE854275B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14CF67A-4C0D-42E8-8422-A0EC36F55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33</a:t>
            </a:fld>
            <a:endParaRPr kumimoji="1" lang="ja-JP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50E3A72-6DAB-49D2-BC00-5C345BFA13E3}"/>
              </a:ext>
            </a:extLst>
          </p:cNvPr>
          <p:cNvSpPr txBox="1"/>
          <p:nvPr/>
        </p:nvSpPr>
        <p:spPr>
          <a:xfrm>
            <a:off x="6948264" y="1419622"/>
            <a:ext cx="208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relative low FNR</a:t>
            </a:r>
          </a:p>
        </p:txBody>
      </p:sp>
    </p:spTree>
    <p:extLst>
      <p:ext uri="{BB962C8B-B14F-4D97-AF65-F5344CB8AC3E}">
        <p14:creationId xmlns:p14="http://schemas.microsoft.com/office/powerpoint/2010/main" val="2265623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for different dimensions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34</a:t>
            </a:fld>
            <a:endParaRPr kumimoji="1" lang="ja-JP" altLang="en-US" dirty="0"/>
          </a:p>
        </p:txBody>
      </p:sp>
      <p:pic>
        <p:nvPicPr>
          <p:cNvPr id="15" name="Content Placeholder 14" descr="A close up of a map&#10;&#10;Description generated with very high confidence">
            <a:extLst>
              <a:ext uri="{FF2B5EF4-FFF2-40B4-BE49-F238E27FC236}">
                <a16:creationId xmlns:a16="http://schemas.microsoft.com/office/drawing/2014/main" xmlns="" id="{C42A599A-433A-4488-AD6E-322AC6356A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8" y="958887"/>
            <a:ext cx="6761261" cy="3667125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5334F2B-2C9C-4C17-909D-FE129119752B}"/>
              </a:ext>
            </a:extLst>
          </p:cNvPr>
          <p:cNvSpPr txBox="1"/>
          <p:nvPr/>
        </p:nvSpPr>
        <p:spPr>
          <a:xfrm>
            <a:off x="5940152" y="4441346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Underestimated Model Size</a:t>
            </a:r>
          </a:p>
        </p:txBody>
      </p:sp>
    </p:spTree>
    <p:extLst>
      <p:ext uri="{BB962C8B-B14F-4D97-AF65-F5344CB8AC3E}">
        <p14:creationId xmlns:p14="http://schemas.microsoft.com/office/powerpoint/2010/main" val="1795551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494603-1C22-4A8B-96DB-3D42D3B82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F0F037-A703-4FE5-A20E-E873E5DCE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Proportion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number of genes: 100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SNR=10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covariates data type: Standard Normal Distribution</a:t>
            </a:r>
          </a:p>
          <a:p>
            <a:pPr lvl="0"/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Signal to Noise Ratio (SNR)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number of genes: 100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proportion of nonzero predictive biomarkers: 10%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covariates data type: Standard Normal Distribution</a:t>
            </a: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Dimension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proportion of nonzero predictive biomarkers: 10%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SNR=10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covariates data type: Standard Normal Distribution</a:t>
            </a:r>
          </a:p>
          <a:p>
            <a:r>
              <a:rPr lang="en-US" dirty="0">
                <a:solidFill>
                  <a:schemeClr val="tx1"/>
                </a:solidFill>
              </a:rPr>
              <a:t>SNP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Fixed number of genes: 100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Fixed proportion of nonzero predictive biomarkers: 10%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Fixed SNR=10</a:t>
            </a:r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1B43182-D327-45AA-BBE2-67B83983E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2AFE35B-758B-4A31-A289-5F105EBA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534788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6F5310-011B-4009-94E8-352B168BC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for SNP covariates</a:t>
            </a:r>
          </a:p>
        </p:txBody>
      </p:sp>
      <p:pic>
        <p:nvPicPr>
          <p:cNvPr id="8" name="Content Placeholder 7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xmlns="" id="{D58C44BD-1178-4B33-8E41-5C4F08E7731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23" y="1200150"/>
            <a:ext cx="3759169" cy="3171799"/>
          </a:xfrm>
        </p:spPr>
      </p:pic>
      <p:pic>
        <p:nvPicPr>
          <p:cNvPr id="10" name="Content Placeholder 9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xmlns="" id="{DA72824A-C3FD-4FEA-80BA-B1232E809B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309" y="1200150"/>
            <a:ext cx="3779139" cy="3188649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EEE054-49DD-41B0-A6B3-9D83BB88D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64AE381-8CCB-46D5-98E3-44C23DFF5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36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819F12B-E413-4B31-9EF5-E9F6AA1DDCE9}"/>
              </a:ext>
            </a:extLst>
          </p:cNvPr>
          <p:cNvSpPr txBox="1"/>
          <p:nvPr/>
        </p:nvSpPr>
        <p:spPr>
          <a:xfrm>
            <a:off x="1173005" y="4388799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Almost highest PPV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E068977-C6F8-425A-9843-30F24086AC98}"/>
              </a:ext>
            </a:extLst>
          </p:cNvPr>
          <p:cNvSpPr txBox="1"/>
          <p:nvPr/>
        </p:nvSpPr>
        <p:spPr>
          <a:xfrm>
            <a:off x="5618590" y="4371950"/>
            <a:ext cx="208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relative low FNR</a:t>
            </a:r>
          </a:p>
        </p:txBody>
      </p:sp>
    </p:spTree>
    <p:extLst>
      <p:ext uri="{BB962C8B-B14F-4D97-AF65-F5344CB8AC3E}">
        <p14:creationId xmlns:p14="http://schemas.microsoft.com/office/powerpoint/2010/main" val="418877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494603-1C22-4A8B-96DB-3D42D3B82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F0F037-A703-4FE5-A20E-E873E5DCE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Proportion</a:t>
            </a:r>
          </a:p>
          <a:p>
            <a:pPr lvl="1"/>
            <a:r>
              <a:rPr lang="en-US" dirty="0"/>
              <a:t>Fixed number of genes: 100</a:t>
            </a:r>
          </a:p>
          <a:p>
            <a:pPr lvl="1"/>
            <a:r>
              <a:rPr lang="en-US" dirty="0"/>
              <a:t>Fixed SNR=10</a:t>
            </a:r>
          </a:p>
          <a:p>
            <a:pPr lvl="1"/>
            <a:r>
              <a:rPr lang="en-US" dirty="0"/>
              <a:t>Fixed covariates data type: Standard Normal Distribution</a:t>
            </a:r>
          </a:p>
          <a:p>
            <a:pPr lvl="0"/>
            <a:r>
              <a:rPr lang="en-US" dirty="0"/>
              <a:t>SNR</a:t>
            </a:r>
          </a:p>
          <a:p>
            <a:pPr lvl="1"/>
            <a:r>
              <a:rPr lang="en-US" dirty="0"/>
              <a:t>Fixed number of genes: 100</a:t>
            </a:r>
          </a:p>
          <a:p>
            <a:pPr lvl="1"/>
            <a:r>
              <a:rPr lang="en-US" dirty="0"/>
              <a:t>Fixed proportion of nonzero predictive biomarkers: 10%</a:t>
            </a:r>
          </a:p>
          <a:p>
            <a:pPr lvl="1"/>
            <a:r>
              <a:rPr lang="en-US" dirty="0"/>
              <a:t>Fixed covariates data type: Standard Normal Distribution</a:t>
            </a:r>
          </a:p>
          <a:p>
            <a:r>
              <a:rPr lang="en-US" dirty="0"/>
              <a:t>Dimension</a:t>
            </a:r>
          </a:p>
          <a:p>
            <a:pPr lvl="1"/>
            <a:r>
              <a:rPr lang="en-US" dirty="0"/>
              <a:t>Fixed proportion of nonzero predictive biomarkers: 10%</a:t>
            </a:r>
          </a:p>
          <a:p>
            <a:pPr lvl="1"/>
            <a:r>
              <a:rPr lang="en-US" dirty="0"/>
              <a:t>Fixed SNR=10</a:t>
            </a:r>
          </a:p>
          <a:p>
            <a:pPr lvl="1"/>
            <a:r>
              <a:rPr lang="en-US" dirty="0"/>
              <a:t>Fixed covariates data type: Standard Normal Distribution</a:t>
            </a:r>
          </a:p>
          <a:p>
            <a:r>
              <a:rPr lang="en-US" dirty="0"/>
              <a:t>SNP</a:t>
            </a:r>
          </a:p>
          <a:p>
            <a:pPr lvl="1"/>
            <a:r>
              <a:rPr lang="en-US" dirty="0"/>
              <a:t>Fixed number of genes: 100</a:t>
            </a:r>
          </a:p>
          <a:p>
            <a:pPr lvl="1"/>
            <a:r>
              <a:rPr lang="en-US" dirty="0"/>
              <a:t>Fixed proportion of nonzero predictive biomarkers: 10%</a:t>
            </a:r>
          </a:p>
          <a:p>
            <a:pPr lvl="1"/>
            <a:r>
              <a:rPr lang="en-US" dirty="0"/>
              <a:t>Fixed SNR=10</a:t>
            </a:r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1B43182-D327-45AA-BBE2-67B83983E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2AFE35B-758B-4A31-A289-5F105EBA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36290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 Lasso has the </a:t>
            </a:r>
            <a:r>
              <a:rPr lang="en-US"/>
              <a:t>best performance </a:t>
            </a:r>
            <a:r>
              <a:rPr lang="en-US" dirty="0"/>
              <a:t>in all different scenarios.</a:t>
            </a:r>
          </a:p>
          <a:p>
            <a:r>
              <a:rPr lang="en-US" dirty="0"/>
              <a:t>Precision decreases as proportion of nonzero biomarkers increasing.</a:t>
            </a:r>
          </a:p>
          <a:p>
            <a:r>
              <a:rPr lang="en-US" dirty="0"/>
              <a:t>Precision increases as signal being stronger.</a:t>
            </a:r>
          </a:p>
          <a:p>
            <a:r>
              <a:rPr lang="en-US" dirty="0"/>
              <a:t>Group Lasso has an relative low FNR.</a:t>
            </a:r>
          </a:p>
          <a:p>
            <a:r>
              <a:rPr lang="en-US" dirty="0"/>
              <a:t>Group Lasso underestimated model size for predictive biomarkers.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4372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Predictive Biomarkers </a:t>
            </a:r>
            <a:r>
              <a:rPr lang="en-US" dirty="0"/>
              <a:t>and Prognostic Biomarkers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03D7664-7969-40A7-A2CA-66AF18DCCA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59" y="2355727"/>
            <a:ext cx="2377440" cy="1751647"/>
          </a:xfrm>
          <a:prstGeom prst="rect">
            <a:avLst/>
          </a:prstGeom>
        </p:spPr>
      </p:pic>
      <p:pic>
        <p:nvPicPr>
          <p:cNvPr id="29" name="Picture 28" descr="A picture containing sky&#10;&#10;Description generated with high confidence">
            <a:extLst>
              <a:ext uri="{FF2B5EF4-FFF2-40B4-BE49-F238E27FC236}">
                <a16:creationId xmlns:a16="http://schemas.microsoft.com/office/drawing/2014/main" xmlns="" id="{236E797F-9D1D-43B1-B27C-ED9F80B6FE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959" y="2355726"/>
            <a:ext cx="2377440" cy="176593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C7376AA4-DC75-4ADE-AD3F-F55381E32CD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554" y="2355726"/>
            <a:ext cx="2377440" cy="1765936"/>
          </a:xfrm>
          <a:prstGeom prst="rect">
            <a:avLst/>
          </a:prstGeom>
        </p:spPr>
      </p:pic>
      <p:pic>
        <p:nvPicPr>
          <p:cNvPr id="33" name="Picture 32" descr="A close up of a light&#10;&#10;Description generated with high confidence">
            <a:extLst>
              <a:ext uri="{FF2B5EF4-FFF2-40B4-BE49-F238E27FC236}">
                <a16:creationId xmlns:a16="http://schemas.microsoft.com/office/drawing/2014/main" xmlns="" id="{04867F30-F0D7-4BBC-BCDA-50F5C2FBC8C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2355726"/>
            <a:ext cx="2377440" cy="1765936"/>
          </a:xfrm>
          <a:prstGeom prst="rect">
            <a:avLst/>
          </a:prstGeom>
        </p:spPr>
      </p:pic>
      <p:pic>
        <p:nvPicPr>
          <p:cNvPr id="34" name="Content Placeholder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06803ADF-AE0F-439B-9A5F-9E311C94D3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890415"/>
            <a:ext cx="2240801" cy="1228346"/>
          </a:xfrm>
        </p:spPr>
      </p:pic>
    </p:spTree>
    <p:extLst>
      <p:ext uri="{BB962C8B-B14F-4D97-AF65-F5344CB8AC3E}">
        <p14:creationId xmlns:p14="http://schemas.microsoft.com/office/powerpoint/2010/main" val="7786869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Overlapping simulations without hierarchical structure</a:t>
            </a:r>
          </a:p>
          <a:p>
            <a:r>
              <a:rPr lang="en-US" dirty="0"/>
              <a:t>Stop criterion</a:t>
            </a:r>
          </a:p>
          <a:p>
            <a:r>
              <a:rPr lang="en-US" dirty="0"/>
              <a:t>Combination of Group Lasso with other methods</a:t>
            </a:r>
          </a:p>
          <a:p>
            <a:r>
              <a:rPr lang="en-US" dirty="0"/>
              <a:t>Generalization on other endpoints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454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en-US" dirty="0"/>
              <a:t>Yuan, Ming, and Yi Lin. "Model selection and estimation in regression with grouped variables." </a:t>
            </a:r>
            <a:r>
              <a:rPr lang="en-US" altLang="en-US" i="1" dirty="0"/>
              <a:t>Journal of the Royal Statistical Society: Series B (Statistical Methodology)</a:t>
            </a:r>
            <a:r>
              <a:rPr lang="en-US" altLang="en-US" dirty="0"/>
              <a:t> 68.1 (2006): 49-67.</a:t>
            </a:r>
          </a:p>
          <a:p>
            <a:r>
              <a:rPr lang="en-US" altLang="en-US" dirty="0"/>
              <a:t>Jacob, Laurent, Guillaume </a:t>
            </a:r>
            <a:r>
              <a:rPr lang="en-US" altLang="en-US" dirty="0" err="1"/>
              <a:t>Obozinski</a:t>
            </a:r>
            <a:r>
              <a:rPr lang="en-US" altLang="en-US" dirty="0"/>
              <a:t>, and Jean-Philippe Vert. "Group lasso with overlap and graph lasso." </a:t>
            </a:r>
            <a:r>
              <a:rPr lang="en-US" altLang="en-US" i="1" dirty="0"/>
              <a:t>Proceedings of the 26th annual international conference on machine learning</a:t>
            </a:r>
            <a:r>
              <a:rPr lang="en-US" altLang="en-US" dirty="0"/>
              <a:t>. ACM, 2009.</a:t>
            </a:r>
          </a:p>
          <a:p>
            <a:r>
              <a:rPr lang="en-US" altLang="en-US" dirty="0" err="1"/>
              <a:t>O’donoghue</a:t>
            </a:r>
            <a:r>
              <a:rPr lang="en-US" altLang="en-US" dirty="0"/>
              <a:t>, Brendan, and Emmanuel </a:t>
            </a:r>
            <a:r>
              <a:rPr lang="en-US" altLang="en-US" dirty="0" err="1"/>
              <a:t>Candes</a:t>
            </a:r>
            <a:r>
              <a:rPr lang="en-US" altLang="en-US" dirty="0"/>
              <a:t>. "Adaptive restart for accelerated gradient schemes." </a:t>
            </a:r>
            <a:r>
              <a:rPr lang="en-US" altLang="en-US" i="1" dirty="0"/>
              <a:t>Foundations of computational mathematics</a:t>
            </a:r>
            <a:r>
              <a:rPr lang="en-US" altLang="en-US" dirty="0"/>
              <a:t> 15.3 (2015): 715-732.</a:t>
            </a:r>
          </a:p>
          <a:p>
            <a:r>
              <a:rPr lang="en-US" altLang="en-US" dirty="0"/>
              <a:t>Zhao, Peng, Guilherme Rocha, and Bin Yu. "The composite absolute penalties family for grouped and hierarchical variable selection." </a:t>
            </a:r>
            <a:r>
              <a:rPr lang="en-US" altLang="en-US" i="1" dirty="0"/>
              <a:t>The Annals of Statistics</a:t>
            </a:r>
            <a:r>
              <a:rPr lang="en-US" altLang="en-US" dirty="0"/>
              <a:t> 37.6A (2009): 3468-3497.</a:t>
            </a:r>
          </a:p>
          <a:p>
            <a:r>
              <a:rPr lang="en-US" altLang="en-US" dirty="0"/>
              <a:t>Miller, Alan J. "Selection of subsets of regression variables." </a:t>
            </a:r>
            <a:r>
              <a:rPr lang="en-US" altLang="en-US" i="1" dirty="0"/>
              <a:t>Journal of the Royal Statistical Society. Series A (General)</a:t>
            </a:r>
            <a:r>
              <a:rPr lang="en-US" altLang="en-US" dirty="0"/>
              <a:t>(1984): 389-425.</a:t>
            </a:r>
          </a:p>
          <a:p>
            <a:r>
              <a:rPr lang="en-US" altLang="en-US" dirty="0"/>
              <a:t>Beck, Amir, and Marc </a:t>
            </a:r>
            <a:r>
              <a:rPr lang="en-US" altLang="en-US" dirty="0" err="1"/>
              <a:t>Teboulle</a:t>
            </a:r>
            <a:r>
              <a:rPr lang="en-US" altLang="en-US" dirty="0"/>
              <a:t>. "A fast iterative shrinkage-thresholding algorithm for linear inverse problems." </a:t>
            </a:r>
            <a:r>
              <a:rPr lang="en-US" altLang="en-US" i="1" dirty="0"/>
              <a:t>SIAM journal on imaging sciences</a:t>
            </a:r>
            <a:r>
              <a:rPr lang="en-US" altLang="en-US" dirty="0"/>
              <a:t> 2.1 (2009): 183-202.</a:t>
            </a:r>
          </a:p>
          <a:p>
            <a:r>
              <a:rPr lang="en-US" altLang="en-US" dirty="0"/>
              <a:t>Zou, Hui, and Hao Helen Zhang. "On the adaptive elastic-net with a diverging number of parameters." </a:t>
            </a:r>
            <a:r>
              <a:rPr lang="en-US" altLang="en-US" i="1" dirty="0"/>
              <a:t>Annals of statistics</a:t>
            </a:r>
            <a:r>
              <a:rPr lang="en-US" altLang="en-US" dirty="0"/>
              <a:t>37.4 (2009): 1733.</a:t>
            </a:r>
          </a:p>
          <a:p>
            <a:r>
              <a:rPr lang="en-US" altLang="en-US" dirty="0"/>
              <a:t>Simon, Noah, et al. "A sparse-group lasso." </a:t>
            </a:r>
            <a:r>
              <a:rPr lang="en-US" altLang="en-US" i="1" dirty="0"/>
              <a:t>Journal of Computational and Graphical Statistics</a:t>
            </a:r>
            <a:r>
              <a:rPr lang="en-US" altLang="en-US" dirty="0"/>
              <a:t> 22.2 (2013): 231-245.</a:t>
            </a:r>
          </a:p>
          <a:p>
            <a:r>
              <a:rPr lang="en-US" altLang="en-US" dirty="0"/>
              <a:t>Liu, Jun, and </a:t>
            </a:r>
            <a:r>
              <a:rPr lang="en-US" altLang="en-US" dirty="0" err="1"/>
              <a:t>Jieping</a:t>
            </a:r>
            <a:r>
              <a:rPr lang="en-US" altLang="en-US" dirty="0"/>
              <a:t> Ye. "Fast overlapping group lasso." </a:t>
            </a:r>
            <a:r>
              <a:rPr lang="en-US" altLang="en-US" i="1" dirty="0" err="1"/>
              <a:t>arXiv</a:t>
            </a:r>
            <a:r>
              <a:rPr lang="en-US" altLang="en-US" i="1" dirty="0"/>
              <a:t> preprint arXiv:1009.0306</a:t>
            </a:r>
            <a:r>
              <a:rPr lang="en-US" altLang="en-US" dirty="0"/>
              <a:t> (2010).</a:t>
            </a:r>
          </a:p>
          <a:p>
            <a:r>
              <a:rPr lang="en-US" altLang="en-US" dirty="0"/>
              <a:t>Zou, Hui, and Trevor Hastie. "Regularization and variable selection via the elastic net." </a:t>
            </a:r>
            <a:r>
              <a:rPr lang="en-US" altLang="en-US" i="1" dirty="0"/>
              <a:t>Journal of the Royal Statistical Society: Series B (Statistical Methodology)</a:t>
            </a:r>
            <a:r>
              <a:rPr lang="en-US" altLang="en-US" dirty="0"/>
              <a:t> 67.2 (2005): 301-320.</a:t>
            </a:r>
          </a:p>
          <a:p>
            <a:r>
              <a:rPr lang="en-US" altLang="en-US" dirty="0"/>
              <a:t>Lim, Michael, and Trevor Hastie. "Learning interactions via hierarchical group-lasso regularization." </a:t>
            </a:r>
            <a:r>
              <a:rPr lang="en-US" altLang="en-US" i="1" dirty="0"/>
              <a:t>Journal of Computational and Graphical Statistics</a:t>
            </a:r>
            <a:r>
              <a:rPr lang="en-US" altLang="en-US" dirty="0"/>
              <a:t> 24.3 (2015): 627-654.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40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61875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577405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AC7966E-6694-4F89-AFC2-98BF0D06D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5DC981C-CDAE-479D-AC14-3CE4B7209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94EB12A-E96E-4462-81D8-1E932FFBDDD4}"/>
              </a:ext>
            </a:extLst>
          </p:cNvPr>
          <p:cNvSpPr/>
          <p:nvPr/>
        </p:nvSpPr>
        <p:spPr>
          <a:xfrm>
            <a:off x="203015" y="818361"/>
            <a:ext cx="984609" cy="96130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1075960E-DBDE-45DA-AABF-71B555799A01}"/>
              </a:ext>
            </a:extLst>
          </p:cNvPr>
          <p:cNvSpPr/>
          <p:nvPr/>
        </p:nvSpPr>
        <p:spPr>
          <a:xfrm>
            <a:off x="1112575" y="814743"/>
            <a:ext cx="867137" cy="9613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7063C499-4A50-4CB9-ABCA-40D4351CCDC1}"/>
              </a:ext>
            </a:extLst>
          </p:cNvPr>
          <p:cNvSpPr/>
          <p:nvPr/>
        </p:nvSpPr>
        <p:spPr>
          <a:xfrm>
            <a:off x="1926039" y="811126"/>
            <a:ext cx="867137" cy="9685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DA2542BB-265D-40EA-B38F-B6F4D21B484C}"/>
              </a:ext>
            </a:extLst>
          </p:cNvPr>
          <p:cNvSpPr/>
          <p:nvPr/>
        </p:nvSpPr>
        <p:spPr>
          <a:xfrm>
            <a:off x="2718127" y="818361"/>
            <a:ext cx="930937" cy="9576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215C2784-355B-43BC-80D7-C2A806ACB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38" y="2143272"/>
            <a:ext cx="3284001" cy="1800200"/>
          </a:xfrm>
        </p:spPr>
      </p:pic>
      <p:pic>
        <p:nvPicPr>
          <p:cNvPr id="21" name="Picture 20" descr="A close up of an animal&#10;&#10;Description generated with high confidence">
            <a:extLst>
              <a:ext uri="{FF2B5EF4-FFF2-40B4-BE49-F238E27FC236}">
                <a16:creationId xmlns:a16="http://schemas.microsoft.com/office/drawing/2014/main" xmlns="" id="{DA6D2CC4-11E9-42A9-8EC9-7404781F73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15" y="992297"/>
            <a:ext cx="3446049" cy="71535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760679DF-CC0E-4830-8A5F-F5C0ED4FF8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507" y="858538"/>
            <a:ext cx="5319478" cy="3919279"/>
          </a:xfrm>
          <a:prstGeom prst="rect">
            <a:avLst/>
          </a:prstGeom>
        </p:spPr>
      </p:pic>
      <p:pic>
        <p:nvPicPr>
          <p:cNvPr id="25" name="Picture 24" descr="A picture containing sky&#10;&#10;Description generated with high confidence">
            <a:extLst>
              <a:ext uri="{FF2B5EF4-FFF2-40B4-BE49-F238E27FC236}">
                <a16:creationId xmlns:a16="http://schemas.microsoft.com/office/drawing/2014/main" xmlns="" id="{A8914C22-712A-4768-B264-A842A74A01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903" y="924130"/>
            <a:ext cx="5319478" cy="395124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82FEDFBC-9C89-4AC9-884D-AB1846B968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507" y="889951"/>
            <a:ext cx="5319478" cy="3951247"/>
          </a:xfrm>
          <a:prstGeom prst="rect">
            <a:avLst/>
          </a:prstGeom>
        </p:spPr>
      </p:pic>
      <p:pic>
        <p:nvPicPr>
          <p:cNvPr id="29" name="Picture 28" descr="A close up of a light&#10;&#10;Description generated with high confidence">
            <a:extLst>
              <a:ext uri="{FF2B5EF4-FFF2-40B4-BE49-F238E27FC236}">
                <a16:creationId xmlns:a16="http://schemas.microsoft.com/office/drawing/2014/main" xmlns="" id="{0AB5D88D-0260-47E5-8CAC-628A05C8E1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111" y="912354"/>
            <a:ext cx="5319478" cy="3951247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xmlns="" id="{488B36B3-FAA2-4721-B63C-7C3A8A9A5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129397"/>
            <a:ext cx="7848600" cy="524054"/>
          </a:xfrm>
        </p:spPr>
        <p:txBody>
          <a:bodyPr/>
          <a:lstStyle/>
          <a:p>
            <a:r>
              <a:rPr lang="en-US" b="0" dirty="0"/>
              <a:t>Predictive Biomarkers and Prognostic Biomarkers</a:t>
            </a:r>
          </a:p>
        </p:txBody>
      </p:sp>
    </p:spTree>
    <p:extLst>
      <p:ext uri="{BB962C8B-B14F-4D97-AF65-F5344CB8AC3E}">
        <p14:creationId xmlns:p14="http://schemas.microsoft.com/office/powerpoint/2010/main" val="267142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7" grpId="0" animBg="1"/>
      <p:bldP spid="17" grpId="1" animBg="1"/>
      <p:bldP spid="18" grpId="0" animBg="1"/>
      <p:bldP spid="18" grpId="1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BF2821-0822-4ECF-B77E-56916BDB0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Patient Subgroup Identification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0EE12F7-79CE-482C-9E7E-63491BFDB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8331794-C61F-44A0-AC04-8D8ADC34F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  <p:pic>
        <p:nvPicPr>
          <p:cNvPr id="6" name="Picture 2" descr="https://www.almacgroup.com/wp-content/uploads/2017/05/image-two.png">
            <a:extLst>
              <a:ext uri="{FF2B5EF4-FFF2-40B4-BE49-F238E27FC236}">
                <a16:creationId xmlns:a16="http://schemas.microsoft.com/office/drawing/2014/main" xmlns="" id="{6E7CA511-765D-4103-ADD7-1385985A85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4" t="6053"/>
          <a:stretch/>
        </p:blipFill>
        <p:spPr bwMode="auto">
          <a:xfrm>
            <a:off x="535577" y="1071154"/>
            <a:ext cx="7929880" cy="305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3621E01-E00C-4679-985A-31E52DDDBDDF}"/>
              </a:ext>
            </a:extLst>
          </p:cNvPr>
          <p:cNvSpPr/>
          <p:nvPr/>
        </p:nvSpPr>
        <p:spPr>
          <a:xfrm>
            <a:off x="6804248" y="1779662"/>
            <a:ext cx="864096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A047084-96F2-445A-9EE3-02FACD58E6D8}"/>
              </a:ext>
            </a:extLst>
          </p:cNvPr>
          <p:cNvSpPr/>
          <p:nvPr/>
        </p:nvSpPr>
        <p:spPr>
          <a:xfrm>
            <a:off x="484647" y="915566"/>
            <a:ext cx="3151249" cy="10801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5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02DCD2-0C35-4CD9-9D55-3AD27C4E6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Selection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D5DDAB4-5465-4C02-B012-5C2392656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ECCB517-DD7E-441C-B5C0-DA6D32B76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  <p:pic>
        <p:nvPicPr>
          <p:cNvPr id="1026" name="Picture 2" descr="Image result for variable selection">
            <a:extLst>
              <a:ext uri="{FF2B5EF4-FFF2-40B4-BE49-F238E27FC236}">
                <a16:creationId xmlns:a16="http://schemas.microsoft.com/office/drawing/2014/main" xmlns="" id="{4FE87B62-E8A2-4781-8542-17DA5F458E8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95" t="25212" r="18265"/>
          <a:stretch/>
        </p:blipFill>
        <p:spPr bwMode="auto">
          <a:xfrm>
            <a:off x="534475" y="1402452"/>
            <a:ext cx="3816424" cy="274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lasso">
            <a:extLst>
              <a:ext uri="{FF2B5EF4-FFF2-40B4-BE49-F238E27FC236}">
                <a16:creationId xmlns:a16="http://schemas.microsoft.com/office/drawing/2014/main" xmlns="" id="{FC74E8AF-26B6-489F-9DAA-748E12CFD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491630"/>
            <a:ext cx="15906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14B3A59-74C7-4D01-AFC3-2CF85B50385C}"/>
              </a:ext>
            </a:extLst>
          </p:cNvPr>
          <p:cNvSpPr txBox="1"/>
          <p:nvPr/>
        </p:nvSpPr>
        <p:spPr>
          <a:xfrm>
            <a:off x="6228184" y="387288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Lasso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0" y="4211731"/>
            <a:ext cx="4304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</a:t>
            </a:r>
            <a:r>
              <a:rPr lang="en-US" sz="1400" dirty="0">
                <a:solidFill>
                  <a:schemeClr val="accent1"/>
                </a:solidFill>
              </a:rPr>
              <a:t>L</a:t>
            </a:r>
            <a:r>
              <a:rPr lang="en-US" sz="1400" dirty="0"/>
              <a:t>east </a:t>
            </a:r>
            <a:r>
              <a:rPr lang="en-US" sz="1400" dirty="0">
                <a:solidFill>
                  <a:schemeClr val="accent1"/>
                </a:solidFill>
              </a:rPr>
              <a:t>A</a:t>
            </a:r>
            <a:r>
              <a:rPr lang="en-US" sz="1400" dirty="0"/>
              <a:t>bsolute </a:t>
            </a:r>
            <a:r>
              <a:rPr lang="en-US" sz="1400" dirty="0">
                <a:solidFill>
                  <a:schemeClr val="accent1"/>
                </a:solidFill>
              </a:rPr>
              <a:t>S</a:t>
            </a:r>
            <a:r>
              <a:rPr lang="en-US" sz="1400" dirty="0"/>
              <a:t>hrinkage and </a:t>
            </a:r>
            <a:r>
              <a:rPr lang="en-US" sz="1400" dirty="0">
                <a:solidFill>
                  <a:schemeClr val="accent1"/>
                </a:solidFill>
              </a:rPr>
              <a:t>S</a:t>
            </a:r>
            <a:r>
              <a:rPr lang="en-US" sz="1400" dirty="0"/>
              <a:t>election </a:t>
            </a:r>
            <a:r>
              <a:rPr lang="en-US" sz="1400" dirty="0">
                <a:solidFill>
                  <a:schemeClr val="accent1"/>
                </a:solidFill>
              </a:rPr>
              <a:t>O</a:t>
            </a:r>
            <a:r>
              <a:rPr lang="en-US" sz="1400" dirty="0"/>
              <a:t>peration)</a:t>
            </a:r>
          </a:p>
        </p:txBody>
      </p:sp>
    </p:spTree>
    <p:extLst>
      <p:ext uri="{BB962C8B-B14F-4D97-AF65-F5344CB8AC3E}">
        <p14:creationId xmlns:p14="http://schemas.microsoft.com/office/powerpoint/2010/main" val="415634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33CD07-ACD3-477C-A5E6-452B122FF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E62D83B-F16B-463F-B120-60AA6E0B3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144BC6C-FC32-4CD0-AD45-9F87F70D3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  <p:pic>
        <p:nvPicPr>
          <p:cNvPr id="8" name="Picture 2" descr="Image result for lasso algorithm">
            <a:extLst>
              <a:ext uri="{FF2B5EF4-FFF2-40B4-BE49-F238E27FC236}">
                <a16:creationId xmlns:a16="http://schemas.microsoft.com/office/drawing/2014/main" xmlns="" id="{B7102A31-B859-49A4-A3C6-D4FDBD47ED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7" t="18188"/>
          <a:stretch/>
        </p:blipFill>
        <p:spPr bwMode="auto">
          <a:xfrm>
            <a:off x="3735684" y="1563638"/>
            <a:ext cx="5708461" cy="312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Up-Down 6">
            <a:extLst>
              <a:ext uri="{FF2B5EF4-FFF2-40B4-BE49-F238E27FC236}">
                <a16:creationId xmlns:a16="http://schemas.microsoft.com/office/drawing/2014/main" xmlns="" id="{FD113EF2-491B-4609-8921-03FCAB08BF1E}"/>
              </a:ext>
            </a:extLst>
          </p:cNvPr>
          <p:cNvSpPr/>
          <p:nvPr/>
        </p:nvSpPr>
        <p:spPr>
          <a:xfrm>
            <a:off x="2207722" y="2230615"/>
            <a:ext cx="216024" cy="52405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llout: Bent Line 8">
            <a:extLst>
              <a:ext uri="{FF2B5EF4-FFF2-40B4-BE49-F238E27FC236}">
                <a16:creationId xmlns:a16="http://schemas.microsoft.com/office/drawing/2014/main" xmlns="" id="{77F1B6FA-577C-4BA6-B36B-E67253C71A96}"/>
              </a:ext>
            </a:extLst>
          </p:cNvPr>
          <p:cNvSpPr/>
          <p:nvPr/>
        </p:nvSpPr>
        <p:spPr>
          <a:xfrm>
            <a:off x="2291231" y="4093376"/>
            <a:ext cx="1476164" cy="502951"/>
          </a:xfrm>
          <a:prstGeom prst="borderCallout2">
            <a:avLst>
              <a:gd name="adj1" fmla="val -11794"/>
              <a:gd name="adj2" fmla="val 40727"/>
              <a:gd name="adj3" fmla="val -40883"/>
              <a:gd name="adj4" fmla="val 40817"/>
              <a:gd name="adj5" fmla="val -94368"/>
              <a:gd name="adj6" fmla="val 5903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5DC9FD1-1820-4C6F-B16B-91B83527087D}"/>
              </a:ext>
            </a:extLst>
          </p:cNvPr>
          <p:cNvSpPr txBox="1"/>
          <p:nvPr/>
        </p:nvSpPr>
        <p:spPr>
          <a:xfrm>
            <a:off x="2342433" y="4160185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Penalization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892C7A8-5EB9-445F-A43B-5FD12C3D0885}"/>
              </a:ext>
            </a:extLst>
          </p:cNvPr>
          <p:cNvSpPr/>
          <p:nvPr/>
        </p:nvSpPr>
        <p:spPr>
          <a:xfrm>
            <a:off x="3227335" y="3003798"/>
            <a:ext cx="1080120" cy="5631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xmlns="" id="{8EE6EF1C-7BAD-43FC-8EDB-996441C677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4815" y="927498"/>
                <a:ext cx="4023169" cy="366712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lim>
                      </m:limLow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𝛽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8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1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lim>
                      </m:limLow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𝛽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EE6EF1C-7BAD-43FC-8EDB-996441C677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4815" y="927498"/>
                <a:ext cx="4023169" cy="366712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3998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/>
      <p:bldP spid="11" grpId="0" animBg="1"/>
      <p:bldP spid="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A8BB3D-2D35-4F66-AFB4-2A9AE768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0" y="1563638"/>
            <a:ext cx="4608512" cy="1460158"/>
          </a:xfrm>
        </p:spPr>
        <p:txBody>
          <a:bodyPr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1862E8A-91FD-4C41-A192-DB3D27D8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DA5ED20-07EE-4130-97A2-FC2FBDDF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8658956"/>
      </p:ext>
    </p:extLst>
  </p:cSld>
  <p:clrMapOvr>
    <a:masterClrMapping/>
  </p:clrMapOvr>
</p:sld>
</file>

<file path=ppt/theme/theme1.xml><?xml version="1.0" encoding="utf-8"?>
<a:theme xmlns:a="http://schemas.openxmlformats.org/drawingml/2006/main" name="Takeda_ppt_uroko_tpc_akanered">
  <a:themeElements>
    <a:clrScheme name="ユーザー定義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A5532"/>
      </a:accent1>
      <a:accent2>
        <a:srgbClr val="A7381D"/>
      </a:accent2>
      <a:accent3>
        <a:srgbClr val="F6BBAD"/>
      </a:accent3>
      <a:accent4>
        <a:srgbClr val="898989"/>
      </a:accent4>
      <a:accent5>
        <a:srgbClr val="4C4948"/>
      </a:accent5>
      <a:accent6>
        <a:srgbClr val="DDDDDD"/>
      </a:accent6>
      <a:hlink>
        <a:srgbClr val="000000"/>
      </a:hlink>
      <a:folHlink>
        <a:srgbClr val="000000"/>
      </a:folHlink>
    </a:clrScheme>
    <a:fontScheme name="Takeda Typeface">
      <a:majorFont>
        <a:latin typeface="Arial"/>
        <a:ea typeface="HGPｺﾞｼｯｸM"/>
        <a:cs typeface=""/>
      </a:majorFont>
      <a:minorFont>
        <a:latin typeface="Arial"/>
        <a:ea typeface="HGPｺﾞｼｯ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Dakiyama_PPTwide_template_2017</Template>
  <TotalTime>11799</TotalTime>
  <Words>2024</Words>
  <Application>Microsoft Macintosh PowerPoint</Application>
  <PresentationFormat>On-screen Show (16:9)</PresentationFormat>
  <Paragraphs>411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Arial</vt:lpstr>
      <vt:lpstr>Arial Unicode MS</vt:lpstr>
      <vt:lpstr>Calibri</vt:lpstr>
      <vt:lpstr>Cambria Math</vt:lpstr>
      <vt:lpstr>HGPｺﾞｼｯｸM</vt:lpstr>
      <vt:lpstr>Meiryo</vt:lpstr>
      <vt:lpstr>ＭＳ Ｐゴシック</vt:lpstr>
      <vt:lpstr>Wingdings</vt:lpstr>
      <vt:lpstr>メイリオ</vt:lpstr>
      <vt:lpstr>Takeda_ppt_uroko_tpc_akanered</vt:lpstr>
      <vt:lpstr>Generalized Group Lasso for Predictive Biomarker Identification</vt:lpstr>
      <vt:lpstr>Outline</vt:lpstr>
      <vt:lpstr>Background</vt:lpstr>
      <vt:lpstr>Predictive Biomarkers and Prognostic Biomarkers</vt:lpstr>
      <vt:lpstr>Predictive Biomarkers and Prognostic Biomarkers</vt:lpstr>
      <vt:lpstr>Patient Subgroup Identification</vt:lpstr>
      <vt:lpstr>Variable Selection</vt:lpstr>
      <vt:lpstr>Lasso</vt:lpstr>
      <vt:lpstr>Model</vt:lpstr>
      <vt:lpstr>Model</vt:lpstr>
      <vt:lpstr>Model</vt:lpstr>
      <vt:lpstr>Hierarchical Structure Constraint</vt:lpstr>
      <vt:lpstr>Group Lasso</vt:lpstr>
      <vt:lpstr>Loss Function</vt:lpstr>
      <vt:lpstr>Geometrical Interpretation of Group Lasso Structure</vt:lpstr>
      <vt:lpstr>If Without Ridge Structure…</vt:lpstr>
      <vt:lpstr>Adaptive Weights</vt:lpstr>
      <vt:lpstr>Optimization Strategies</vt:lpstr>
      <vt:lpstr>Algorithm</vt:lpstr>
      <vt:lpstr>Simulations</vt:lpstr>
      <vt:lpstr>Simulation Setup</vt:lpstr>
      <vt:lpstr>Simulation Setup</vt:lpstr>
      <vt:lpstr>Correlation Structure</vt:lpstr>
      <vt:lpstr>Simulation setup</vt:lpstr>
      <vt:lpstr>Other methods</vt:lpstr>
      <vt:lpstr>Simulation Setup</vt:lpstr>
      <vt:lpstr>Results for different proportions of nonzero interaction effects</vt:lpstr>
      <vt:lpstr>PowerPoint Presentation</vt:lpstr>
      <vt:lpstr>Simulation Setup</vt:lpstr>
      <vt:lpstr>Results for different SNRs</vt:lpstr>
      <vt:lpstr>Results for different SNRs</vt:lpstr>
      <vt:lpstr>Simulation Setup</vt:lpstr>
      <vt:lpstr>Results for different dimensions</vt:lpstr>
      <vt:lpstr>Results for different dimensions</vt:lpstr>
      <vt:lpstr>Results for different dimensions</vt:lpstr>
      <vt:lpstr>Simulation Setup</vt:lpstr>
      <vt:lpstr>Results for SNP covariates</vt:lpstr>
      <vt:lpstr>Simulation Setup</vt:lpstr>
      <vt:lpstr>Conclusions</vt:lpstr>
      <vt:lpstr>Future Steps</vt:lpstr>
      <vt:lpstr>Selected References</vt:lpstr>
      <vt:lpstr>PowerPoint Presentation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0</dc:title>
  <dc:creator>director</dc:creator>
  <cp:lastModifiedBy>Deng Wenxuan</cp:lastModifiedBy>
  <cp:revision>151</cp:revision>
  <dcterms:created xsi:type="dcterms:W3CDTF">2017-03-10T10:19:28Z</dcterms:created>
  <dcterms:modified xsi:type="dcterms:W3CDTF">2018-09-06T02:14:35Z</dcterms:modified>
</cp:coreProperties>
</file>