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24D9-0E16-419B-AAA7-494F5F55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C6936-CEB6-469A-8BC0-E5A70207A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0D73-CAEE-4BCC-B8F5-BC374679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66A3-CE76-4690-B256-B2617F7F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062D-E1CC-4DE6-8E85-7B0BE929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704D-6223-4245-927F-23C6359A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8068A-E185-4E9C-AF9C-C3EB67D4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9857-D0BB-4166-A172-F7B92195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EF2D-AAA3-4F38-8408-D05AC2B4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5E68-06D9-4BFE-AB25-EFA40289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C3E97-4ACB-49F7-B3C1-0EFF33A4A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BAF9-70D2-4619-ADDE-246AE930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8B96-5235-44D5-89C2-DDB73898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B944-06DE-4448-9900-AE1CEAEA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2582-5CEC-442F-B8C8-ABE48B67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12192000" cy="28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4114986"/>
            <a:ext cx="12192001" cy="175015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968" y="482600"/>
            <a:ext cx="3306233" cy="41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1" y="1295402"/>
            <a:ext cx="12191881" cy="88789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7815" y="4026196"/>
            <a:ext cx="12191881" cy="88789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" y="3668675"/>
            <a:ext cx="12191881" cy="44512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3676651"/>
            <a:ext cx="129117" cy="2197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7051" y="5434584"/>
            <a:ext cx="6480949" cy="288000"/>
          </a:xfrm>
        </p:spPr>
        <p:txBody>
          <a:bodyPr>
            <a:normAutofit/>
          </a:bodyPr>
          <a:lstStyle>
            <a:lvl1pPr marL="0" indent="0" algn="l">
              <a:lnSpc>
                <a:spcPts val="1600"/>
              </a:lnSpc>
              <a:buNone/>
              <a:defRPr sz="1333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27051" y="4373881"/>
            <a:ext cx="6480949" cy="820737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2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3201" y="381000"/>
            <a:ext cx="1488017" cy="49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5801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7051" y="172529"/>
            <a:ext cx="10464800" cy="698739"/>
          </a:xfrm>
          <a:prstGeom prst="rect">
            <a:avLst/>
          </a:prstGeom>
        </p:spPr>
        <p:txBody>
          <a:bodyPr/>
          <a:lstStyle>
            <a:lvl1pPr marL="0" marR="0" indent="0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/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933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933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667"/>
            </a:lvl1pPr>
            <a:lvl2pPr marL="990575" marR="0" indent="-38099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 marL="1523962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33"/>
            </a:lvl3pPr>
            <a:lvl4pPr marL="2133547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67"/>
            </a:lvl4pPr>
            <a:lvl5pPr marL="274313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67"/>
            </a:lvl5pPr>
          </a:lstStyle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4267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4267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990575" marR="0" lvl="1" indent="-38099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3733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3733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523962" marR="0" lvl="2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133547" marR="0" lvl="3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667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667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743131" marR="0" lvl="4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667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667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2018/7/27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44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AA11-8890-44D4-87AD-44882012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A75F-549D-4100-93D6-FFE89BCF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C612-1508-4F1D-9C2F-6D38EBAF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E1EB-36A7-4E5B-8E32-49D98E7C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503B-59C7-4584-8B86-863CE0AB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6A4E-15F1-4469-9F8F-4DFE1103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E5E79-2073-42CB-9BC3-7569A41A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82D6-5A94-4BA6-BA3B-C910A711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D1E8-99F0-4D84-B1D7-11CDDB72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5033-0305-49CA-9ABF-28E7E05A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0B66-297B-44D3-A5A1-074AB10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7CF5-A39E-4579-83CF-244BED911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63F1D-6FB7-4028-B0A8-3B80054B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E27E-D5AA-494C-AB9F-79C7A088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3F4E-8D26-4EB7-88D0-B6D1633A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42827-4D28-4DF6-B0C8-30D18D63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4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79C5-4621-488D-8726-D1B50C89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45CF-66E0-4F6B-BCD4-27230A17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F383-FEBE-452C-A761-CBC3BE9F7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D22AD-3D53-499F-8129-FAC9E4692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843BD-0A51-4016-AFEA-DFE085330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E687D-F3CD-424C-ACBA-9057858A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B2EA-A3E1-4F25-B24C-E7910E06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FB05E-8B61-4679-8DC7-8027B025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8953-FE6F-47C8-90B8-65A562B4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55032-1E2C-48F2-974B-19496D19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346E2-78C6-49B5-A7E8-93A0A434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02977-0B76-40E6-AF22-AD34C2F9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3CBD4-2B25-4FC4-8E27-FAD145A6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A5B63-5FD7-44B9-A5FF-84107EBD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58D1C-2C48-4FFB-B8CF-6E341F20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6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F8BC-C9AD-469C-9303-B6CD0616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1E0D-C2BC-43DD-8087-1C46B217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7F9B5-209A-4B04-9536-382B56664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A73DB-730A-47F1-A91F-D65B574F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66E3-49DF-4B4E-84F4-8563A063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46995-9FC3-439A-B9B2-45C33063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D445-3AD8-4102-8FB2-8D55C28E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9A50D-8EC8-46F0-87D8-5EF9BF346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735F5-6272-45BA-929A-4FDC2CB95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EDC0D-563F-4923-806C-F1EB6A19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63CD-FF58-4C8B-BB05-5FC2C9F9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90CC5-FDAE-4741-B1DF-CCD5DADE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0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E9C0E-FA13-4B9D-9C67-7E14DED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9144-902C-4F27-A67D-B8B2F3F0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BB75-F284-46E6-A703-20A813657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6B78-91FC-4C04-B8CC-A710D184FF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3D25-C8AC-4165-A4F5-9782ED6D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B39A-9824-4127-A54F-E491D9B0F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AFCB-3327-4636-B5F0-3FB379F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Wenxuan Deng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Overlapping Group Lasso for Patients Subgroups Selection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94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コンテンツ プレースホルダ 10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33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733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733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733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733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733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733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733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733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733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733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733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733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3733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733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3733" dirty="0"/>
              </a:p>
              <a:p>
                <a:pPr marL="0" indent="0">
                  <a:buNone/>
                </a:pPr>
                <a:r>
                  <a:rPr lang="en-US" sz="3733" dirty="0"/>
                  <a:t>Loss function=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733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733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733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3733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7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733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733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733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3733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733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3733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733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3733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733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373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733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733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733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3733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3733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733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733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733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3733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733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733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733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733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733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733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3733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3733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733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sz="3733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733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  <m:r>
                      <a:rPr lang="en-US" sz="3733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7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7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37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73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73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37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7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7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7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73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73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  <m:sub>
                        <m:r>
                          <a:rPr lang="en-US" sz="37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7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7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733" dirty="0"/>
              </a:p>
              <a:p>
                <a:pPr marL="0" indent="0">
                  <a:buNone/>
                </a:pPr>
                <a:endParaRPr lang="en-US" sz="3733" dirty="0"/>
              </a:p>
            </p:txBody>
          </p:sp>
        </mc:Choice>
        <mc:Fallback>
          <p:sp>
            <p:nvSpPr>
              <p:cNvPr id="11" name="コンテンツ プレースホル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C1BB-ADD6-4827-BCCA-474AF8E1CCB0}"/>
              </a:ext>
            </a:extLst>
          </p:cNvPr>
          <p:cNvSpPr txBox="1"/>
          <p:nvPr/>
        </p:nvSpPr>
        <p:spPr>
          <a:xfrm>
            <a:off x="2182367" y="211448"/>
            <a:ext cx="153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BAB13-F33F-40C2-822E-2E2A3001BEB8}"/>
              </a:ext>
            </a:extLst>
          </p:cNvPr>
          <p:cNvSpPr txBox="1"/>
          <p:nvPr/>
        </p:nvSpPr>
        <p:spPr>
          <a:xfrm>
            <a:off x="3742028" y="209085"/>
            <a:ext cx="163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Treatment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29A0A-6701-41FD-807C-4ED34EC09A8B}"/>
              </a:ext>
            </a:extLst>
          </p:cNvPr>
          <p:cNvSpPr txBox="1"/>
          <p:nvPr/>
        </p:nvSpPr>
        <p:spPr>
          <a:xfrm>
            <a:off x="6790879" y="172530"/>
            <a:ext cx="2569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Main/Interaction Effects of Genes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F0C559-879D-48B9-A709-31A9BC3E6F01}"/>
              </a:ext>
            </a:extLst>
          </p:cNvPr>
          <p:cNvCxnSpPr/>
          <p:nvPr/>
        </p:nvCxnSpPr>
        <p:spPr>
          <a:xfrm>
            <a:off x="2735627" y="1070859"/>
            <a:ext cx="96011" cy="34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443464-6231-4560-8B67-E49692B1C7C1}"/>
              </a:ext>
            </a:extLst>
          </p:cNvPr>
          <p:cNvCxnSpPr/>
          <p:nvPr/>
        </p:nvCxnSpPr>
        <p:spPr>
          <a:xfrm flipH="1">
            <a:off x="4079776" y="1034304"/>
            <a:ext cx="192021" cy="37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EC7878-FB69-447B-BFB2-A1BE37122290}"/>
              </a:ext>
            </a:extLst>
          </p:cNvPr>
          <p:cNvCxnSpPr/>
          <p:nvPr/>
        </p:nvCxnSpPr>
        <p:spPr>
          <a:xfrm flipH="1">
            <a:off x="5903979" y="1034304"/>
            <a:ext cx="1632181" cy="37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2A1E93-B7E1-48EE-BBAA-0E5D31BF7C97}"/>
              </a:ext>
            </a:extLst>
          </p:cNvPr>
          <p:cNvCxnSpPr/>
          <p:nvPr/>
        </p:nvCxnSpPr>
        <p:spPr>
          <a:xfrm flipH="1">
            <a:off x="7344139" y="1034304"/>
            <a:ext cx="576064" cy="37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D22360-F7EA-4E7B-B750-38A7B85FD096}"/>
              </a:ext>
            </a:extLst>
          </p:cNvPr>
          <p:cNvCxnSpPr/>
          <p:nvPr/>
        </p:nvCxnSpPr>
        <p:spPr>
          <a:xfrm>
            <a:off x="8589187" y="1034304"/>
            <a:ext cx="291123" cy="20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4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variables = 5</a:t>
            </a:r>
          </a:p>
          <a:p>
            <a:r>
              <a:rPr lang="en-US" dirty="0"/>
              <a:t>Dimensions for treatment variable = 1, (binary: +1,-1)</a:t>
            </a:r>
          </a:p>
          <a:p>
            <a:r>
              <a:rPr lang="en-US" dirty="0"/>
              <a:t>Dimensions for Genes = 100</a:t>
            </a:r>
          </a:p>
          <a:p>
            <a:r>
              <a:rPr lang="en-US" dirty="0"/>
              <a:t>10% genes are both predictive and prognostic</a:t>
            </a:r>
          </a:p>
          <a:p>
            <a:r>
              <a:rPr lang="en-US" dirty="0"/>
              <a:t>10% of genes are only prognostic</a:t>
            </a:r>
          </a:p>
          <a:p>
            <a:r>
              <a:rPr lang="en-US" dirty="0"/>
              <a:t>8% of genes are only predictive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Nonzero coefficients are randomly sampled from +1,-1,+3,-3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3E7C-7A88-4C8B-A31F-9219AB09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Signal/Noise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BED14-16C4-4C60-B13C-6FAE77657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SNR=10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BED14-16C4-4C60-B13C-6FAE77657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4A9B-31AF-4EC2-9F47-5F2F9B7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DD39C-DFBD-411D-A2CD-463D3D2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27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メイリオ</vt:lpstr>
      <vt:lpstr>游ゴシック</vt:lpstr>
      <vt:lpstr>游ゴシック Light</vt:lpstr>
      <vt:lpstr>Arial</vt:lpstr>
      <vt:lpstr>Arial Unicode MS</vt:lpstr>
      <vt:lpstr>Calibri</vt:lpstr>
      <vt:lpstr>Calibri Light</vt:lpstr>
      <vt:lpstr>Cambria Math</vt:lpstr>
      <vt:lpstr>Office Theme</vt:lpstr>
      <vt:lpstr>Generalized Overlapping Group Lasso for Patients Subgroups Selection</vt:lpstr>
      <vt:lpstr>Model</vt:lpstr>
      <vt:lpstr>Simulation Setup</vt:lpstr>
      <vt:lpstr>Signal/Noise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Overlapping Group Lasso for Patients Subgroups Selection</dc:title>
  <dc:creator>Deng, Wenxuan</dc:creator>
  <cp:lastModifiedBy>Deng, Wenxuan</cp:lastModifiedBy>
  <cp:revision>6</cp:revision>
  <dcterms:created xsi:type="dcterms:W3CDTF">2018-07-27T13:57:18Z</dcterms:created>
  <dcterms:modified xsi:type="dcterms:W3CDTF">2018-07-27T18:23:49Z</dcterms:modified>
</cp:coreProperties>
</file>